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9" r:id="rId3"/>
    <p:sldId id="281" r:id="rId4"/>
    <p:sldId id="283" r:id="rId5"/>
    <p:sldId id="282" r:id="rId6"/>
    <p:sldId id="284" r:id="rId7"/>
    <p:sldId id="280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244"/>
    <a:srgbClr val="4B92DB"/>
    <a:srgbClr val="2E0E31"/>
    <a:srgbClr val="FF67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C108F-6588-4CA5-B60C-109C74AF8290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5F865-F261-4D72-B75E-59023B9596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160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80902-4C4E-4731-84EE-D9D689CBD023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482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80902-4C4E-4731-84EE-D9D689CBD023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318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80902-4C4E-4731-84EE-D9D689CBD023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447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CA213A-8CCC-40C4-A296-81681260E4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80678A-181F-44B9-8DB1-F98E885E6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24199C-6533-4192-AC50-E57F67EF8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55F449-8B39-411A-AE0E-6BAA3AA75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698644-7606-45D4-9177-A6809A7E7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942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2C491C-932D-4529-8D6F-065B77EC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55D89B-95C5-4384-9306-89F488D60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EE2703-A47D-41C8-AD2C-50FAEEEA6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A335BFB-0E7E-4E43-94BC-509522406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F243E5-FFFC-4FA9-B130-C29600D1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205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73467F1-5824-4410-99DF-F0B6997193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46816F-7B23-4629-B9A5-FEC82E77D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2F96C2-A9F6-46A2-9204-08A239DC5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9969B2-716C-466C-B799-933E468FA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B04F5C-7F90-4215-9CFC-E3D63E5D0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9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B04E8-0051-4100-B14B-66464E08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C7E3D1-14D5-4318-A64F-A721C812C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C5CE37-6740-4AC4-83CB-105B5D9D6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9D84E8-9A70-4EF3-AF2D-C171EB22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F8F49D-74B5-41DD-87FC-65FD5DCAF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760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9D558-2989-421E-9D7A-BC049F6D6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3751F2F-73DB-4C92-BA59-27F01B2D5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62CF48-6FC4-449F-B18A-F36EDE0FE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38D39C-481B-436D-BC94-FBF3C8157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9F9F74-656E-4954-966F-7EB4E675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77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B6796C-88F9-4A03-B8EE-CE9B1083E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56C91F-2AE8-49D7-9924-260853238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6A69507-2345-4023-B67C-D1CF5E317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D563E7-99CE-4FF9-8D09-466962B4C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76A985-BD01-474D-A16B-51B8CAE93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3383DF9-FA44-490B-92C3-8865F0627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905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C027D-4A66-450C-93EA-E533D207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F35E82-C454-401D-BA9B-B6D8F45D2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DF0310-EA78-474B-BC6D-CCA720EC8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0A59BCF-0C9A-4AC7-9392-3B6360563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EFA0B8D-E705-4E5F-9ED5-D855DA272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E7065A-9CA9-485A-AE6C-5EF1443A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9A739F8-08CA-448C-B435-9D5FEC0C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FE568AC-DA73-454B-96A7-76A47C5A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34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4E265E-9865-4779-A220-1E8B101D0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FEC0007-AB90-4471-A342-3CFBC86DE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5FD9DE-EBBB-488F-912E-734349C7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3C1E816-945F-46C7-A627-57C6A2AFE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718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24D328F-8BAE-4C1C-8811-B24B59449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A2AFA3-66FC-43D2-A1D2-EFCC5B9FE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7215DF5-A037-4351-B6AB-6FA995E77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03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5067D1-AA20-4CCD-BE4A-2DF1A0D6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B60B80-568A-47E1-8BB4-CF0D728C9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F29F48F-0764-485F-B665-ADD84FFF5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DFA655-9A57-4206-8220-C4C0C355C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23A36C5-50DA-493F-B098-720EE1A45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8E20A5-285E-4C45-ACE1-059D2265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52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D2762-7BA0-4AAF-A057-6368E1B41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1F68DF6-21EE-4802-B60C-15B4634939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39F2F57-DEC3-4B26-B472-61F3E1DB9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319311-A1F4-4091-B709-1834A7D2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D95E76-DAF5-4D9D-A400-8EC9962EF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CB65FAA-BDC8-4907-A1A6-6B5528252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78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9E3518C-5A7C-43E8-BB13-3DE94F0A9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62A12E-8048-41AF-A94A-0427ED6CE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A42344-C81F-49F4-A74F-BE14C915A7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134C9-DE6B-41C0-91D1-5254C654C987}" type="datetimeFigureOut">
              <a:rPr lang="pt-BR" smtClean="0"/>
              <a:t>14/08/2018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4FF4FD-F37B-4CFE-AEFD-FC49A4E23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F92FA6-D0AA-482C-BF61-94D526F0F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870AD-8D3F-4D1D-BA19-B4BF92F5F2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692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8A18E0F3-5401-41DC-A54C-9DA65FEFB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29719" y="4492983"/>
            <a:ext cx="2796782" cy="235478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EB3D158-CE48-4B16-9B2E-4466CF3669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428" y="3881213"/>
            <a:ext cx="3302572" cy="297678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85B936D8-56C5-4E3A-AA0A-CC0C7D157A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6714446" cy="6858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EDA4D7D-19B3-4457-BFFE-D2D6FC99BB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920" y="259619"/>
            <a:ext cx="3452159" cy="3581710"/>
          </a:xfrm>
          <a:prstGeom prst="rect">
            <a:avLst/>
          </a:prstGeom>
        </p:spPr>
      </p:pic>
      <p:sp>
        <p:nvSpPr>
          <p:cNvPr id="6" name="Balão de Fala: Oval 5">
            <a:extLst>
              <a:ext uri="{FF2B5EF4-FFF2-40B4-BE49-F238E27FC236}">
                <a16:creationId xmlns:a16="http://schemas.microsoft.com/office/drawing/2014/main" id="{91B198D3-21B2-4E5D-9B94-36756F7A7D63}"/>
              </a:ext>
            </a:extLst>
          </p:cNvPr>
          <p:cNvSpPr/>
          <p:nvPr/>
        </p:nvSpPr>
        <p:spPr>
          <a:xfrm>
            <a:off x="4470400" y="1819565"/>
            <a:ext cx="4932218" cy="1884218"/>
          </a:xfrm>
          <a:prstGeom prst="wedgeEllipseCallout">
            <a:avLst>
              <a:gd name="adj1" fmla="val 55302"/>
              <a:gd name="adj2" fmla="val -37500"/>
            </a:avLst>
          </a:prstGeom>
          <a:solidFill>
            <a:srgbClr val="FF6703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/>
              <a:t>Prefiro ser esta metamorfose ambulante, do que ter a velha opinião sobre tudo!</a:t>
            </a:r>
          </a:p>
        </p:txBody>
      </p:sp>
    </p:spTree>
    <p:extLst>
      <p:ext uri="{BB962C8B-B14F-4D97-AF65-F5344CB8AC3E}">
        <p14:creationId xmlns:p14="http://schemas.microsoft.com/office/powerpoint/2010/main" val="193866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D074046-1AB3-4E4C-81FA-3CB95B1C26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8365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  <p:sp>
        <p:nvSpPr>
          <p:cNvPr id="10" name="Balão de Fala: Oval 9">
            <a:extLst>
              <a:ext uri="{FF2B5EF4-FFF2-40B4-BE49-F238E27FC236}">
                <a16:creationId xmlns:a16="http://schemas.microsoft.com/office/drawing/2014/main" id="{84B9CD92-69D8-44BB-8222-1742D7EFE46E}"/>
              </a:ext>
            </a:extLst>
          </p:cNvPr>
          <p:cNvSpPr/>
          <p:nvPr/>
        </p:nvSpPr>
        <p:spPr>
          <a:xfrm>
            <a:off x="2346037" y="163407"/>
            <a:ext cx="5541818" cy="1948873"/>
          </a:xfrm>
          <a:prstGeom prst="wedgeEllipseCallout">
            <a:avLst>
              <a:gd name="adj1" fmla="val -50666"/>
              <a:gd name="adj2" fmla="val 51126"/>
            </a:avLst>
          </a:prstGeom>
          <a:solidFill>
            <a:srgbClr val="896568"/>
          </a:solidFill>
          <a:ln w="19050">
            <a:solidFill>
              <a:srgbClr val="EAC9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Vamos ver como vocês estão com os cálculos, calcule a viscosidade cinemática d´água a 20</a:t>
            </a:r>
            <a:r>
              <a:rPr lang="pt-BR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DF6C9C47-DB92-4AD5-A494-76CE3DDDF845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414588" y="2705100"/>
          <a:ext cx="824547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4241520" imgH="736560" progId="Equation.DSMT4">
                  <p:embed/>
                </p:oleObj>
              </mc:Choice>
              <mc:Fallback>
                <p:oleObj name="Equation" r:id="rId5" imgW="4241520" imgH="73656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DF6C9C47-DB92-4AD5-A494-76CE3DDDF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14588" y="2705100"/>
                        <a:ext cx="8245475" cy="1431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ED253C98-6704-4EFA-A4B8-094DC8A19888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238625" y="4729163"/>
          <a:ext cx="5429250" cy="1258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2793960" imgH="647640" progId="Equation.DSMT4">
                  <p:embed/>
                </p:oleObj>
              </mc:Choice>
              <mc:Fallback>
                <p:oleObj name="Equation" r:id="rId7" imgW="2793960" imgH="64764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ED253C98-6704-4EFA-A4B8-094DC8A198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38625" y="4729163"/>
                        <a:ext cx="5429250" cy="1258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020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D074046-1AB3-4E4C-81FA-3CB95B1C26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8365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  <p:sp>
        <p:nvSpPr>
          <p:cNvPr id="10" name="Balão de Fala: Oval 9">
            <a:extLst>
              <a:ext uri="{FF2B5EF4-FFF2-40B4-BE49-F238E27FC236}">
                <a16:creationId xmlns:a16="http://schemas.microsoft.com/office/drawing/2014/main" id="{84B9CD92-69D8-44BB-8222-1742D7EFE46E}"/>
              </a:ext>
            </a:extLst>
          </p:cNvPr>
          <p:cNvSpPr/>
          <p:nvPr/>
        </p:nvSpPr>
        <p:spPr>
          <a:xfrm>
            <a:off x="2346037" y="163407"/>
            <a:ext cx="5541818" cy="1948873"/>
          </a:xfrm>
          <a:prstGeom prst="wedgeEllipseCallout">
            <a:avLst>
              <a:gd name="adj1" fmla="val -50666"/>
              <a:gd name="adj2" fmla="val 51126"/>
            </a:avLst>
          </a:prstGeom>
          <a:solidFill>
            <a:srgbClr val="896568"/>
          </a:solidFill>
          <a:ln w="19050">
            <a:solidFill>
              <a:srgbClr val="EAC9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 uma ...</a:t>
            </a:r>
          </a:p>
        </p:txBody>
      </p: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DF6C9C47-DB92-4AD5-A494-76CE3DDDF8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693944"/>
              </p:ext>
            </p:extLst>
          </p:nvPr>
        </p:nvGraphicFramePr>
        <p:xfrm>
          <a:off x="2818391" y="2676891"/>
          <a:ext cx="8014842" cy="2068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3492360" imgH="901440" progId="Equation.DSMT4">
                  <p:embed/>
                </p:oleObj>
              </mc:Choice>
              <mc:Fallback>
                <p:oleObj name="Equation" r:id="rId5" imgW="3492360" imgH="90144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DF6C9C47-DB92-4AD5-A494-76CE3DDDF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18391" y="2676891"/>
                        <a:ext cx="8014842" cy="2068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51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8A987B9-5B39-4469-9744-0B2A55D443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902" y="2969595"/>
            <a:ext cx="8954406" cy="347531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C9B1E13-56B7-404D-A1D4-3E62524CA2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74" y="320729"/>
            <a:ext cx="2838846" cy="3353268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6FCDB6F8-6CAD-434B-8CB5-AF3570DEEF5C}"/>
              </a:ext>
            </a:extLst>
          </p:cNvPr>
          <p:cNvSpPr/>
          <p:nvPr/>
        </p:nvSpPr>
        <p:spPr>
          <a:xfrm>
            <a:off x="175492" y="193964"/>
            <a:ext cx="11841015" cy="6250943"/>
          </a:xfrm>
          <a:prstGeom prst="rect">
            <a:avLst/>
          </a:prstGeom>
          <a:noFill/>
          <a:ln w="76200">
            <a:solidFill>
              <a:srgbClr val="0022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Balão de Fala: Oval 6">
            <a:extLst>
              <a:ext uri="{FF2B5EF4-FFF2-40B4-BE49-F238E27FC236}">
                <a16:creationId xmlns:a16="http://schemas.microsoft.com/office/drawing/2014/main" id="{8B672888-6FBE-4D6A-BB70-6F8EE1E9B0AF}"/>
              </a:ext>
            </a:extLst>
          </p:cNvPr>
          <p:cNvSpPr/>
          <p:nvPr/>
        </p:nvSpPr>
        <p:spPr>
          <a:xfrm>
            <a:off x="3334327" y="498764"/>
            <a:ext cx="7860146" cy="1671781"/>
          </a:xfrm>
          <a:prstGeom prst="wedgeEllipseCallout">
            <a:avLst>
              <a:gd name="adj1" fmla="val -66426"/>
              <a:gd name="adj2" fmla="val 66873"/>
            </a:avLst>
          </a:prstGeom>
          <a:solidFill>
            <a:srgbClr val="002244"/>
          </a:solidFill>
          <a:ln>
            <a:solidFill>
              <a:srgbClr val="4B92DB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O exercício anterior foi originado de uma equação importante para desenvolvimento de projetos de bombeamento e que dá origem a equação da Curva Caraterística da Instalação (CCI)</a:t>
            </a:r>
          </a:p>
        </p:txBody>
      </p:sp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CBEF6C4F-D6E3-47B1-8B02-3165F0A562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771920"/>
              </p:ext>
            </p:extLst>
          </p:nvPr>
        </p:nvGraphicFramePr>
        <p:xfrm>
          <a:off x="4698009" y="2263371"/>
          <a:ext cx="4233555" cy="987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3047760" imgH="711000" progId="Equation.DSMT4">
                  <p:embed/>
                </p:oleObj>
              </mc:Choice>
              <mc:Fallback>
                <p:oleObj name="Equation" r:id="rId5" imgW="304776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98009" y="2263371"/>
                        <a:ext cx="4233555" cy="9878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009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D074046-1AB3-4E4C-81FA-3CB95B1C26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" b="8365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  <p:sp>
        <p:nvSpPr>
          <p:cNvPr id="10" name="Balão de Fala: Oval 9">
            <a:extLst>
              <a:ext uri="{FF2B5EF4-FFF2-40B4-BE49-F238E27FC236}">
                <a16:creationId xmlns:a16="http://schemas.microsoft.com/office/drawing/2014/main" id="{84B9CD92-69D8-44BB-8222-1742D7EFE46E}"/>
              </a:ext>
            </a:extLst>
          </p:cNvPr>
          <p:cNvSpPr/>
          <p:nvPr/>
        </p:nvSpPr>
        <p:spPr>
          <a:xfrm>
            <a:off x="2346037" y="163407"/>
            <a:ext cx="5541818" cy="1948873"/>
          </a:xfrm>
          <a:prstGeom prst="wedgeEllipseCallout">
            <a:avLst>
              <a:gd name="adj1" fmla="val -50666"/>
              <a:gd name="adj2" fmla="val 51126"/>
            </a:avLst>
          </a:prstGeom>
          <a:solidFill>
            <a:srgbClr val="896568"/>
          </a:solidFill>
          <a:ln w="19050">
            <a:solidFill>
              <a:srgbClr val="EAC9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Quero ver essa ...</a:t>
            </a:r>
          </a:p>
        </p:txBody>
      </p:sp>
      <p:graphicFrame>
        <p:nvGraphicFramePr>
          <p:cNvPr id="11" name="Objeto 10">
            <a:extLst>
              <a:ext uri="{FF2B5EF4-FFF2-40B4-BE49-F238E27FC236}">
                <a16:creationId xmlns:a16="http://schemas.microsoft.com/office/drawing/2014/main" id="{DF6C9C47-DB92-4AD5-A494-76CE3DDDF8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493026"/>
              </p:ext>
            </p:extLst>
          </p:nvPr>
        </p:nvGraphicFramePr>
        <p:xfrm>
          <a:off x="2536537" y="2283013"/>
          <a:ext cx="8597900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3746160" imgH="1638000" progId="Equation.DSMT4">
                  <p:embed/>
                </p:oleObj>
              </mc:Choice>
              <mc:Fallback>
                <p:oleObj name="Equation" r:id="rId5" imgW="3746160" imgH="1638000" progId="Equation.DSMT4">
                  <p:embed/>
                  <p:pic>
                    <p:nvPicPr>
                      <p:cNvPr id="11" name="Objeto 10">
                        <a:extLst>
                          <a:ext uri="{FF2B5EF4-FFF2-40B4-BE49-F238E27FC236}">
                            <a16:creationId xmlns:a16="http://schemas.microsoft.com/office/drawing/2014/main" id="{DF6C9C47-DB92-4AD5-A494-76CE3DDDF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36537" y="2283013"/>
                        <a:ext cx="8597900" cy="376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357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8A987B9-5B39-4469-9744-0B2A55D443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902" y="2969595"/>
            <a:ext cx="8954406" cy="347531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C9B1E13-56B7-404D-A1D4-3E62524CA2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74" y="320729"/>
            <a:ext cx="2838846" cy="3353268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6FCDB6F8-6CAD-434B-8CB5-AF3570DEEF5C}"/>
              </a:ext>
            </a:extLst>
          </p:cNvPr>
          <p:cNvSpPr/>
          <p:nvPr/>
        </p:nvSpPr>
        <p:spPr>
          <a:xfrm>
            <a:off x="175492" y="193964"/>
            <a:ext cx="11841015" cy="6250943"/>
          </a:xfrm>
          <a:prstGeom prst="rect">
            <a:avLst/>
          </a:prstGeom>
          <a:noFill/>
          <a:ln w="76200">
            <a:solidFill>
              <a:srgbClr val="0022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CBEF6C4F-D6E3-47B1-8B02-3165F0A562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785554"/>
              </p:ext>
            </p:extLst>
          </p:nvPr>
        </p:nvGraphicFramePr>
        <p:xfrm>
          <a:off x="8351549" y="1477819"/>
          <a:ext cx="3281362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5" imgW="2361960" imgH="990360" progId="Equation.DSMT4">
                  <p:embed/>
                </p:oleObj>
              </mc:Choice>
              <mc:Fallback>
                <p:oleObj name="Equation" r:id="rId5" imgW="2361960" imgH="99036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CBEF6C4F-D6E3-47B1-8B02-3165F0A562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51549" y="1477819"/>
                        <a:ext cx="3281362" cy="1377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ta: para Baixo 1">
            <a:extLst>
              <a:ext uri="{FF2B5EF4-FFF2-40B4-BE49-F238E27FC236}">
                <a16:creationId xmlns:a16="http://schemas.microsoft.com/office/drawing/2014/main" id="{E1BE4803-FBDD-412C-AE38-678D08D902DA}"/>
              </a:ext>
            </a:extLst>
          </p:cNvPr>
          <p:cNvSpPr/>
          <p:nvPr/>
        </p:nvSpPr>
        <p:spPr>
          <a:xfrm rot="2356085">
            <a:off x="8123418" y="2209140"/>
            <a:ext cx="340972" cy="1164436"/>
          </a:xfrm>
          <a:prstGeom prst="downArrow">
            <a:avLst/>
          </a:prstGeom>
          <a:solidFill>
            <a:srgbClr val="002244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55376B1-59C5-4198-A9AF-A41100DF5F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9830" y="1449122"/>
            <a:ext cx="2024495" cy="1567154"/>
          </a:xfrm>
          <a:prstGeom prst="rect">
            <a:avLst/>
          </a:prstGeom>
        </p:spPr>
      </p:pic>
      <p:sp>
        <p:nvSpPr>
          <p:cNvPr id="7" name="Balão de Fala: Oval 6">
            <a:extLst>
              <a:ext uri="{FF2B5EF4-FFF2-40B4-BE49-F238E27FC236}">
                <a16:creationId xmlns:a16="http://schemas.microsoft.com/office/drawing/2014/main" id="{8B672888-6FBE-4D6A-BB70-6F8EE1E9B0AF}"/>
              </a:ext>
            </a:extLst>
          </p:cNvPr>
          <p:cNvSpPr/>
          <p:nvPr/>
        </p:nvSpPr>
        <p:spPr>
          <a:xfrm>
            <a:off x="3495691" y="240838"/>
            <a:ext cx="7860146" cy="987829"/>
          </a:xfrm>
          <a:prstGeom prst="wedgeEllipseCallout">
            <a:avLst>
              <a:gd name="adj1" fmla="val -69481"/>
              <a:gd name="adj2" fmla="val 172530"/>
            </a:avLst>
          </a:prstGeom>
          <a:solidFill>
            <a:srgbClr val="002244"/>
          </a:solidFill>
          <a:ln>
            <a:solidFill>
              <a:srgbClr val="4B92DB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Já a equação do anterior representa a equação utilizada no medidor de vazão tipo Venturi</a:t>
            </a:r>
          </a:p>
        </p:txBody>
      </p:sp>
      <p:sp>
        <p:nvSpPr>
          <p:cNvPr id="9" name="Seta: para Cima 8">
            <a:extLst>
              <a:ext uri="{FF2B5EF4-FFF2-40B4-BE49-F238E27FC236}">
                <a16:creationId xmlns:a16="http://schemas.microsoft.com/office/drawing/2014/main" id="{0EEEF41F-010F-4EFB-8FFB-431911F44B69}"/>
              </a:ext>
            </a:extLst>
          </p:cNvPr>
          <p:cNvSpPr/>
          <p:nvPr/>
        </p:nvSpPr>
        <p:spPr>
          <a:xfrm rot="19488571">
            <a:off x="7333225" y="2751826"/>
            <a:ext cx="208138" cy="481158"/>
          </a:xfrm>
          <a:prstGeom prst="upArrow">
            <a:avLst/>
          </a:prstGeom>
          <a:solidFill>
            <a:srgbClr val="002244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105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8509ED-1E1D-4DAF-B115-6166E25727F1}"/>
              </a:ext>
            </a:extLst>
          </p:cNvPr>
          <p:cNvSpPr txBox="1"/>
          <p:nvPr/>
        </p:nvSpPr>
        <p:spPr>
          <a:xfrm>
            <a:off x="508000" y="544884"/>
            <a:ext cx="113330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 startAt="5"/>
            </a:pPr>
            <a:r>
              <a:rPr lang="pt-BR" sz="2200" dirty="0"/>
              <a:t>Um reservatório de glicerina tem uma massa de 1450 kg e um volume de 1189,5 L. Determine no SI o peso, o peso específico, a massa específica e a massa específica relativa da glicerina, dado g = 9,8 m/s².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Resposta: G = 14210 N;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g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11946,2 N/m³;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r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1219 kg/m³ e </a:t>
            </a:r>
            <a:r>
              <a:rPr lang="pt-BR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anose="05050102010706020507" pitchFamily="18" charset="2"/>
              </a:rPr>
              <a:t>r</a:t>
            </a:r>
            <a:r>
              <a:rPr lang="pt-BR" sz="2200" b="1" baseline="-25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1,219</a:t>
            </a:r>
            <a:endParaRPr lang="pt-BR" sz="22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25B5353-100B-42CE-BEA4-829A2103C23F}"/>
              </a:ext>
            </a:extLst>
          </p:cNvPr>
          <p:cNvSpPr txBox="1"/>
          <p:nvPr/>
        </p:nvSpPr>
        <p:spPr>
          <a:xfrm>
            <a:off x="332510" y="2327898"/>
            <a:ext cx="113330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6"/>
            </a:pPr>
            <a:r>
              <a:rPr lang="pt-BR" sz="2200" dirty="0"/>
              <a:t>O álcool etílico tem uma massa específica relativa igual a 0,79 e será armazenado em um reservatório cônico. Sabendo que por limitação de espaço a altura do cone será de 5 m, especifique o raio aproximado do mesmo, sabendo que armazenará 16,5 toneladas de álcool etílico.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Resposta: R = 2m.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5E9B957-C64B-4734-92FD-232666FC109A}"/>
              </a:ext>
            </a:extLst>
          </p:cNvPr>
          <p:cNvSpPr txBox="1"/>
          <p:nvPr/>
        </p:nvSpPr>
        <p:spPr>
          <a:xfrm>
            <a:off x="508000" y="4558789"/>
            <a:ext cx="113330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8"/>
            </a:pPr>
            <a:r>
              <a:rPr lang="pt-BR" sz="2400" dirty="0"/>
              <a:t>Um reservatório cúbico de 42875 litros aberto à atmosfera tem 3/5 de sua capacidade preenchida por um líquido de massa específica relativa igual a 0,82, especifique a massa do líquido nesta situação no SI.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Resposta: m = 21094,5 kg.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B904573-FFD0-4A27-BE98-F0791737F377}"/>
              </a:ext>
            </a:extLst>
          </p:cNvPr>
          <p:cNvSpPr/>
          <p:nvPr/>
        </p:nvSpPr>
        <p:spPr>
          <a:xfrm>
            <a:off x="175492" y="193964"/>
            <a:ext cx="11841015" cy="6250943"/>
          </a:xfrm>
          <a:prstGeom prst="rect">
            <a:avLst/>
          </a:prstGeom>
          <a:noFill/>
          <a:ln w="76200">
            <a:solidFill>
              <a:srgbClr val="0022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587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257</Words>
  <Application>Microsoft Office PowerPoint</Application>
  <PresentationFormat>Widescreen</PresentationFormat>
  <Paragraphs>12</Paragraphs>
  <Slides>7</Slides>
  <Notes>3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Tema do Office</vt:lpstr>
      <vt:lpstr>Equation</vt:lpstr>
      <vt:lpstr>MathType 6.0 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Raimundo Ferreira Ignacio</dc:creator>
  <cp:lastModifiedBy>Raimundo Ferreira Ignacio</cp:lastModifiedBy>
  <cp:revision>8</cp:revision>
  <dcterms:created xsi:type="dcterms:W3CDTF">2018-08-14T18:22:49Z</dcterms:created>
  <dcterms:modified xsi:type="dcterms:W3CDTF">2018-08-14T19:28:20Z</dcterms:modified>
</cp:coreProperties>
</file>