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1" r:id="rId2"/>
    <p:sldId id="257" r:id="rId3"/>
    <p:sldId id="256" r:id="rId4"/>
    <p:sldId id="272" r:id="rId5"/>
    <p:sldId id="273" r:id="rId6"/>
    <p:sldId id="274" r:id="rId7"/>
    <p:sldId id="276" r:id="rId8"/>
    <p:sldId id="275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1B"/>
    <a:srgbClr val="BE9B37"/>
    <a:srgbClr val="242424"/>
    <a:srgbClr val="3F4E71"/>
    <a:srgbClr val="6893CC"/>
    <a:srgbClr val="9A2424"/>
    <a:srgbClr val="80001B"/>
    <a:srgbClr val="89665F"/>
    <a:srgbClr val="83001C"/>
    <a:srgbClr val="1B12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10" Type="http://schemas.openxmlformats.org/officeDocument/2006/relationships/image" Target="../media/image54.wmf"/><Relationship Id="rId4" Type="http://schemas.openxmlformats.org/officeDocument/2006/relationships/image" Target="../media/image48.wmf"/><Relationship Id="rId9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E9FAD-FAE5-4628-83C5-2A0B27541017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502D1-804A-4BE5-9502-4B0B2FADEF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405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22E37-8068-4A56-80F6-91005450B0F3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6571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22E37-8068-4A56-80F6-91005450B0F3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105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BFBE8-0D5D-43C5-8D0C-417ACD964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9D1CF2-3122-4B7F-B82B-8F57E9C28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BF0534-BFE6-4759-B917-B707974CB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948E-4F54-41F0-91EC-43CFFD440D08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7DC8E-2CA8-437A-A863-48175864B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DCF8CF-CCB3-4A1A-8DF3-7C1378BF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1F8-7939-4D24-A987-9A4DF0651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89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28C60E-BE30-451E-BABA-18ABFF725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1799154-A7F5-4EFC-A8C3-8F6EB3CEB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E6D88A-4ADD-4F0C-B025-F9C5D771A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948E-4F54-41F0-91EC-43CFFD440D08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4ECD91-0415-4FE4-96C4-A9C19CF2C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CE986F-F72B-46AE-87DE-18A7B552B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1F8-7939-4D24-A987-9A4DF0651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7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B7EB8A-8AAA-4B57-A817-CEB7BE24E2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8CE02D6-6657-4833-A209-A39775B14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EF097C-8711-4FAA-8434-12131FCB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948E-4F54-41F0-91EC-43CFFD440D08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66C244-746D-4D24-8418-DB81A19DA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43A43C-69C9-4900-8F98-6A0A582C4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1F8-7939-4D24-A987-9A4DF0651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07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E927B-2AD9-457D-AAB7-B5CBFD424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8700F7-AC55-4431-94CA-D954E714B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3A820D-2EA3-4E1F-A47F-1CB0D7CF9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948E-4F54-41F0-91EC-43CFFD440D08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7C1B63-6B8E-458C-A2FD-33B19F7A0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35669E-66D5-49D8-9528-B9BDD850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1F8-7939-4D24-A987-9A4DF0651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789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B952A0-05CC-4B65-AE3C-3661BAAC3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4A49CA2-F0F4-4AA5-AB9E-9761910C6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3A22FB-28AC-4540-AF3F-AA70F4B45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948E-4F54-41F0-91EC-43CFFD440D08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37BEAD-E416-4FA9-BDF9-19F54F09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08F39C-7948-4217-AC68-D6AA42951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1F8-7939-4D24-A987-9A4DF0651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45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7E2C1-2990-4213-A945-68E07D18A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7BE464-348D-4A37-8041-39FCA933B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145CAF9-9AD5-4599-81F4-794598547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470ACFD-DC24-4A9E-90B0-113989D0B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948E-4F54-41F0-91EC-43CFFD440D08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BA4FA5E-4ADF-4E3E-B888-D1D910D5E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27B588-AD8A-4532-851A-4A6C042F4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1F8-7939-4D24-A987-9A4DF0651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293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04A79-22D5-4014-B786-5BD08ECEC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6EEA258-8E82-4589-9575-0FAAAC39F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EB4F5F5-0D48-419E-91EB-A7E78D6F3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E8BCCB5-61AB-4B1C-8848-F530D72CD7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DDFB3C4-DD14-4E00-B4BE-95914FC6CA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992353D-1710-45FF-8D34-B4176BF62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948E-4F54-41F0-91EC-43CFFD440D08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592C4EB-A82C-4EBC-B731-EE7C75EC9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8DDA499-5868-41A6-93E7-6F210F690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1F8-7939-4D24-A987-9A4DF0651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354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9F006B-5045-45F9-A29B-503DD8975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5859E5B-9DEA-47D5-A411-E7FC324DD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948E-4F54-41F0-91EC-43CFFD440D08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5208506-A8FA-4765-B91C-E9AE3F80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077E68A-E9A1-40DC-A11A-A84B8EB85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1F8-7939-4D24-A987-9A4DF0651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99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F6F5DB8-9A7F-408D-8754-46DFD66C7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948E-4F54-41F0-91EC-43CFFD440D08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5F0A3F1-9490-45BE-B643-D6701BF0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0A9EC9F-FEE4-47D7-B069-C8A67CBE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1F8-7939-4D24-A987-9A4DF0651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49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6BB4A-6AD8-401F-B80E-F28287427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7D6785-E8F5-4AB4-B333-C64C1D3C3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82EFC7-2C1D-444E-9252-C475EE31F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0D57AD-77D0-4D4A-8CAB-4917B5C61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948E-4F54-41F0-91EC-43CFFD440D08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C7E0B12-465C-468B-BFF8-28661B3EA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A36695-2CB6-471E-902A-B8AD20F03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1F8-7939-4D24-A987-9A4DF0651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20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DDF5A8-AA8E-4E90-B15F-800251280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77E12B6-EAAA-48BF-819A-CD65CA766F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BD96A7-BB27-4AB7-AFE2-90DE51DEE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004934E-7A13-424F-BD95-191BCC2E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948E-4F54-41F0-91EC-43CFFD440D08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A284C0-1F02-4AA2-92E8-EE22E283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6CFAEF6-04CB-428A-A083-54FFD1E7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BC1F8-7939-4D24-A987-9A4DF0651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197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494DED-845E-4B29-A613-338B78507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0F62CB-3E7E-452C-9DEC-B20477BD0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B6ECDA-EFD3-4DF0-835B-81C07D76E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3948E-4F54-41F0-91EC-43CFFD440D08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2DD244-B68D-4A99-AE28-E97921C511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0D6C07-FDF6-4031-BB34-5EF3AADDE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BC1F8-7939-4D24-A987-9A4DF0651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416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6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7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2.png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0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4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51.wmf"/><Relationship Id="rId3" Type="http://schemas.openxmlformats.org/officeDocument/2006/relationships/image" Target="../media/image44.png"/><Relationship Id="rId21" Type="http://schemas.openxmlformats.org/officeDocument/2006/relationships/oleObject" Target="../embeddings/oleObject26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0.wmf"/><Relationship Id="rId20" Type="http://schemas.openxmlformats.org/officeDocument/2006/relationships/image" Target="../media/image52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21.bin"/><Relationship Id="rId24" Type="http://schemas.openxmlformats.org/officeDocument/2006/relationships/image" Target="../media/image54.wmf"/><Relationship Id="rId5" Type="http://schemas.openxmlformats.org/officeDocument/2006/relationships/image" Target="../media/image45.wmf"/><Relationship Id="rId15" Type="http://schemas.openxmlformats.org/officeDocument/2006/relationships/oleObject" Target="../embeddings/oleObject23.bin"/><Relationship Id="rId23" Type="http://schemas.openxmlformats.org/officeDocument/2006/relationships/oleObject" Target="../embeddings/oleObject27.bin"/><Relationship Id="rId10" Type="http://schemas.openxmlformats.org/officeDocument/2006/relationships/image" Target="../media/image47.wmf"/><Relationship Id="rId19" Type="http://schemas.openxmlformats.org/officeDocument/2006/relationships/oleObject" Target="../embeddings/oleObject25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49.wmf"/><Relationship Id="rId22" Type="http://schemas.openxmlformats.org/officeDocument/2006/relationships/image" Target="../media/image5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4.png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55.wmf"/><Relationship Id="rId10" Type="http://schemas.openxmlformats.org/officeDocument/2006/relationships/image" Target="../media/image57.wmf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44.png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44.png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44.png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64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3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8.bin"/><Relationship Id="rId3" Type="http://schemas.openxmlformats.org/officeDocument/2006/relationships/image" Target="../media/image22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image" Target="../media/image10.png"/><Relationship Id="rId10" Type="http://schemas.openxmlformats.org/officeDocument/2006/relationships/image" Target="../media/image19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6.wmf"/><Relationship Id="rId4" Type="http://schemas.openxmlformats.org/officeDocument/2006/relationships/image" Target="../media/image29.png"/><Relationship Id="rId9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7103C05-7A01-4AAB-A66A-78C3B943F8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8365"/>
          <a:stretch/>
        </p:blipFill>
        <p:spPr>
          <a:xfrm>
            <a:off x="958361" y="643467"/>
            <a:ext cx="10590171" cy="541019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3776446-71E0-4D37-A2C7-828535A61EED}"/>
              </a:ext>
            </a:extLst>
          </p:cNvPr>
          <p:cNvSpPr txBox="1"/>
          <p:nvPr/>
        </p:nvSpPr>
        <p:spPr>
          <a:xfrm>
            <a:off x="1787683" y="117398"/>
            <a:ext cx="8423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UMA INSTALAÇÃO DE BOMBEAMENTO BÁSICA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6B02D16-5A6D-4964-ABB5-8B984954ED05}"/>
              </a:ext>
            </a:extLst>
          </p:cNvPr>
          <p:cNvSpPr txBox="1"/>
          <p:nvPr/>
        </p:nvSpPr>
        <p:spPr>
          <a:xfrm>
            <a:off x="2932993" y="6094527"/>
            <a:ext cx="727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RAIMUNDO FERREIRA IGNÁCIO</a:t>
            </a:r>
          </a:p>
        </p:txBody>
      </p:sp>
    </p:spTree>
    <p:extLst>
      <p:ext uri="{BB962C8B-B14F-4D97-AF65-F5344CB8AC3E}">
        <p14:creationId xmlns:p14="http://schemas.microsoft.com/office/powerpoint/2010/main" val="97743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B3F4000-6C95-407A-8954-A2424F714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9110" y="3220552"/>
            <a:ext cx="2027096" cy="2933954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5D8ACD04-84E1-4425-B4E5-3CA083EDCD6F}"/>
              </a:ext>
            </a:extLst>
          </p:cNvPr>
          <p:cNvSpPr/>
          <p:nvPr/>
        </p:nvSpPr>
        <p:spPr>
          <a:xfrm>
            <a:off x="1732128" y="1818968"/>
            <a:ext cx="3842762" cy="1897626"/>
          </a:xfrm>
          <a:prstGeom prst="wedgeEllipseCallout">
            <a:avLst>
              <a:gd name="adj1" fmla="val -38232"/>
              <a:gd name="adj2" fmla="val 67163"/>
            </a:avLst>
          </a:prstGeom>
          <a:solidFill>
            <a:srgbClr val="89665F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Máquina hidráulica é o dispositivo que fornece, ou retira ou modifica a carga do fluido.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A5C97B8-C39B-41A7-97ED-14B7267CF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96836" y="2746839"/>
            <a:ext cx="2972058" cy="3444538"/>
          </a:xfrm>
          <a:prstGeom prst="rect">
            <a:avLst/>
          </a:prstGeom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23860631-B9B5-43F4-A447-9575D0406E55}"/>
              </a:ext>
            </a:extLst>
          </p:cNvPr>
          <p:cNvSpPr/>
          <p:nvPr/>
        </p:nvSpPr>
        <p:spPr>
          <a:xfrm>
            <a:off x="6980903" y="2139453"/>
            <a:ext cx="2672726" cy="1686720"/>
          </a:xfrm>
          <a:prstGeom prst="wedgeEllipseCallout">
            <a:avLst>
              <a:gd name="adj1" fmla="val 60467"/>
              <a:gd name="adj2" fmla="val 49093"/>
            </a:avLst>
          </a:prstGeom>
          <a:solidFill>
            <a:srgbClr val="80001B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começar, vamos pensar em trecho sem elas.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FF03265-EFA9-471D-8BB9-6725A0B455AC}"/>
              </a:ext>
            </a:extLst>
          </p:cNvPr>
          <p:cNvSpPr/>
          <p:nvPr/>
        </p:nvSpPr>
        <p:spPr>
          <a:xfrm>
            <a:off x="324465" y="462116"/>
            <a:ext cx="11621729" cy="5729261"/>
          </a:xfrm>
          <a:prstGeom prst="rect">
            <a:avLst/>
          </a:prstGeom>
          <a:noFill/>
          <a:ln w="76200">
            <a:solidFill>
              <a:srgbClr val="9A24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907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interior, mesa, parede, sala&#10;&#10;Descrição gerada com muito alta confiança">
            <a:extLst>
              <a:ext uri="{FF2B5EF4-FFF2-40B4-BE49-F238E27FC236}">
                <a16:creationId xmlns:a16="http://schemas.microsoft.com/office/drawing/2014/main" id="{4C3A3072-EF9D-46CC-9DB6-98889064EC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97" r="-1" b="-1"/>
          <a:stretch/>
        </p:blipFill>
        <p:spPr>
          <a:xfrm>
            <a:off x="808703" y="0"/>
            <a:ext cx="992886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B7BA63A-EE91-491A-903C-CFB8A2C7556E}"/>
              </a:ext>
            </a:extLst>
          </p:cNvPr>
          <p:cNvSpPr/>
          <p:nvPr/>
        </p:nvSpPr>
        <p:spPr>
          <a:xfrm>
            <a:off x="3020260" y="3145196"/>
            <a:ext cx="19432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1.22 Equação </a:t>
            </a:r>
          </a:p>
          <a:p>
            <a:pPr algn="ctr"/>
            <a:r>
              <a:rPr lang="pt-BR" sz="2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</a:t>
            </a:r>
          </a:p>
          <a:p>
            <a:pPr algn="ctr"/>
            <a:r>
              <a:rPr lang="pt-BR" sz="2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Bernoulli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0C27B2B-6576-4360-88C1-D8FA20FE148A}"/>
              </a:ext>
            </a:extLst>
          </p:cNvPr>
          <p:cNvSpPr/>
          <p:nvPr/>
        </p:nvSpPr>
        <p:spPr>
          <a:xfrm>
            <a:off x="5346981" y="3521366"/>
            <a:ext cx="112441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Hipóteses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88C6268-E26A-46EA-9B6C-08F6EF2ADE54}"/>
              </a:ext>
            </a:extLst>
          </p:cNvPr>
          <p:cNvSpPr/>
          <p:nvPr/>
        </p:nvSpPr>
        <p:spPr>
          <a:xfrm>
            <a:off x="7085571" y="3240524"/>
            <a:ext cx="152157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Fluido ideal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C3E1522-F71A-4465-8F75-EB75638F6213}"/>
              </a:ext>
            </a:extLst>
          </p:cNvPr>
          <p:cNvSpPr/>
          <p:nvPr/>
        </p:nvSpPr>
        <p:spPr>
          <a:xfrm>
            <a:off x="7062999" y="3706032"/>
            <a:ext cx="24497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Trecho sem máquina </a:t>
            </a:r>
          </a:p>
          <a:p>
            <a:pPr algn="ctr"/>
            <a:r>
              <a:rPr lang="pt-BR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hidráulica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960EB43-6743-4482-9A0A-8B86BC02095A}"/>
              </a:ext>
            </a:extLst>
          </p:cNvPr>
          <p:cNvSpPr/>
          <p:nvPr/>
        </p:nvSpPr>
        <p:spPr>
          <a:xfrm rot="19426083">
            <a:off x="-185811" y="990719"/>
            <a:ext cx="305070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Escoamento incompressível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3816EB0-505F-41E3-B30D-1284FFFBAE0B}"/>
              </a:ext>
            </a:extLst>
          </p:cNvPr>
          <p:cNvSpPr/>
          <p:nvPr/>
        </p:nvSpPr>
        <p:spPr>
          <a:xfrm rot="2388424">
            <a:off x="9596868" y="789790"/>
            <a:ext cx="27013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Escoamento em regime </a:t>
            </a:r>
          </a:p>
          <a:p>
            <a:pPr algn="ctr"/>
            <a:r>
              <a:rPr lang="pt-BR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permanente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8C69E5A-D22A-4D60-AA35-48B017476298}"/>
              </a:ext>
            </a:extLst>
          </p:cNvPr>
          <p:cNvSpPr/>
          <p:nvPr/>
        </p:nvSpPr>
        <p:spPr>
          <a:xfrm>
            <a:off x="22121" y="5799025"/>
            <a:ext cx="29280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 Distribuição uniforme das </a:t>
            </a:r>
          </a:p>
          <a:p>
            <a:pPr algn="ctr"/>
            <a:r>
              <a:rPr lang="pt-BR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propriedades na seção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218CDF0-7B79-4A7C-B41D-84614FCD5DFC}"/>
              </a:ext>
            </a:extLst>
          </p:cNvPr>
          <p:cNvSpPr/>
          <p:nvPr/>
        </p:nvSpPr>
        <p:spPr>
          <a:xfrm>
            <a:off x="9467048" y="6044831"/>
            <a:ext cx="26211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 Escoamento sem troca </a:t>
            </a:r>
          </a:p>
          <a:p>
            <a:pPr algn="ctr"/>
            <a:r>
              <a:rPr lang="pt-BR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calo</a:t>
            </a:r>
          </a:p>
        </p:txBody>
      </p:sp>
    </p:spTree>
    <p:extLst>
      <p:ext uri="{BB962C8B-B14F-4D97-AF65-F5344CB8AC3E}">
        <p14:creationId xmlns:p14="http://schemas.microsoft.com/office/powerpoint/2010/main" val="362028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079DA06-434D-4FB8-88ED-353E3D892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8" y="2691049"/>
            <a:ext cx="3817951" cy="3756986"/>
          </a:xfrm>
          <a:prstGeom prst="rect">
            <a:avLst/>
          </a:prstGeom>
        </p:spPr>
      </p:pic>
      <p:sp>
        <p:nvSpPr>
          <p:cNvPr id="4" name="Balão de Pensamento: Nuvem 3">
            <a:extLst>
              <a:ext uri="{FF2B5EF4-FFF2-40B4-BE49-F238E27FC236}">
                <a16:creationId xmlns:a16="http://schemas.microsoft.com/office/drawing/2014/main" id="{8413A03E-60C1-4465-9E63-61E55FEC1B44}"/>
              </a:ext>
            </a:extLst>
          </p:cNvPr>
          <p:cNvSpPr/>
          <p:nvPr/>
        </p:nvSpPr>
        <p:spPr>
          <a:xfrm>
            <a:off x="1527132" y="175033"/>
            <a:ext cx="3666481" cy="2056890"/>
          </a:xfrm>
          <a:prstGeom prst="cloudCallout">
            <a:avLst>
              <a:gd name="adj1" fmla="val -37632"/>
              <a:gd name="adj2" fmla="val 90525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146" name="Picture 2" descr="C:\Users\Raimundo F Ignacio\AppData\Local\Temp\SNAGHTML2a8495.PNG">
            <a:extLst>
              <a:ext uri="{FF2B5EF4-FFF2-40B4-BE49-F238E27FC236}">
                <a16:creationId xmlns:a16="http://schemas.microsoft.com/office/drawing/2014/main" id="{533A2E94-0F3B-4DE6-9A8A-AC4C33400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621" y="382100"/>
            <a:ext cx="1968846" cy="164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1C50FC8-93BE-40CB-A5AD-02216D7F5368}"/>
              </a:ext>
            </a:extLst>
          </p:cNvPr>
          <p:cNvSpPr/>
          <p:nvPr/>
        </p:nvSpPr>
        <p:spPr>
          <a:xfrm>
            <a:off x="3845811" y="742661"/>
            <a:ext cx="10502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Daniel</a:t>
            </a:r>
          </a:p>
          <a:p>
            <a:pPr algn="ctr"/>
            <a:r>
              <a:rPr lang="pt-B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Bernoulli</a:t>
            </a:r>
            <a:endParaRPr lang="pt-BR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99C76EB-642D-4759-A8DC-EBAB66E4A3AD}"/>
              </a:ext>
            </a:extLst>
          </p:cNvPr>
          <p:cNvSpPr/>
          <p:nvPr/>
        </p:nvSpPr>
        <p:spPr>
          <a:xfrm>
            <a:off x="5842000" y="465662"/>
            <a:ext cx="4971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Estabeleceu que: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9BD0343C-F7B7-4601-AEC4-A58F3A7171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104060"/>
              </p:ext>
            </p:extLst>
          </p:nvPr>
        </p:nvGraphicFramePr>
        <p:xfrm>
          <a:off x="6475261" y="1674678"/>
          <a:ext cx="3704517" cy="1492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5" imgW="1701720" imgH="685800" progId="Equation.DSMT4">
                  <p:embed/>
                </p:oleObj>
              </mc:Choice>
              <mc:Fallback>
                <p:oleObj name="Equation" r:id="rId5" imgW="170172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75261" y="1674678"/>
                        <a:ext cx="3704517" cy="1492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799459C7-FBBA-4BD8-91E5-31C444B3F7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83571"/>
              </p:ext>
            </p:extLst>
          </p:nvPr>
        </p:nvGraphicFramePr>
        <p:xfrm>
          <a:off x="4927600" y="2667000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7" imgW="914400" imgH="203040" progId="Equation.DSMT4">
                  <p:embed/>
                </p:oleObj>
              </mc:Choice>
              <mc:Fallback>
                <p:oleObj name="Equation" r:id="rId7" imgW="914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id="{A1063FD0-BECF-4BEA-B84E-23E0298E7D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0859" y="3554494"/>
            <a:ext cx="2848373" cy="2962688"/>
          </a:xfrm>
          <a:prstGeom prst="rect">
            <a:avLst/>
          </a:prstGeom>
        </p:spPr>
      </p:pic>
      <p:sp>
        <p:nvSpPr>
          <p:cNvPr id="11" name="Balão de Fala: Oval 10">
            <a:extLst>
              <a:ext uri="{FF2B5EF4-FFF2-40B4-BE49-F238E27FC236}">
                <a16:creationId xmlns:a16="http://schemas.microsoft.com/office/drawing/2014/main" id="{31F2CB07-C5DB-4F59-A998-86E0BD4C679D}"/>
              </a:ext>
            </a:extLst>
          </p:cNvPr>
          <p:cNvSpPr/>
          <p:nvPr/>
        </p:nvSpPr>
        <p:spPr>
          <a:xfrm>
            <a:off x="5384800" y="3667432"/>
            <a:ext cx="3704517" cy="1515890"/>
          </a:xfrm>
          <a:prstGeom prst="wedgeEllipseCallout">
            <a:avLst>
              <a:gd name="adj1" fmla="val 62507"/>
              <a:gd name="adj2" fmla="val 39799"/>
            </a:avLst>
          </a:prstGeom>
          <a:solidFill>
            <a:srgbClr val="242424"/>
          </a:solidFill>
          <a:ln>
            <a:solidFill>
              <a:srgbClr val="BE9B37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ver uma aplicação prática dessa equação.</a:t>
            </a:r>
          </a:p>
        </p:txBody>
      </p:sp>
    </p:spTree>
    <p:extLst>
      <p:ext uri="{BB962C8B-B14F-4D97-AF65-F5344CB8AC3E}">
        <p14:creationId xmlns:p14="http://schemas.microsoft.com/office/powerpoint/2010/main" val="343507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15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m 1" descr="Uma imagem contendo interior, mesa, parede, sala&#10;&#10;Descrição gerada com muito alta confiança">
            <a:extLst>
              <a:ext uri="{FF2B5EF4-FFF2-40B4-BE49-F238E27FC236}">
                <a16:creationId xmlns:a16="http://schemas.microsoft.com/office/drawing/2014/main" id="{E073B9C1-8410-460F-B135-4A8C61168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181" y="1409239"/>
            <a:ext cx="5462546" cy="4083253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BC693EE4-A79A-44C3-B12F-B54107DCE88C}"/>
              </a:ext>
            </a:extLst>
          </p:cNvPr>
          <p:cNvSpPr/>
          <p:nvPr/>
        </p:nvSpPr>
        <p:spPr>
          <a:xfrm>
            <a:off x="7000568" y="1809135"/>
            <a:ext cx="1366684" cy="131752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0149C297-040A-48BA-BD60-77FA0E0C7F8F}"/>
              </a:ext>
            </a:extLst>
          </p:cNvPr>
          <p:cNvCxnSpPr>
            <a:stCxn id="3" idx="0"/>
          </p:cNvCxnSpPr>
          <p:nvPr/>
        </p:nvCxnSpPr>
        <p:spPr>
          <a:xfrm flipH="1" flipV="1">
            <a:off x="7207045" y="1081548"/>
            <a:ext cx="476865" cy="7275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Users\Raimundo F Ignacio\AppData\Local\Temp\SNAGHTML39e588.PNG">
            <a:extLst>
              <a:ext uri="{FF2B5EF4-FFF2-40B4-BE49-F238E27FC236}">
                <a16:creationId xmlns:a16="http://schemas.microsoft.com/office/drawing/2014/main" id="{99963F86-B273-4DF3-8C2C-D37A732B6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35378" y="297646"/>
            <a:ext cx="1530428" cy="81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A76527C2-C479-40F5-81B9-1E3B1DF7829A}"/>
              </a:ext>
            </a:extLst>
          </p:cNvPr>
          <p:cNvCxnSpPr>
            <a:stCxn id="7170" idx="1"/>
          </p:cNvCxnSpPr>
          <p:nvPr/>
        </p:nvCxnSpPr>
        <p:spPr>
          <a:xfrm>
            <a:off x="7865806" y="704620"/>
            <a:ext cx="698091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id="{B7000C85-0ECD-4CCC-AD20-81EB05D2881A}"/>
              </a:ext>
            </a:extLst>
          </p:cNvPr>
          <p:cNvSpPr/>
          <p:nvPr/>
        </p:nvSpPr>
        <p:spPr>
          <a:xfrm>
            <a:off x="5087584" y="393929"/>
            <a:ext cx="109940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Venturi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3FF8450-495B-4620-B5A5-39D8C7205C08}"/>
              </a:ext>
            </a:extLst>
          </p:cNvPr>
          <p:cNvSpPr/>
          <p:nvPr/>
        </p:nvSpPr>
        <p:spPr>
          <a:xfrm>
            <a:off x="-20624" y="116930"/>
            <a:ext cx="254274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Aplicamos:</a:t>
            </a:r>
          </a:p>
          <a:p>
            <a:pPr algn="ctr"/>
            <a:endParaRPr lang="pt-BR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ctr">
              <a:buAutoNum type="arabicPeriod"/>
            </a:pPr>
            <a:r>
              <a:rPr lang="pt-BR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Equação de Bernoulli</a:t>
            </a:r>
          </a:p>
          <a:p>
            <a:pPr marL="342900" indent="-342900" algn="ctr">
              <a:buAutoNum type="arabicPeriod"/>
            </a:pPr>
            <a:r>
              <a:rPr lang="pt-BR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Eq</a:t>
            </a:r>
            <a:r>
              <a:rPr lang="pt-BR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manométrica</a:t>
            </a:r>
          </a:p>
          <a:p>
            <a:pPr marL="342900" indent="-342900" algn="ctr">
              <a:buAutoNum type="arabicPeriod"/>
            </a:pPr>
            <a:r>
              <a:rPr lang="pt-BR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Eq</a:t>
            </a:r>
            <a:r>
              <a:rPr lang="pt-BR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da continuidade</a:t>
            </a:r>
            <a:endParaRPr lang="pt-BR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F4D737B2-19B2-4FBC-9BD7-4591C7398EF9}"/>
              </a:ext>
            </a:extLst>
          </p:cNvPr>
          <p:cNvSpPr/>
          <p:nvPr/>
        </p:nvSpPr>
        <p:spPr>
          <a:xfrm>
            <a:off x="835742" y="1809135"/>
            <a:ext cx="336734" cy="3883742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E08060D-316B-47EA-9AA6-FBEE8404074B}"/>
              </a:ext>
            </a:extLst>
          </p:cNvPr>
          <p:cNvSpPr/>
          <p:nvPr/>
        </p:nvSpPr>
        <p:spPr>
          <a:xfrm>
            <a:off x="514806" y="6031568"/>
            <a:ext cx="13546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Obtemos</a:t>
            </a:r>
          </a:p>
        </p:txBody>
      </p: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FB6893C2-AD54-4BE6-A019-C648A2755E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254258"/>
              </p:ext>
            </p:extLst>
          </p:nvPr>
        </p:nvGraphicFramePr>
        <p:xfrm>
          <a:off x="4618565" y="5677490"/>
          <a:ext cx="2697777" cy="1156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6" imgW="2311200" imgH="990360" progId="Equation.DSMT4">
                  <p:embed/>
                </p:oleObj>
              </mc:Choice>
              <mc:Fallback>
                <p:oleObj name="Equation" r:id="rId6" imgW="2311200" imgH="99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18565" y="5677490"/>
                        <a:ext cx="2697777" cy="1156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93E74ABF-5798-4B0C-BA6B-30D82184045A}"/>
              </a:ext>
            </a:extLst>
          </p:cNvPr>
          <p:cNvSpPr/>
          <p:nvPr/>
        </p:nvSpPr>
        <p:spPr>
          <a:xfrm>
            <a:off x="2054942" y="6146985"/>
            <a:ext cx="2359896" cy="230833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A575B6F2-6790-4028-80ED-37E3A0B686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717" y="4690614"/>
            <a:ext cx="891617" cy="1973751"/>
          </a:xfrm>
          <a:prstGeom prst="rect">
            <a:avLst/>
          </a:prstGeom>
        </p:spPr>
      </p:pic>
      <p:sp>
        <p:nvSpPr>
          <p:cNvPr id="21" name="Balão de Pensamento: Nuvem 20">
            <a:extLst>
              <a:ext uri="{FF2B5EF4-FFF2-40B4-BE49-F238E27FC236}">
                <a16:creationId xmlns:a16="http://schemas.microsoft.com/office/drawing/2014/main" id="{36D3BB09-B840-4863-8A67-5C12DE3D3EC2}"/>
              </a:ext>
            </a:extLst>
          </p:cNvPr>
          <p:cNvSpPr/>
          <p:nvPr/>
        </p:nvSpPr>
        <p:spPr>
          <a:xfrm>
            <a:off x="8719351" y="2772697"/>
            <a:ext cx="2908389" cy="1415845"/>
          </a:xfrm>
          <a:prstGeom prst="cloudCallout">
            <a:avLst>
              <a:gd name="adj1" fmla="val 39764"/>
              <a:gd name="adj2" fmla="val 90973"/>
            </a:avLst>
          </a:prstGeom>
          <a:solidFill>
            <a:srgbClr val="82001B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ver como chegamos aí!</a:t>
            </a:r>
          </a:p>
        </p:txBody>
      </p:sp>
    </p:spTree>
    <p:extLst>
      <p:ext uri="{BB962C8B-B14F-4D97-AF65-F5344CB8AC3E}">
        <p14:creationId xmlns:p14="http://schemas.microsoft.com/office/powerpoint/2010/main" val="101506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2" grpId="0"/>
      <p:bldP spid="13" grpId="0" animBg="1"/>
      <p:bldP spid="14" grpId="0"/>
      <p:bldP spid="16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BBBA9E8-8A33-4BF4-9A59-1BBEEE734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23" y="476474"/>
            <a:ext cx="5425910" cy="618035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1046B77-F85D-4C98-8EDC-1D74B10D1BC2}"/>
              </a:ext>
            </a:extLst>
          </p:cNvPr>
          <p:cNvSpPr txBox="1"/>
          <p:nvPr/>
        </p:nvSpPr>
        <p:spPr>
          <a:xfrm>
            <a:off x="6096000" y="580102"/>
            <a:ext cx="496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Aplicamos a equação de Bernoulli de (1) a (2):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7B2E67C7-CBBB-42A0-93C4-FD968DCB7C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29811"/>
              </p:ext>
            </p:extLst>
          </p:nvPr>
        </p:nvGraphicFramePr>
        <p:xfrm>
          <a:off x="6389688" y="1262063"/>
          <a:ext cx="3759200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4" imgW="1726920" imgH="685800" progId="Equation.DSMT4">
                  <p:embed/>
                </p:oleObj>
              </mc:Choice>
              <mc:Fallback>
                <p:oleObj name="Equation" r:id="rId4" imgW="1726920" imgH="6858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9BD0343C-F7B7-4601-AEC4-A58F3A7171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89688" y="1262063"/>
                        <a:ext cx="3759200" cy="149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765C57AD-755A-46A6-980B-1B75AA088901}"/>
              </a:ext>
            </a:extLst>
          </p:cNvPr>
          <p:cNvSpPr txBox="1"/>
          <p:nvPr/>
        </p:nvSpPr>
        <p:spPr>
          <a:xfrm>
            <a:off x="3754910" y="1638856"/>
            <a:ext cx="151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PHR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C1FCA6B5-AC6C-4EA2-A719-CB56E7C45621}"/>
              </a:ext>
            </a:extLst>
          </p:cNvPr>
          <p:cNvCxnSpPr/>
          <p:nvPr/>
        </p:nvCxnSpPr>
        <p:spPr>
          <a:xfrm>
            <a:off x="6213987" y="1927123"/>
            <a:ext cx="668594" cy="727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4C482993-BC6B-4A11-B44A-055A47905AE3}"/>
              </a:ext>
            </a:extLst>
          </p:cNvPr>
          <p:cNvCxnSpPr>
            <a:cxnSpLocks/>
          </p:cNvCxnSpPr>
          <p:nvPr/>
        </p:nvCxnSpPr>
        <p:spPr>
          <a:xfrm>
            <a:off x="8171605" y="1927123"/>
            <a:ext cx="668594" cy="727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C9DD07B4-54BB-4062-A6B4-08CE1D6ADF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505941"/>
              </p:ext>
            </p:extLst>
          </p:nvPr>
        </p:nvGraphicFramePr>
        <p:xfrm>
          <a:off x="6831013" y="3066942"/>
          <a:ext cx="3317875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6" imgW="1523880" imgH="444240" progId="Equation.DSMT4">
                  <p:embed/>
                </p:oleObj>
              </mc:Choice>
              <mc:Fallback>
                <p:oleObj name="Equation" r:id="rId6" imgW="1523880" imgH="44424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7B2E67C7-CBBB-42A0-93C4-FD968DCB7C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31013" y="3066942"/>
                        <a:ext cx="3317875" cy="966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m 11" descr="Uma imagem contendo vestuário&#10;&#10;Descrição gerada com alta confiança">
            <a:extLst>
              <a:ext uri="{FF2B5EF4-FFF2-40B4-BE49-F238E27FC236}">
                <a16:creationId xmlns:a16="http://schemas.microsoft.com/office/drawing/2014/main" id="{AFFB5941-2D8B-49FE-9207-7BC7A2D5FD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1459" y="3839804"/>
            <a:ext cx="2255715" cy="2758679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72A79C41-D32A-45B6-8655-B498FDBD9177}"/>
              </a:ext>
            </a:extLst>
          </p:cNvPr>
          <p:cNvSpPr/>
          <p:nvPr/>
        </p:nvSpPr>
        <p:spPr>
          <a:xfrm>
            <a:off x="7245118" y="5061861"/>
            <a:ext cx="38161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 equação (I) temos quatro </a:t>
            </a:r>
          </a:p>
          <a:p>
            <a:pPr algn="ctr"/>
            <a:r>
              <a:rPr lang="pt-B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Incógnitas: p</a:t>
            </a:r>
            <a:r>
              <a:rPr lang="pt-BR" sz="2400" b="0" cap="none" spc="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pt-B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p</a:t>
            </a:r>
            <a:r>
              <a:rPr lang="pt-BR" sz="2400" b="0" cap="none" spc="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pt-B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v</a:t>
            </a:r>
            <a:r>
              <a:rPr lang="pt-BR" sz="2400" b="0" cap="none" spc="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pt-B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 v</a:t>
            </a:r>
            <a:r>
              <a:rPr lang="pt-BR" sz="2400" b="0" cap="none" spc="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0385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BBBA9E8-8A33-4BF4-9A59-1BBEEE734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23" y="476474"/>
            <a:ext cx="5425910" cy="618035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1046B77-F85D-4C98-8EDC-1D74B10D1BC2}"/>
              </a:ext>
            </a:extLst>
          </p:cNvPr>
          <p:cNvSpPr txBox="1"/>
          <p:nvPr/>
        </p:nvSpPr>
        <p:spPr>
          <a:xfrm>
            <a:off x="6096000" y="580102"/>
            <a:ext cx="496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Aplicamos a equação manométrica de (1) a (2):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65C57AD-755A-46A6-980B-1B75AA088901}"/>
              </a:ext>
            </a:extLst>
          </p:cNvPr>
          <p:cNvSpPr txBox="1"/>
          <p:nvPr/>
        </p:nvSpPr>
        <p:spPr>
          <a:xfrm>
            <a:off x="3754910" y="1638856"/>
            <a:ext cx="151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PHR</a:t>
            </a: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C9DD07B4-54BB-4062-A6B4-08CE1D6ADF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222734"/>
              </p:ext>
            </p:extLst>
          </p:nvPr>
        </p:nvGraphicFramePr>
        <p:xfrm>
          <a:off x="5450785" y="1157869"/>
          <a:ext cx="38735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9" name="Equation" r:id="rId4" imgW="177480" imgH="228600" progId="Equation.DSMT4">
                  <p:embed/>
                </p:oleObj>
              </mc:Choice>
              <mc:Fallback>
                <p:oleObj name="Equation" r:id="rId4" imgW="177480" imgH="22860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C9DD07B4-54BB-4062-A6B4-08CE1D6ADF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50785" y="1157869"/>
                        <a:ext cx="387350" cy="496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m 11" descr="Uma imagem contendo vestuário&#10;&#10;Descrição gerada com alta confiança">
            <a:extLst>
              <a:ext uri="{FF2B5EF4-FFF2-40B4-BE49-F238E27FC236}">
                <a16:creationId xmlns:a16="http://schemas.microsoft.com/office/drawing/2014/main" id="{AFFB5941-2D8B-49FE-9207-7BC7A2D5FD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1459" y="3839804"/>
            <a:ext cx="2255715" cy="2758679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72A79C41-D32A-45B6-8655-B498FDBD9177}"/>
              </a:ext>
            </a:extLst>
          </p:cNvPr>
          <p:cNvSpPr/>
          <p:nvPr/>
        </p:nvSpPr>
        <p:spPr>
          <a:xfrm>
            <a:off x="6974531" y="3812443"/>
            <a:ext cx="49262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 equação (II) em (I) reduzimos para </a:t>
            </a:r>
          </a:p>
          <a:p>
            <a:pPr algn="ctr"/>
            <a:r>
              <a:rPr lang="pt-B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duas Incógnitas:  v</a:t>
            </a:r>
            <a:r>
              <a:rPr lang="pt-BR" sz="2400" b="0" cap="none" spc="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pt-B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 v</a:t>
            </a:r>
            <a:r>
              <a:rPr lang="pt-BR" sz="2400" b="0" cap="none" spc="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188F2951-715B-4346-B92F-24BA45A53C1E}"/>
              </a:ext>
            </a:extLst>
          </p:cNvPr>
          <p:cNvCxnSpPr>
            <a:cxnSpLocks/>
          </p:cNvCxnSpPr>
          <p:nvPr/>
        </p:nvCxnSpPr>
        <p:spPr>
          <a:xfrm>
            <a:off x="2408900" y="1989687"/>
            <a:ext cx="0" cy="32127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3A462FCB-7A14-4A72-B38A-1E221BAF2F46}"/>
              </a:ext>
            </a:extLst>
          </p:cNvPr>
          <p:cNvCxnSpPr>
            <a:cxnSpLocks/>
          </p:cNvCxnSpPr>
          <p:nvPr/>
        </p:nvCxnSpPr>
        <p:spPr>
          <a:xfrm>
            <a:off x="2807106" y="1988524"/>
            <a:ext cx="0" cy="3212741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AAC5F423-ACAD-46D1-8565-993B4FD72F30}"/>
              </a:ext>
            </a:extLst>
          </p:cNvPr>
          <p:cNvCxnSpPr/>
          <p:nvPr/>
        </p:nvCxnSpPr>
        <p:spPr>
          <a:xfrm>
            <a:off x="2408900" y="5220929"/>
            <a:ext cx="0" cy="5997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3E39EAF5-C3DC-4E27-A0B6-3EEF390CEB44}"/>
              </a:ext>
            </a:extLst>
          </p:cNvPr>
          <p:cNvCxnSpPr/>
          <p:nvPr/>
        </p:nvCxnSpPr>
        <p:spPr>
          <a:xfrm>
            <a:off x="2807106" y="5220929"/>
            <a:ext cx="0" cy="599768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E1F27643-A53C-4711-A58D-1E9BB48EA5A1}"/>
              </a:ext>
            </a:extLst>
          </p:cNvPr>
          <p:cNvCxnSpPr/>
          <p:nvPr/>
        </p:nvCxnSpPr>
        <p:spPr>
          <a:xfrm>
            <a:off x="2408900" y="5820697"/>
            <a:ext cx="0" cy="5702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F6CAEAE3-6261-401D-8F1C-218915DED47B}"/>
              </a:ext>
            </a:extLst>
          </p:cNvPr>
          <p:cNvCxnSpPr/>
          <p:nvPr/>
        </p:nvCxnSpPr>
        <p:spPr>
          <a:xfrm>
            <a:off x="2807106" y="5820697"/>
            <a:ext cx="0" cy="570271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AB7F53A-C1AC-4DCB-BB4A-65A997633C18}"/>
              </a:ext>
            </a:extLst>
          </p:cNvPr>
          <p:cNvSpPr txBox="1"/>
          <p:nvPr/>
        </p:nvSpPr>
        <p:spPr>
          <a:xfrm>
            <a:off x="2106562" y="3516196"/>
            <a:ext cx="501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y</a:t>
            </a:r>
            <a:r>
              <a:rPr lang="pt-BR" baseline="-25000" dirty="0">
                <a:solidFill>
                  <a:srgbClr val="FF0000"/>
                </a:solidFill>
              </a:rPr>
              <a:t>1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64F1D11-C9F9-4CF7-B031-5A5F1684A923}"/>
              </a:ext>
            </a:extLst>
          </p:cNvPr>
          <p:cNvSpPr txBox="1"/>
          <p:nvPr/>
        </p:nvSpPr>
        <p:spPr>
          <a:xfrm>
            <a:off x="2528111" y="3739027"/>
            <a:ext cx="501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y</a:t>
            </a:r>
            <a:r>
              <a:rPr lang="pt-BR" baseline="-25000" dirty="0">
                <a:solidFill>
                  <a:srgbClr val="FF0000"/>
                </a:solidFill>
              </a:rPr>
              <a:t>1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9A20A57D-F60D-4DE6-B8B5-2BD22FE3E248}"/>
              </a:ext>
            </a:extLst>
          </p:cNvPr>
          <p:cNvSpPr txBox="1"/>
          <p:nvPr/>
        </p:nvSpPr>
        <p:spPr>
          <a:xfrm>
            <a:off x="2158179" y="5858862"/>
            <a:ext cx="501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y</a:t>
            </a:r>
            <a:r>
              <a:rPr lang="pt-BR" baseline="-25000" dirty="0">
                <a:solidFill>
                  <a:srgbClr val="FF0000"/>
                </a:solidFill>
              </a:rPr>
              <a:t>2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C1BE1A6-8ED5-4B67-8C52-B96DF829DFC8}"/>
              </a:ext>
            </a:extLst>
          </p:cNvPr>
          <p:cNvSpPr txBox="1"/>
          <p:nvPr/>
        </p:nvSpPr>
        <p:spPr>
          <a:xfrm>
            <a:off x="2480178" y="5855200"/>
            <a:ext cx="501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y</a:t>
            </a:r>
            <a:r>
              <a:rPr lang="pt-BR" baseline="-25000" dirty="0">
                <a:solidFill>
                  <a:srgbClr val="FF0000"/>
                </a:solidFill>
              </a:rPr>
              <a:t>2</a:t>
            </a:r>
            <a:endParaRPr lang="pt-BR" dirty="0">
              <a:solidFill>
                <a:srgbClr val="FF0000"/>
              </a:solidFill>
            </a:endParaRPr>
          </a:p>
        </p:txBody>
      </p:sp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id="{4D32FFC3-B23D-44DF-94CE-9EB6E63843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3364"/>
              </p:ext>
            </p:extLst>
          </p:nvPr>
        </p:nvGraphicFramePr>
        <p:xfrm>
          <a:off x="5838135" y="1157869"/>
          <a:ext cx="14382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0" name="Equation" r:id="rId7" imgW="660240" imgH="241200" progId="Equation.DSMT4">
                  <p:embed/>
                </p:oleObj>
              </mc:Choice>
              <mc:Fallback>
                <p:oleObj name="Equation" r:id="rId7" imgW="660240" imgH="24120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C9DD07B4-54BB-4062-A6B4-08CE1D6ADF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38135" y="1157869"/>
                        <a:ext cx="1438275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2E4326E1-22CE-4310-89BD-B27A36CBDF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67562"/>
              </p:ext>
            </p:extLst>
          </p:nvPr>
        </p:nvGraphicFramePr>
        <p:xfrm>
          <a:off x="7381875" y="1177925"/>
          <a:ext cx="13557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1" name="Equation" r:id="rId9" imgW="622080" imgH="241200" progId="Equation.DSMT4">
                  <p:embed/>
                </p:oleObj>
              </mc:Choice>
              <mc:Fallback>
                <p:oleObj name="Equation" r:id="rId9" imgW="622080" imgH="241200" progId="Equation.DSMT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4D32FFC3-B23D-44DF-94CE-9EB6E63843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81875" y="1177925"/>
                        <a:ext cx="1355725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041D6F39-C6A0-477E-A8CB-E987C879C4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693307"/>
              </p:ext>
            </p:extLst>
          </p:nvPr>
        </p:nvGraphicFramePr>
        <p:xfrm>
          <a:off x="8772525" y="1177925"/>
          <a:ext cx="14668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2" name="Equation" r:id="rId11" imgW="672840" imgH="241200" progId="Equation.DSMT4">
                  <p:embed/>
                </p:oleObj>
              </mc:Choice>
              <mc:Fallback>
                <p:oleObj name="Equation" r:id="rId11" imgW="672840" imgH="241200" progId="Equation.DSMT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4D32FFC3-B23D-44DF-94CE-9EB6E63843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772525" y="1177925"/>
                        <a:ext cx="1466850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41301F79-15D1-4201-824B-1CBAB2DE1F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946597"/>
              </p:ext>
            </p:extLst>
          </p:nvPr>
        </p:nvGraphicFramePr>
        <p:xfrm>
          <a:off x="10341282" y="1177924"/>
          <a:ext cx="14668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3" name="Equation" r:id="rId13" imgW="672840" imgH="241200" progId="Equation.DSMT4">
                  <p:embed/>
                </p:oleObj>
              </mc:Choice>
              <mc:Fallback>
                <p:oleObj name="Equation" r:id="rId13" imgW="672840" imgH="241200" progId="Equation.DSMT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041D6F39-C6A0-477E-A8CB-E987C879C4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341282" y="1177924"/>
                        <a:ext cx="1466850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AC2CE42D-42B7-4A52-A839-B003962A21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681975"/>
              </p:ext>
            </p:extLst>
          </p:nvPr>
        </p:nvGraphicFramePr>
        <p:xfrm>
          <a:off x="7431539" y="1796139"/>
          <a:ext cx="13557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" name="Equation" r:id="rId15" imgW="622080" imgH="241200" progId="Equation.DSMT4">
                  <p:embed/>
                </p:oleObj>
              </mc:Choice>
              <mc:Fallback>
                <p:oleObj name="Equation" r:id="rId15" imgW="622080" imgH="241200" progId="Equation.DSMT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2E4326E1-22CE-4310-89BD-B27A36CBDF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431539" y="1796139"/>
                        <a:ext cx="1355725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95D163E6-CD8C-4D85-8263-E9F76BAB34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036099"/>
              </p:ext>
            </p:extLst>
          </p:nvPr>
        </p:nvGraphicFramePr>
        <p:xfrm>
          <a:off x="5879316" y="1776786"/>
          <a:ext cx="14382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5" name="Equation" r:id="rId17" imgW="660240" imgH="241200" progId="Equation.DSMT4">
                  <p:embed/>
                </p:oleObj>
              </mc:Choice>
              <mc:Fallback>
                <p:oleObj name="Equation" r:id="rId17" imgW="660240" imgH="241200" progId="Equation.DSMT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4D32FFC3-B23D-44DF-94CE-9EB6E63843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879316" y="1776786"/>
                        <a:ext cx="1438275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9C18F4E7-E2C4-403C-9DAD-CC9A1008D7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073205"/>
              </p:ext>
            </p:extLst>
          </p:nvPr>
        </p:nvGraphicFramePr>
        <p:xfrm>
          <a:off x="8948738" y="1776413"/>
          <a:ext cx="66357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6" name="Equation" r:id="rId19" imgW="304560" imgH="228600" progId="Equation.DSMT4">
                  <p:embed/>
                </p:oleObj>
              </mc:Choice>
              <mc:Fallback>
                <p:oleObj name="Equation" r:id="rId19" imgW="304560" imgH="22860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C9DD07B4-54BB-4062-A6B4-08CE1D6ADF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948738" y="1776413"/>
                        <a:ext cx="663575" cy="496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C8E7B63C-D285-4D65-990F-A519DBB6DC3F}"/>
              </a:ext>
            </a:extLst>
          </p:cNvPr>
          <p:cNvCxnSpPr/>
          <p:nvPr/>
        </p:nvCxnSpPr>
        <p:spPr>
          <a:xfrm>
            <a:off x="8772525" y="1157869"/>
            <a:ext cx="1568757" cy="5439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04359DA5-3157-4055-B296-3D8A8568B6A4}"/>
              </a:ext>
            </a:extLst>
          </p:cNvPr>
          <p:cNvCxnSpPr/>
          <p:nvPr/>
        </p:nvCxnSpPr>
        <p:spPr>
          <a:xfrm>
            <a:off x="10376207" y="1178742"/>
            <a:ext cx="1568757" cy="5439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9ED1547D-BD38-4ABB-8E4B-53CEC542D3C3}"/>
              </a:ext>
            </a:extLst>
          </p:cNvPr>
          <p:cNvCxnSpPr/>
          <p:nvPr/>
        </p:nvCxnSpPr>
        <p:spPr>
          <a:xfrm>
            <a:off x="5948516" y="1177924"/>
            <a:ext cx="1433359" cy="4768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BF1414F4-6E7B-48BD-BA39-BE04312DAEF2}"/>
              </a:ext>
            </a:extLst>
          </p:cNvPr>
          <p:cNvCxnSpPr/>
          <p:nvPr/>
        </p:nvCxnSpPr>
        <p:spPr>
          <a:xfrm>
            <a:off x="6005991" y="1823522"/>
            <a:ext cx="1433359" cy="4768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71D2A2D3-2104-4723-BC6C-ADF08685B6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653873"/>
              </p:ext>
            </p:extLst>
          </p:nvPr>
        </p:nvGraphicFramePr>
        <p:xfrm>
          <a:off x="6088063" y="2579688"/>
          <a:ext cx="47577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7" name="Equation" r:id="rId21" imgW="2184120" imgH="291960" progId="Equation.DSMT4">
                  <p:embed/>
                </p:oleObj>
              </mc:Choice>
              <mc:Fallback>
                <p:oleObj name="Equation" r:id="rId21" imgW="2184120" imgH="29196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C9DD07B4-54BB-4062-A6B4-08CE1D6ADF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088063" y="2579688"/>
                        <a:ext cx="4757737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id="{732032A5-8682-4B97-9EB7-C5B84F2798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099757"/>
              </p:ext>
            </p:extLst>
          </p:nvPr>
        </p:nvGraphicFramePr>
        <p:xfrm>
          <a:off x="7023247" y="5040359"/>
          <a:ext cx="4810125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" name="Equation" r:id="rId23" imgW="2209680" imgH="520560" progId="Equation.DSMT4">
                  <p:embed/>
                </p:oleObj>
              </mc:Choice>
              <mc:Fallback>
                <p:oleObj name="Equation" r:id="rId23" imgW="2209680" imgH="52056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C9DD07B4-54BB-4062-A6B4-08CE1D6ADF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023247" y="5040359"/>
                        <a:ext cx="4810125" cy="1131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233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21" grpId="0"/>
      <p:bldP spid="22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BBBA9E8-8A33-4BF4-9A59-1BBEEE734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23" y="476474"/>
            <a:ext cx="5425910" cy="618035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1046B77-F85D-4C98-8EDC-1D74B10D1BC2}"/>
              </a:ext>
            </a:extLst>
          </p:cNvPr>
          <p:cNvSpPr txBox="1"/>
          <p:nvPr/>
        </p:nvSpPr>
        <p:spPr>
          <a:xfrm>
            <a:off x="6096000" y="580102"/>
            <a:ext cx="496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Aplicamos a equação da continuidade de (1) a (2):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7B2E67C7-CBBB-42A0-93C4-FD968DCB7C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367446"/>
              </p:ext>
            </p:extLst>
          </p:nvPr>
        </p:nvGraphicFramePr>
        <p:xfrm>
          <a:off x="6096000" y="1116189"/>
          <a:ext cx="4587875" cy="143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4" imgW="2108160" imgH="660240" progId="Equation.DSMT4">
                  <p:embed/>
                </p:oleObj>
              </mc:Choice>
              <mc:Fallback>
                <p:oleObj name="Equation" r:id="rId4" imgW="2108160" imgH="66024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7B2E67C7-CBBB-42A0-93C4-FD968DCB7C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0" y="1116189"/>
                        <a:ext cx="4587875" cy="1436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765C57AD-755A-46A6-980B-1B75AA088901}"/>
              </a:ext>
            </a:extLst>
          </p:cNvPr>
          <p:cNvSpPr txBox="1"/>
          <p:nvPr/>
        </p:nvSpPr>
        <p:spPr>
          <a:xfrm>
            <a:off x="3754910" y="1638856"/>
            <a:ext cx="151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PHR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C1FCA6B5-AC6C-4EA2-A719-CB56E7C45621}"/>
              </a:ext>
            </a:extLst>
          </p:cNvPr>
          <p:cNvCxnSpPr>
            <a:cxnSpLocks/>
          </p:cNvCxnSpPr>
          <p:nvPr/>
        </p:nvCxnSpPr>
        <p:spPr>
          <a:xfrm>
            <a:off x="10078064" y="1754262"/>
            <a:ext cx="265471" cy="7986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4C482993-BC6B-4A11-B44A-055A47905AE3}"/>
              </a:ext>
            </a:extLst>
          </p:cNvPr>
          <p:cNvCxnSpPr>
            <a:cxnSpLocks/>
          </p:cNvCxnSpPr>
          <p:nvPr/>
        </p:nvCxnSpPr>
        <p:spPr>
          <a:xfrm>
            <a:off x="8715283" y="1754262"/>
            <a:ext cx="378542" cy="7986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C9DD07B4-54BB-4062-A6B4-08CE1D6ADF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701950"/>
              </p:ext>
            </p:extLst>
          </p:nvPr>
        </p:nvGraphicFramePr>
        <p:xfrm>
          <a:off x="7031036" y="2552877"/>
          <a:ext cx="3179763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6" imgW="1460160" imgH="520560" progId="Equation.DSMT4">
                  <p:embed/>
                </p:oleObj>
              </mc:Choice>
              <mc:Fallback>
                <p:oleObj name="Equation" r:id="rId6" imgW="1460160" imgH="52056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C9DD07B4-54BB-4062-A6B4-08CE1D6ADF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31036" y="2552877"/>
                        <a:ext cx="3179763" cy="1131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m 11" descr="Uma imagem contendo vestuário&#10;&#10;Descrição gerada com alta confiança">
            <a:extLst>
              <a:ext uri="{FF2B5EF4-FFF2-40B4-BE49-F238E27FC236}">
                <a16:creationId xmlns:a16="http://schemas.microsoft.com/office/drawing/2014/main" id="{AFFB5941-2D8B-49FE-9207-7BC7A2D5FD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1459" y="3684764"/>
            <a:ext cx="2255715" cy="2758679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72A79C41-D32A-45B6-8655-B498FDBD9177}"/>
              </a:ext>
            </a:extLst>
          </p:cNvPr>
          <p:cNvSpPr/>
          <p:nvPr/>
        </p:nvSpPr>
        <p:spPr>
          <a:xfrm>
            <a:off x="7007174" y="3937318"/>
            <a:ext cx="46721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 equação (IV) em (III) achamos v</a:t>
            </a:r>
            <a:r>
              <a:rPr lang="pt-BR" sz="2400" b="0" cap="none" spc="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pt-B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C824630D-B916-424A-8B18-B748591001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540731"/>
              </p:ext>
            </p:extLst>
          </p:nvPr>
        </p:nvGraphicFramePr>
        <p:xfrm>
          <a:off x="6842125" y="4684713"/>
          <a:ext cx="5224463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Equation" r:id="rId9" imgW="2400120" imgH="571320" progId="Equation.DSMT4">
                  <p:embed/>
                </p:oleObj>
              </mc:Choice>
              <mc:Fallback>
                <p:oleObj name="Equation" r:id="rId9" imgW="2400120" imgH="57132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732032A5-8682-4B97-9EB7-C5B84F2798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42125" y="4684713"/>
                        <a:ext cx="5224463" cy="1243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522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BBBA9E8-8A33-4BF4-9A59-1BBEEE734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23" y="476474"/>
            <a:ext cx="5425910" cy="618035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65C57AD-755A-46A6-980B-1B75AA088901}"/>
              </a:ext>
            </a:extLst>
          </p:cNvPr>
          <p:cNvSpPr txBox="1"/>
          <p:nvPr/>
        </p:nvSpPr>
        <p:spPr>
          <a:xfrm>
            <a:off x="3754910" y="1638856"/>
            <a:ext cx="151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PHR</a:t>
            </a:r>
          </a:p>
        </p:txBody>
      </p:sp>
      <p:pic>
        <p:nvPicPr>
          <p:cNvPr id="12" name="Imagem 11" descr="Uma imagem contendo vestuário&#10;&#10;Descrição gerada com alta confiança">
            <a:extLst>
              <a:ext uri="{FF2B5EF4-FFF2-40B4-BE49-F238E27FC236}">
                <a16:creationId xmlns:a16="http://schemas.microsoft.com/office/drawing/2014/main" id="{AFFB5941-2D8B-49FE-9207-7BC7A2D5F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9412" y="628848"/>
            <a:ext cx="2255715" cy="2758679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72A79C41-D32A-45B6-8655-B498FDBD9177}"/>
              </a:ext>
            </a:extLst>
          </p:cNvPr>
          <p:cNvSpPr/>
          <p:nvPr/>
        </p:nvSpPr>
        <p:spPr>
          <a:xfrm>
            <a:off x="7361135" y="840157"/>
            <a:ext cx="46721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 equação (IV) em (III) achamos v</a:t>
            </a:r>
            <a:r>
              <a:rPr lang="pt-BR" sz="2400" b="0" cap="none" spc="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pt-B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C824630D-B916-424A-8B18-B748591001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069433"/>
              </p:ext>
            </p:extLst>
          </p:nvPr>
        </p:nvGraphicFramePr>
        <p:xfrm>
          <a:off x="6810375" y="2185988"/>
          <a:ext cx="5224463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5" imgW="2400120" imgH="571320" progId="Equation.DSMT4">
                  <p:embed/>
                </p:oleObj>
              </mc:Choice>
              <mc:Fallback>
                <p:oleObj name="Equation" r:id="rId5" imgW="2400120" imgH="57132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C824630D-B916-424A-8B18-B748591001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10375" y="2185988"/>
                        <a:ext cx="5224463" cy="1243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A21CC82B-588C-4A60-8AFA-81C2BE4E5A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640154"/>
              </p:ext>
            </p:extLst>
          </p:nvPr>
        </p:nvGraphicFramePr>
        <p:xfrm>
          <a:off x="7340600" y="3797300"/>
          <a:ext cx="3621088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Equation" r:id="rId7" imgW="1663560" imgH="1091880" progId="Equation.DSMT4">
                  <p:embed/>
                </p:oleObj>
              </mc:Choice>
              <mc:Fallback>
                <p:oleObj name="Equation" r:id="rId7" imgW="1663560" imgH="109188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C824630D-B916-424A-8B18-B748591001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40600" y="3797300"/>
                        <a:ext cx="3621088" cy="237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813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BBBA9E8-8A33-4BF4-9A59-1BBEEE734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23" y="476474"/>
            <a:ext cx="5425910" cy="618035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65C57AD-755A-46A6-980B-1B75AA088901}"/>
              </a:ext>
            </a:extLst>
          </p:cNvPr>
          <p:cNvSpPr txBox="1"/>
          <p:nvPr/>
        </p:nvSpPr>
        <p:spPr>
          <a:xfrm>
            <a:off x="3754910" y="1638856"/>
            <a:ext cx="151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PHR</a:t>
            </a:r>
          </a:p>
        </p:txBody>
      </p:sp>
      <p:pic>
        <p:nvPicPr>
          <p:cNvPr id="12" name="Imagem 11" descr="Uma imagem contendo vestuário&#10;&#10;Descrição gerada com alta confiança">
            <a:extLst>
              <a:ext uri="{FF2B5EF4-FFF2-40B4-BE49-F238E27FC236}">
                <a16:creationId xmlns:a16="http://schemas.microsoft.com/office/drawing/2014/main" id="{AFFB5941-2D8B-49FE-9207-7BC7A2D5F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9412" y="628848"/>
            <a:ext cx="2255715" cy="2758679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72A79C41-D32A-45B6-8655-B498FDBD9177}"/>
              </a:ext>
            </a:extLst>
          </p:cNvPr>
          <p:cNvSpPr/>
          <p:nvPr/>
        </p:nvSpPr>
        <p:spPr>
          <a:xfrm>
            <a:off x="7446773" y="840157"/>
            <a:ext cx="45008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Agora é lembra do “ALEMÃO Q VA’</a:t>
            </a:r>
          </a:p>
        </p:txBody>
      </p:sp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C824630D-B916-424A-8B18-B748591001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548988"/>
              </p:ext>
            </p:extLst>
          </p:nvPr>
        </p:nvGraphicFramePr>
        <p:xfrm>
          <a:off x="7999413" y="1513131"/>
          <a:ext cx="323532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5" imgW="1485720" imgH="419040" progId="Equation.DSMT4">
                  <p:embed/>
                </p:oleObj>
              </mc:Choice>
              <mc:Fallback>
                <p:oleObj name="Equation" r:id="rId5" imgW="1485720" imgH="41904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C824630D-B916-424A-8B18-B748591001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99413" y="1513131"/>
                        <a:ext cx="3235325" cy="91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A21CC82B-588C-4A60-8AFA-81C2BE4E5A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124260"/>
              </p:ext>
            </p:extLst>
          </p:nvPr>
        </p:nvGraphicFramePr>
        <p:xfrm>
          <a:off x="6569075" y="3852863"/>
          <a:ext cx="5030788" cy="23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7" imgW="2311200" imgH="1091880" progId="Equation.DSMT4">
                  <p:embed/>
                </p:oleObj>
              </mc:Choice>
              <mc:Fallback>
                <p:oleObj name="Equation" r:id="rId7" imgW="2311200" imgH="109188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A21CC82B-588C-4A60-8AFA-81C2BE4E5A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69075" y="3852863"/>
                        <a:ext cx="5030788" cy="2376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002BC81D-D11C-43D0-BF5E-D5644577C357}"/>
              </a:ext>
            </a:extLst>
          </p:cNvPr>
          <p:cNvSpPr/>
          <p:nvPr/>
        </p:nvSpPr>
        <p:spPr>
          <a:xfrm>
            <a:off x="6917940" y="2701375"/>
            <a:ext cx="48051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Esta é uma vazão teórica, pois consideramos</a:t>
            </a:r>
          </a:p>
          <a:p>
            <a:pPr algn="ctr"/>
            <a:r>
              <a:rPr lang="pt-B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 escoamento de um fluido ideal de (1) para (2):</a:t>
            </a:r>
            <a:endParaRPr lang="pt-BR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682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BBBA9E8-8A33-4BF4-9A59-1BBEEE734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23" y="476474"/>
            <a:ext cx="5425910" cy="618035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65C57AD-755A-46A6-980B-1B75AA088901}"/>
              </a:ext>
            </a:extLst>
          </p:cNvPr>
          <p:cNvSpPr txBox="1"/>
          <p:nvPr/>
        </p:nvSpPr>
        <p:spPr>
          <a:xfrm>
            <a:off x="3754910" y="1638856"/>
            <a:ext cx="151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PHR</a:t>
            </a:r>
          </a:p>
        </p:txBody>
      </p:sp>
      <p:pic>
        <p:nvPicPr>
          <p:cNvPr id="12" name="Imagem 11" descr="Uma imagem contendo vestuário&#10;&#10;Descrição gerada com alta confiança">
            <a:extLst>
              <a:ext uri="{FF2B5EF4-FFF2-40B4-BE49-F238E27FC236}">
                <a16:creationId xmlns:a16="http://schemas.microsoft.com/office/drawing/2014/main" id="{AFFB5941-2D8B-49FE-9207-7BC7A2D5F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69077" y="476473"/>
            <a:ext cx="2255715" cy="2758679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72A79C41-D32A-45B6-8655-B498FDBD9177}"/>
              </a:ext>
            </a:extLst>
          </p:cNvPr>
          <p:cNvSpPr/>
          <p:nvPr/>
        </p:nvSpPr>
        <p:spPr>
          <a:xfrm>
            <a:off x="8413939" y="767912"/>
            <a:ext cx="26215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Aplicação numérica</a:t>
            </a:r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A21CC82B-588C-4A60-8AFA-81C2BE4E5A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344058"/>
              </p:ext>
            </p:extLst>
          </p:nvPr>
        </p:nvGraphicFramePr>
        <p:xfrm>
          <a:off x="4809101" y="3416136"/>
          <a:ext cx="7043738" cy="18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tion" r:id="rId5" imgW="4012920" imgH="1054080" progId="Equation.DSMT4">
                  <p:embed/>
                </p:oleObj>
              </mc:Choice>
              <mc:Fallback>
                <p:oleObj name="Equation" r:id="rId5" imgW="4012920" imgH="105408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A21CC82B-588C-4A60-8AFA-81C2BE4E5A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09101" y="3416136"/>
                        <a:ext cx="7043738" cy="184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002BC81D-D11C-43D0-BF5E-D5644577C357}"/>
              </a:ext>
            </a:extLst>
          </p:cNvPr>
          <p:cNvSpPr/>
          <p:nvPr/>
        </p:nvSpPr>
        <p:spPr>
          <a:xfrm>
            <a:off x="7482974" y="1500356"/>
            <a:ext cx="44416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Calcule a vazão de escoamento, que no caso </a:t>
            </a:r>
          </a:p>
          <a:p>
            <a:pPr algn="ctr"/>
            <a:r>
              <a:rPr lang="pt-BR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é teórica, para os seguintes dados: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D75D0ADE-6862-4B2C-9C7E-6F00259BB6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536413"/>
              </p:ext>
            </p:extLst>
          </p:nvPr>
        </p:nvGraphicFramePr>
        <p:xfrm>
          <a:off x="6550757" y="2327671"/>
          <a:ext cx="5459505" cy="949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7" imgW="3797280" imgH="660240" progId="Equation.DSMT4">
                  <p:embed/>
                </p:oleObj>
              </mc:Choice>
              <mc:Fallback>
                <p:oleObj name="Equation" r:id="rId7" imgW="37972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50757" y="2327671"/>
                        <a:ext cx="5459505" cy="949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F306B65C-CD59-4FC7-9ACC-3D59179DED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353284"/>
              </p:ext>
            </p:extLst>
          </p:nvPr>
        </p:nvGraphicFramePr>
        <p:xfrm>
          <a:off x="4846638" y="5403850"/>
          <a:ext cx="363537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9" imgW="2057400" imgH="406080" progId="Equation.DSMT4">
                  <p:embed/>
                </p:oleObj>
              </mc:Choice>
              <mc:Fallback>
                <p:oleObj name="Equation" r:id="rId9" imgW="2057400" imgH="40608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A21CC82B-588C-4A60-8AFA-81C2BE4E5A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46638" y="5403850"/>
                        <a:ext cx="3635375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43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interior, parede, chão, sala&#10;&#10;Descrição gerada com muito alta confiança">
            <a:extLst>
              <a:ext uri="{FF2B5EF4-FFF2-40B4-BE49-F238E27FC236}">
                <a16:creationId xmlns:a16="http://schemas.microsoft.com/office/drawing/2014/main" id="{C81CBB72-8F5F-4F36-9B7B-35B93A955C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4" b="57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052" name="Picture 4" descr="C:\Users\raigi\AppData\Local\Temp\SNAGHTML31a23a7e.PNG">
            <a:extLst>
              <a:ext uri="{FF2B5EF4-FFF2-40B4-BE49-F238E27FC236}">
                <a16:creationId xmlns:a16="http://schemas.microsoft.com/office/drawing/2014/main" id="{0A293774-4DE7-46A9-97C8-43DA5A79F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61053"/>
            <a:ext cx="2046294" cy="241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raigi\AppData\Local\Temp\SNAGHTML318e32ee.PNG">
            <a:extLst>
              <a:ext uri="{FF2B5EF4-FFF2-40B4-BE49-F238E27FC236}">
                <a16:creationId xmlns:a16="http://schemas.microsoft.com/office/drawing/2014/main" id="{AC5C97B6-BEC3-42BE-A19C-B94A37BB6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608" y="10"/>
            <a:ext cx="1292392" cy="122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02551D19-E136-4D4F-A67D-9353F23E7D6E}"/>
              </a:ext>
            </a:extLst>
          </p:cNvPr>
          <p:cNvSpPr/>
          <p:nvPr/>
        </p:nvSpPr>
        <p:spPr>
          <a:xfrm>
            <a:off x="4218039" y="4344820"/>
            <a:ext cx="2203275" cy="552845"/>
          </a:xfrm>
          <a:prstGeom prst="wedgeEllipseCallout">
            <a:avLst>
              <a:gd name="adj1" fmla="val 57318"/>
              <a:gd name="adj2" fmla="val 49167"/>
            </a:avLst>
          </a:prstGeom>
          <a:solidFill>
            <a:srgbClr val="231F2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Unidade 4</a:t>
            </a:r>
          </a:p>
        </p:txBody>
      </p:sp>
    </p:spTree>
    <p:extLst>
      <p:ext uri="{BB962C8B-B14F-4D97-AF65-F5344CB8AC3E}">
        <p14:creationId xmlns:p14="http://schemas.microsoft.com/office/powerpoint/2010/main" val="372347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grama, ao ar livre, árvore, verde&#10;&#10;Descrição gerada com muito alta confiança">
            <a:extLst>
              <a:ext uri="{FF2B5EF4-FFF2-40B4-BE49-F238E27FC236}">
                <a16:creationId xmlns:a16="http://schemas.microsoft.com/office/drawing/2014/main" id="{360576E4-A684-4BC7-9CC1-9056FF998F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75" b="150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1415B98-DD8A-4992-841F-289FA6D48881}"/>
              </a:ext>
            </a:extLst>
          </p:cNvPr>
          <p:cNvSpPr/>
          <p:nvPr/>
        </p:nvSpPr>
        <p:spPr>
          <a:xfrm>
            <a:off x="0" y="195486"/>
            <a:ext cx="31758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1.20 - Equação da energia para um escoamento incompressível e em regime permanente</a:t>
            </a:r>
          </a:p>
        </p:txBody>
      </p:sp>
    </p:spTree>
    <p:extLst>
      <p:ext uri="{BB962C8B-B14F-4D97-AF65-F5344CB8AC3E}">
        <p14:creationId xmlns:p14="http://schemas.microsoft.com/office/powerpoint/2010/main" val="2057152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84901C6-B45B-40AA-AA70-EEF222FEB4C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21" y="1075096"/>
            <a:ext cx="3144172" cy="2572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Uma imagem contendo texto&#10;&#10;Descrição gerada com alta confiança">
            <a:extLst>
              <a:ext uri="{FF2B5EF4-FFF2-40B4-BE49-F238E27FC236}">
                <a16:creationId xmlns:a16="http://schemas.microsoft.com/office/drawing/2014/main" id="{2C95651A-09F3-4022-BB56-650E2EE60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5228">
            <a:off x="7056652" y="340960"/>
            <a:ext cx="2918713" cy="2248095"/>
          </a:xfrm>
          <a:prstGeom prst="rect">
            <a:avLst/>
          </a:prstGeom>
        </p:spPr>
      </p:pic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6DC6E1B9-31A2-4893-8FC5-890E71FCE549}"/>
              </a:ext>
            </a:extLst>
          </p:cNvPr>
          <p:cNvSpPr/>
          <p:nvPr/>
        </p:nvSpPr>
        <p:spPr>
          <a:xfrm>
            <a:off x="2538616" y="582689"/>
            <a:ext cx="5413234" cy="1091381"/>
          </a:xfrm>
          <a:prstGeom prst="wedgeEllipseCallout">
            <a:avLst>
              <a:gd name="adj1" fmla="val 58679"/>
              <a:gd name="adj2" fmla="val 6922"/>
            </a:avLst>
          </a:prstGeom>
          <a:solidFill>
            <a:srgbClr val="7F001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Observa-se que não existe acúmulo nem falta de massa entre as seções (1) e (2), portanto: 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85DCCAE3-0E72-42A7-A0EB-5CE7E92B5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3289" y="340941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CEE35264-E5DE-4938-97FE-A61E549F7A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327863"/>
              </p:ext>
            </p:extLst>
          </p:nvPr>
        </p:nvGraphicFramePr>
        <p:xfrm>
          <a:off x="3116442" y="1860173"/>
          <a:ext cx="4506721" cy="111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Equation" r:id="rId5" imgW="2577960" imgH="634680" progId="Equation.DSMT4">
                  <p:embed/>
                </p:oleObj>
              </mc:Choice>
              <mc:Fallback>
                <p:oleObj name="Equation" r:id="rId5" imgW="2577960" imgH="634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442" y="1860173"/>
                        <a:ext cx="4506721" cy="1114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Imagem 14" descr="Uma imagem contendo vestuário&#10;&#10;Descrição gerada com alta confiança">
            <a:extLst>
              <a:ext uri="{FF2B5EF4-FFF2-40B4-BE49-F238E27FC236}">
                <a16:creationId xmlns:a16="http://schemas.microsoft.com/office/drawing/2014/main" id="{19A6577C-E826-4249-9703-8B52C451C0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88" y="3623027"/>
            <a:ext cx="2255715" cy="2758679"/>
          </a:xfrm>
          <a:prstGeom prst="rect">
            <a:avLst/>
          </a:prstGeom>
        </p:spPr>
      </p:pic>
      <p:sp>
        <p:nvSpPr>
          <p:cNvPr id="13" name="Balão de Fala: Oval 12">
            <a:extLst>
              <a:ext uri="{FF2B5EF4-FFF2-40B4-BE49-F238E27FC236}">
                <a16:creationId xmlns:a16="http://schemas.microsoft.com/office/drawing/2014/main" id="{F54975FD-2ED5-4C4F-A3EB-700FD7798FB8}"/>
              </a:ext>
            </a:extLst>
          </p:cNvPr>
          <p:cNvSpPr/>
          <p:nvPr/>
        </p:nvSpPr>
        <p:spPr>
          <a:xfrm>
            <a:off x="3461637" y="3496263"/>
            <a:ext cx="8013290" cy="2339638"/>
          </a:xfrm>
          <a:prstGeom prst="wedgeEllipseCallout">
            <a:avLst>
              <a:gd name="adj1" fmla="val -58624"/>
              <a:gd name="adj2" fmla="val -7260"/>
            </a:avLst>
          </a:prstGeom>
          <a:solidFill>
            <a:srgbClr val="C15B3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outro lado, sabemos que está associado ao deslocamento de massa um deslocamento de energias e aqui estudamos o balanço dessas energias entre duas seções do escoamento, onde sabemos que a energia não pode ser criada, nem tão pouco destruída, mas simplesmente transformada.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3C6DBA42-459E-4F1D-956C-848D987D0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2823" y="22515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1B2A2F42-37F2-4B6C-B088-214C8D8AF6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377148"/>
              </p:ext>
            </p:extLst>
          </p:nvPr>
        </p:nvGraphicFramePr>
        <p:xfrm>
          <a:off x="8516008" y="2541728"/>
          <a:ext cx="3248274" cy="808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Equation" r:id="rId8" imgW="1841400" imgH="457200" progId="Equation.DSMT4">
                  <p:embed/>
                </p:oleObj>
              </mc:Choice>
              <mc:Fallback>
                <p:oleObj name="Equation" r:id="rId8" imgW="18414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6008" y="2541728"/>
                        <a:ext cx="3248274" cy="8085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tângulo 18">
            <a:extLst>
              <a:ext uri="{FF2B5EF4-FFF2-40B4-BE49-F238E27FC236}">
                <a16:creationId xmlns:a16="http://schemas.microsoft.com/office/drawing/2014/main" id="{B32CD0E1-8A8C-4E39-A8EF-7C971472887B}"/>
              </a:ext>
            </a:extLst>
          </p:cNvPr>
          <p:cNvSpPr/>
          <p:nvPr/>
        </p:nvSpPr>
        <p:spPr>
          <a:xfrm>
            <a:off x="127820" y="147485"/>
            <a:ext cx="11936362" cy="6234222"/>
          </a:xfrm>
          <a:prstGeom prst="rect">
            <a:avLst/>
          </a:prstGeom>
          <a:noFill/>
          <a:ln w="76200">
            <a:solidFill>
              <a:srgbClr val="2B2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99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7506179-8264-4D1F-A77D-3204C8D3D1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3" r="1" b="7332"/>
          <a:stretch/>
        </p:blipFill>
        <p:spPr>
          <a:xfrm>
            <a:off x="789040" y="0"/>
            <a:ext cx="992886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CB1806CF-71CD-4F46-8323-56D729AA8D2C}"/>
              </a:ext>
            </a:extLst>
          </p:cNvPr>
          <p:cNvSpPr/>
          <p:nvPr/>
        </p:nvSpPr>
        <p:spPr>
          <a:xfrm>
            <a:off x="2802193" y="3349096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balanço de massa (equação da continuidade) associado ao balanço de energia (equação da energia) permite resolver inúmeros problemas práticos, tais como: transformações de energias, determinação de perdas ao longo do escoamento, determinação de potências de máquinas hidráulicas, etc. …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19CF692-1EED-4EE8-B455-16E63272B9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1" y="265492"/>
            <a:ext cx="2796782" cy="235478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B16665C-F5D8-42DE-B89C-8CA2F69189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457" y="3466807"/>
            <a:ext cx="2339543" cy="3391194"/>
          </a:xfrm>
          <a:prstGeom prst="rect">
            <a:avLst/>
          </a:prstGeom>
        </p:spPr>
      </p:pic>
      <p:sp>
        <p:nvSpPr>
          <p:cNvPr id="9" name="Balão de Pensamento: Nuvem 8">
            <a:extLst>
              <a:ext uri="{FF2B5EF4-FFF2-40B4-BE49-F238E27FC236}">
                <a16:creationId xmlns:a16="http://schemas.microsoft.com/office/drawing/2014/main" id="{EF75760D-94D5-4DD8-91E9-27D6902C0004}"/>
              </a:ext>
            </a:extLst>
          </p:cNvPr>
          <p:cNvSpPr/>
          <p:nvPr/>
        </p:nvSpPr>
        <p:spPr>
          <a:xfrm>
            <a:off x="9291484" y="570271"/>
            <a:ext cx="2796782" cy="2050005"/>
          </a:xfrm>
          <a:prstGeom prst="cloudCallout">
            <a:avLst>
              <a:gd name="adj1" fmla="val 2018"/>
              <a:gd name="adj2" fmla="val 98951"/>
            </a:avLst>
          </a:prstGeom>
          <a:solidFill>
            <a:srgbClr val="971A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Então, vamos estuda-los!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9585C15-6C20-4950-9000-6381C0C8C900}"/>
              </a:ext>
            </a:extLst>
          </p:cNvPr>
          <p:cNvSpPr/>
          <p:nvPr/>
        </p:nvSpPr>
        <p:spPr>
          <a:xfrm>
            <a:off x="5004034" y="2616296"/>
            <a:ext cx="21839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800" b="1" cap="none" spc="0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IMPORTANTE</a:t>
            </a:r>
          </a:p>
        </p:txBody>
      </p:sp>
    </p:spTree>
    <p:extLst>
      <p:ext uri="{BB962C8B-B14F-4D97-AF65-F5344CB8AC3E}">
        <p14:creationId xmlns:p14="http://schemas.microsoft.com/office/powerpoint/2010/main" val="148476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, livro&#10;&#10;Descrição gerada com muito alta confiança">
            <a:extLst>
              <a:ext uri="{FF2B5EF4-FFF2-40B4-BE49-F238E27FC236}">
                <a16:creationId xmlns:a16="http://schemas.microsoft.com/office/drawing/2014/main" id="{D9608A60-C7B1-4971-B8A7-7B9130D906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E5F8D42A-6650-4D32-8FB1-BA595E5F0D97}"/>
              </a:ext>
            </a:extLst>
          </p:cNvPr>
          <p:cNvSpPr/>
          <p:nvPr/>
        </p:nvSpPr>
        <p:spPr>
          <a:xfrm>
            <a:off x="5810865" y="275303"/>
            <a:ext cx="6272980" cy="2408903"/>
          </a:xfrm>
          <a:prstGeom prst="wedgeEllipseCallout">
            <a:avLst>
              <a:gd name="adj1" fmla="val -60440"/>
              <a:gd name="adj2" fmla="val 27398"/>
            </a:avLst>
          </a:prstGeom>
          <a:solidFill>
            <a:srgbClr val="8A676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Antes, reforço que pelo fato de considerarmos o escoamento incompressível e em regime permanente, só analisaremos o balanço de energias mecânicas, já que as térmicas permanecem praticamente constante, pois o escoamento é considerado isotérmico.</a:t>
            </a:r>
          </a:p>
        </p:txBody>
      </p:sp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B1CB6545-96E7-48AB-BC87-2E9A5047568D}"/>
              </a:ext>
            </a:extLst>
          </p:cNvPr>
          <p:cNvSpPr/>
          <p:nvPr/>
        </p:nvSpPr>
        <p:spPr>
          <a:xfrm>
            <a:off x="3362632" y="4483510"/>
            <a:ext cx="3470787" cy="1700981"/>
          </a:xfrm>
          <a:prstGeom prst="wedgeEllipseCallout">
            <a:avLst/>
          </a:prstGeom>
          <a:solidFill>
            <a:schemeClr val="tx1"/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Considerando a unidade de energia no SI, ou seja, joule, não consigo visualizá-la!</a:t>
            </a:r>
          </a:p>
        </p:txBody>
      </p:sp>
    </p:spTree>
    <p:extLst>
      <p:ext uri="{BB962C8B-B14F-4D97-AF65-F5344CB8AC3E}">
        <p14:creationId xmlns:p14="http://schemas.microsoft.com/office/powerpoint/2010/main" val="51908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, livro&#10;&#10;Descrição gerada com muito alta confiança">
            <a:extLst>
              <a:ext uri="{FF2B5EF4-FFF2-40B4-BE49-F238E27FC236}">
                <a16:creationId xmlns:a16="http://schemas.microsoft.com/office/drawing/2014/main" id="{D9608A60-C7B1-4971-B8A7-7B9130D906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" b="-1"/>
          <a:stretch/>
        </p:blipFill>
        <p:spPr>
          <a:xfrm flipH="1"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E5F8D42A-6650-4D32-8FB1-BA595E5F0D97}"/>
              </a:ext>
            </a:extLst>
          </p:cNvPr>
          <p:cNvSpPr/>
          <p:nvPr/>
        </p:nvSpPr>
        <p:spPr>
          <a:xfrm>
            <a:off x="206478" y="462116"/>
            <a:ext cx="6272980" cy="2408903"/>
          </a:xfrm>
          <a:prstGeom prst="wedgeEllipseCallout">
            <a:avLst>
              <a:gd name="adj1" fmla="val 59779"/>
              <a:gd name="adj2" fmla="val 21276"/>
            </a:avLst>
          </a:prstGeom>
          <a:solidFill>
            <a:srgbClr val="8A676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eu, é por isso que trabalhamos com carga, que representamos por H, e que é definida por energia por unidade de peso, portanto, terá como unidade, uma unidade de comprimento e aí todos têm a possibilidade de visualizá-las.  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D2C910F5-1AFF-40A2-8A20-564E27B7CE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616002"/>
              </p:ext>
            </p:extLst>
          </p:nvPr>
        </p:nvGraphicFramePr>
        <p:xfrm>
          <a:off x="3942326" y="2826763"/>
          <a:ext cx="2636572" cy="1012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4" imgW="1917360" imgH="736560" progId="Equation.DSMT4">
                  <p:embed/>
                </p:oleObj>
              </mc:Choice>
              <mc:Fallback>
                <p:oleObj name="Equation" r:id="rId4" imgW="191736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42326" y="2826763"/>
                        <a:ext cx="2636572" cy="1012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1099DEF3-7D58-4AFC-A0E5-B45926B91A20}"/>
              </a:ext>
            </a:extLst>
          </p:cNvPr>
          <p:cNvSpPr/>
          <p:nvPr/>
        </p:nvSpPr>
        <p:spPr>
          <a:xfrm>
            <a:off x="5476568" y="4847282"/>
            <a:ext cx="3706761" cy="1356851"/>
          </a:xfrm>
          <a:prstGeom prst="wedgeEllipseCallout">
            <a:avLst>
              <a:gd name="adj1" fmla="val 15772"/>
              <a:gd name="adj2" fmla="val 66848"/>
            </a:avLst>
          </a:prstGeom>
          <a:solidFill>
            <a:schemeClr val="tx1"/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Ah! Então é por isso que vejo muitas vezes o pessoa definir carga por mca.</a:t>
            </a:r>
          </a:p>
        </p:txBody>
      </p:sp>
    </p:spTree>
    <p:extLst>
      <p:ext uri="{BB962C8B-B14F-4D97-AF65-F5344CB8AC3E}">
        <p14:creationId xmlns:p14="http://schemas.microsoft.com/office/powerpoint/2010/main" val="319063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FDE7673-E702-420F-BAC2-7686A2BCD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3" y="0"/>
            <a:ext cx="5496232" cy="444261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1197CF2-9891-48B4-AF42-BE6C586052F1}"/>
              </a:ext>
            </a:extLst>
          </p:cNvPr>
          <p:cNvSpPr txBox="1"/>
          <p:nvPr/>
        </p:nvSpPr>
        <p:spPr>
          <a:xfrm>
            <a:off x="825910" y="491613"/>
            <a:ext cx="43163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equação da energia para um escoamento</a:t>
            </a:r>
          </a:p>
          <a:p>
            <a:pPr algn="ctr"/>
            <a:r>
              <a:rPr lang="pt-BR" b="1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incompressível e em regime permanente </a:t>
            </a:r>
          </a:p>
          <a:p>
            <a:pPr algn="ctr"/>
            <a:r>
              <a:rPr lang="pt-BR" b="1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possibilita o balanço de cargas entre duas </a:t>
            </a:r>
          </a:p>
          <a:p>
            <a:pPr algn="ctr"/>
            <a:r>
              <a:rPr lang="pt-BR" b="1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seções do escoamento, exemplo seções (1)</a:t>
            </a:r>
          </a:p>
          <a:p>
            <a:pPr algn="ctr"/>
            <a:r>
              <a:rPr lang="pt-BR" b="1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seção (2).</a:t>
            </a:r>
          </a:p>
          <a:p>
            <a:endParaRPr lang="pt-BR" dirty="0"/>
          </a:p>
        </p:txBody>
      </p:sp>
      <p:pic>
        <p:nvPicPr>
          <p:cNvPr id="8" name="Imagem 7" descr="Uma imagem contendo texto&#10;&#10;Descrição gerada com alta confiança">
            <a:extLst>
              <a:ext uri="{FF2B5EF4-FFF2-40B4-BE49-F238E27FC236}">
                <a16:creationId xmlns:a16="http://schemas.microsoft.com/office/drawing/2014/main" id="{DB54C99B-02A0-43AB-A54F-C0E2D8C8C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901" y="512338"/>
            <a:ext cx="1741843" cy="2248095"/>
          </a:xfrm>
          <a:prstGeom prst="rect">
            <a:avLst/>
          </a:prstGeom>
        </p:spPr>
      </p:pic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9A384558-9D1F-4A2E-95E7-93DC2B4B048A}"/>
              </a:ext>
            </a:extLst>
          </p:cNvPr>
          <p:cNvSpPr/>
          <p:nvPr/>
        </p:nvSpPr>
        <p:spPr>
          <a:xfrm>
            <a:off x="5953432" y="483902"/>
            <a:ext cx="4385188" cy="1480296"/>
          </a:xfrm>
          <a:prstGeom prst="wedgeEllipseCallout">
            <a:avLst>
              <a:gd name="adj1" fmla="val 61370"/>
              <a:gd name="adj2" fmla="val 14229"/>
            </a:avLst>
          </a:prstGeom>
          <a:solidFill>
            <a:srgbClr val="7F001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Supondo sistema com uma entrada e uma saída e que o escoamento ocorre de (1) para (2), temos:</a:t>
            </a: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A83BC432-AE06-496A-B6AF-5011E24C33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280803"/>
              </p:ext>
            </p:extLst>
          </p:nvPr>
        </p:nvGraphicFramePr>
        <p:xfrm>
          <a:off x="5372713" y="2866059"/>
          <a:ext cx="5849671" cy="634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" name="Equation" r:id="rId5" imgW="4330440" imgH="469800" progId="Equation.DSMT4">
                  <p:embed/>
                </p:oleObj>
              </mc:Choice>
              <mc:Fallback>
                <p:oleObj name="Equation" r:id="rId5" imgW="43304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72713" y="2866059"/>
                        <a:ext cx="5849671" cy="634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70442223-384F-455A-80C9-578EA1EF30F2}"/>
              </a:ext>
            </a:extLst>
          </p:cNvPr>
          <p:cNvSpPr/>
          <p:nvPr/>
        </p:nvSpPr>
        <p:spPr>
          <a:xfrm>
            <a:off x="5879690" y="3578942"/>
            <a:ext cx="147484" cy="373626"/>
          </a:xfrm>
          <a:prstGeom prst="downArrow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ara Baixo 11">
            <a:extLst>
              <a:ext uri="{FF2B5EF4-FFF2-40B4-BE49-F238E27FC236}">
                <a16:creationId xmlns:a16="http://schemas.microsoft.com/office/drawing/2014/main" id="{8745BDB3-8E9E-4789-83D9-A33E5CEF5B97}"/>
              </a:ext>
            </a:extLst>
          </p:cNvPr>
          <p:cNvSpPr/>
          <p:nvPr/>
        </p:nvSpPr>
        <p:spPr>
          <a:xfrm>
            <a:off x="7243346" y="3597058"/>
            <a:ext cx="147484" cy="373626"/>
          </a:xfrm>
          <a:prstGeom prst="downArrow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1DE996F9-7E84-4018-8EF8-A51E297FE637}"/>
              </a:ext>
            </a:extLst>
          </p:cNvPr>
          <p:cNvSpPr/>
          <p:nvPr/>
        </p:nvSpPr>
        <p:spPr>
          <a:xfrm>
            <a:off x="8495072" y="3578942"/>
            <a:ext cx="147484" cy="373626"/>
          </a:xfrm>
          <a:prstGeom prst="downArrow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5C453523-0102-4426-9F89-4C26146E186B}"/>
              </a:ext>
            </a:extLst>
          </p:cNvPr>
          <p:cNvSpPr/>
          <p:nvPr/>
        </p:nvSpPr>
        <p:spPr>
          <a:xfrm>
            <a:off x="10020566" y="3592000"/>
            <a:ext cx="147484" cy="373626"/>
          </a:xfrm>
          <a:prstGeom prst="downArrow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926D570E-A281-4F60-BFCF-7AF7C9F255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716863"/>
              </p:ext>
            </p:extLst>
          </p:nvPr>
        </p:nvGraphicFramePr>
        <p:xfrm>
          <a:off x="5801908" y="4030736"/>
          <a:ext cx="440858" cy="466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" name="Equation" r:id="rId7" imgW="215640" imgH="228600" progId="Equation.DSMT4">
                  <p:embed/>
                </p:oleObj>
              </mc:Choice>
              <mc:Fallback>
                <p:oleObj name="Equation" r:id="rId7" imgW="215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01908" y="4030736"/>
                        <a:ext cx="440858" cy="466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F6FEA68C-6EEC-4930-94A8-000C7398D5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225687"/>
              </p:ext>
            </p:extLst>
          </p:nvPr>
        </p:nvGraphicFramePr>
        <p:xfrm>
          <a:off x="6797675" y="3970338"/>
          <a:ext cx="1038225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" name="Equation" r:id="rId9" imgW="507960" imgH="241200" progId="Equation.DSMT4">
                  <p:embed/>
                </p:oleObj>
              </mc:Choice>
              <mc:Fallback>
                <p:oleObj name="Equation" r:id="rId9" imgW="507960" imgH="24120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926D570E-A281-4F60-BFCF-7AF7C9F255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97675" y="3970338"/>
                        <a:ext cx="1038225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29994200-0473-4452-A2FD-972130D18A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777946"/>
              </p:ext>
            </p:extLst>
          </p:nvPr>
        </p:nvGraphicFramePr>
        <p:xfrm>
          <a:off x="8422127" y="4030735"/>
          <a:ext cx="440858" cy="466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" name="Equation" r:id="rId11" imgW="215640" imgH="228600" progId="Equation.DSMT4">
                  <p:embed/>
                </p:oleObj>
              </mc:Choice>
              <mc:Fallback>
                <p:oleObj name="Equation" r:id="rId11" imgW="215640" imgH="22860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926D570E-A281-4F60-BFCF-7AF7C9F255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422127" y="4030735"/>
                        <a:ext cx="440858" cy="466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ABDEEC73-FD57-449D-8111-98CB4140D1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830799"/>
              </p:ext>
            </p:extLst>
          </p:nvPr>
        </p:nvGraphicFramePr>
        <p:xfrm>
          <a:off x="9726613" y="3970338"/>
          <a:ext cx="8826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" name="Equation" r:id="rId13" imgW="431640" imgH="241200" progId="Equation.DSMT4">
                  <p:embed/>
                </p:oleObj>
              </mc:Choice>
              <mc:Fallback>
                <p:oleObj name="Equation" r:id="rId13" imgW="431640" imgH="24120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926D570E-A281-4F60-BFCF-7AF7C9F255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726613" y="3970338"/>
                        <a:ext cx="88265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Imagem 19" descr="Uma imagem contendo vestuário&#10;&#10;Descrição gerada com alta confiança">
            <a:extLst>
              <a:ext uri="{FF2B5EF4-FFF2-40B4-BE49-F238E27FC236}">
                <a16:creationId xmlns:a16="http://schemas.microsoft.com/office/drawing/2014/main" id="{C9C9DE17-D151-4002-A690-1EA2BB95985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582" y="4440248"/>
            <a:ext cx="1612545" cy="1972099"/>
          </a:xfrm>
          <a:prstGeom prst="rect">
            <a:avLst/>
          </a:prstGeom>
        </p:spPr>
      </p:pic>
      <p:sp>
        <p:nvSpPr>
          <p:cNvPr id="21" name="Balão de Fala: Oval 20">
            <a:extLst>
              <a:ext uri="{FF2B5EF4-FFF2-40B4-BE49-F238E27FC236}">
                <a16:creationId xmlns:a16="http://schemas.microsoft.com/office/drawing/2014/main" id="{6FD89AC6-7D7A-4918-AFA0-62E6E38D9228}"/>
              </a:ext>
            </a:extLst>
          </p:cNvPr>
          <p:cNvSpPr/>
          <p:nvPr/>
        </p:nvSpPr>
        <p:spPr>
          <a:xfrm>
            <a:off x="8495072" y="4640826"/>
            <a:ext cx="2831689" cy="1425677"/>
          </a:xfrm>
          <a:prstGeom prst="wedgeEllipseCallout">
            <a:avLst>
              <a:gd name="adj1" fmla="val -64583"/>
              <a:gd name="adj2" fmla="val -18190"/>
            </a:avLst>
          </a:prstGeom>
          <a:solidFill>
            <a:srgbClr val="B34D3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refletir sobre cada uma dessas parcelas!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98E13EB4-871D-4C5D-BF2C-FC04FA562C6B}"/>
              </a:ext>
            </a:extLst>
          </p:cNvPr>
          <p:cNvSpPr/>
          <p:nvPr/>
        </p:nvSpPr>
        <p:spPr>
          <a:xfrm>
            <a:off x="127820" y="147485"/>
            <a:ext cx="11936362" cy="6234222"/>
          </a:xfrm>
          <a:prstGeom prst="rect">
            <a:avLst/>
          </a:prstGeom>
          <a:noFill/>
          <a:ln w="76200">
            <a:solidFill>
              <a:srgbClr val="2B2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A80272B8-8094-432F-8450-BDAC71E4CD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20686" y="4551106"/>
            <a:ext cx="1362359" cy="1784498"/>
          </a:xfrm>
          <a:prstGeom prst="rect">
            <a:avLst/>
          </a:prstGeom>
        </p:spPr>
      </p:pic>
      <p:sp>
        <p:nvSpPr>
          <p:cNvPr id="25" name="Balão de Pensamento: Nuvem 24">
            <a:extLst>
              <a:ext uri="{FF2B5EF4-FFF2-40B4-BE49-F238E27FC236}">
                <a16:creationId xmlns:a16="http://schemas.microsoft.com/office/drawing/2014/main" id="{B17C4699-C7E6-48B5-BFF0-843A491A5C9B}"/>
              </a:ext>
            </a:extLst>
          </p:cNvPr>
          <p:cNvSpPr/>
          <p:nvPr/>
        </p:nvSpPr>
        <p:spPr>
          <a:xfrm>
            <a:off x="4080387" y="3264596"/>
            <a:ext cx="1292326" cy="634715"/>
          </a:xfrm>
          <a:prstGeom prst="cloudCallout">
            <a:avLst>
              <a:gd name="adj1" fmla="val 14165"/>
              <a:gd name="adj2" fmla="val 164739"/>
            </a:avLst>
          </a:prstGeom>
          <a:solidFill>
            <a:srgbClr val="27272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Legal!</a:t>
            </a:r>
          </a:p>
        </p:txBody>
      </p:sp>
    </p:spTree>
    <p:extLst>
      <p:ext uri="{BB962C8B-B14F-4D97-AF65-F5344CB8AC3E}">
        <p14:creationId xmlns:p14="http://schemas.microsoft.com/office/powerpoint/2010/main" val="406510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66EDAF5-9EC1-4EDB-B325-3D7413F46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11" y="2163097"/>
            <a:ext cx="5934075" cy="4086225"/>
          </a:xfrm>
          <a:prstGeom prst="rect">
            <a:avLst/>
          </a:prstGeom>
        </p:spPr>
      </p:pic>
      <p:pic>
        <p:nvPicPr>
          <p:cNvPr id="5122" name="Picture 2" descr="C:\Users\Raimundo F Ignacio\AppData\Local\Temp\SNAGHTML5b706d40.PNG">
            <a:extLst>
              <a:ext uri="{FF2B5EF4-FFF2-40B4-BE49-F238E27FC236}">
                <a16:creationId xmlns:a16="http://schemas.microsoft.com/office/drawing/2014/main" id="{9D5D679A-32B1-4887-BF5F-76362C8B1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0429" flipH="1">
            <a:off x="1181561" y="1792083"/>
            <a:ext cx="162877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lão de Fala: Oval 1">
            <a:extLst>
              <a:ext uri="{FF2B5EF4-FFF2-40B4-BE49-F238E27FC236}">
                <a16:creationId xmlns:a16="http://schemas.microsoft.com/office/drawing/2014/main" id="{AB5E1639-1137-4F95-B104-2225D63C7FA3}"/>
              </a:ext>
            </a:extLst>
          </p:cNvPr>
          <p:cNvSpPr/>
          <p:nvPr/>
        </p:nvSpPr>
        <p:spPr>
          <a:xfrm>
            <a:off x="2143433" y="863299"/>
            <a:ext cx="4581832" cy="1573162"/>
          </a:xfrm>
          <a:prstGeom prst="wedgeEllipseCallout">
            <a:avLst>
              <a:gd name="adj1" fmla="val -52164"/>
              <a:gd name="adj2" fmla="val 4750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1.21 - Tipos de cargas mecânicas observadas em uma seção do  escoamento incompressível e em regime permanente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5C64685-F1AA-4AAC-AD09-3934367B8F8D}"/>
              </a:ext>
            </a:extLst>
          </p:cNvPr>
          <p:cNvSpPr/>
          <p:nvPr/>
        </p:nvSpPr>
        <p:spPr>
          <a:xfrm>
            <a:off x="127820" y="147485"/>
            <a:ext cx="11936362" cy="6234222"/>
          </a:xfrm>
          <a:prstGeom prst="rect">
            <a:avLst/>
          </a:prstGeom>
          <a:noFill/>
          <a:ln w="76200">
            <a:solidFill>
              <a:srgbClr val="2B2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A48AD496-949C-4C71-A5C3-90DF44D258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863113"/>
              </p:ext>
            </p:extLst>
          </p:nvPr>
        </p:nvGraphicFramePr>
        <p:xfrm>
          <a:off x="6941867" y="1334483"/>
          <a:ext cx="4768061" cy="630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" name="Equation" r:id="rId5" imgW="3263760" imgH="431640" progId="Equation.DSMT4">
                  <p:embed/>
                </p:oleObj>
              </mc:Choice>
              <mc:Fallback>
                <p:oleObj name="Equation" r:id="rId5" imgW="3263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41867" y="1334483"/>
                        <a:ext cx="4768061" cy="630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FBE2E6F0-9EB1-44AE-8D5F-39B19EEB37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504641"/>
              </p:ext>
            </p:extLst>
          </p:nvPr>
        </p:nvGraphicFramePr>
        <p:xfrm>
          <a:off x="6955628" y="1936670"/>
          <a:ext cx="3617912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Equation" r:id="rId7" imgW="2476440" imgH="431640" progId="Equation.DSMT4">
                  <p:embed/>
                </p:oleObj>
              </mc:Choice>
              <mc:Fallback>
                <p:oleObj name="Equation" r:id="rId7" imgW="2476440" imgH="43164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A48AD496-949C-4C71-A5C3-90DF44D258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55628" y="1936670"/>
                        <a:ext cx="3617912" cy="630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74E165B2-6159-4FA9-92E5-71644DF162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148523"/>
              </p:ext>
            </p:extLst>
          </p:nvPr>
        </p:nvGraphicFramePr>
        <p:xfrm>
          <a:off x="6906831" y="2490732"/>
          <a:ext cx="41751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Equation" r:id="rId9" imgW="2857320" imgH="609480" progId="Equation.DSMT4">
                  <p:embed/>
                </p:oleObj>
              </mc:Choice>
              <mc:Fallback>
                <p:oleObj name="Equation" r:id="rId9" imgW="2857320" imgH="60948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A48AD496-949C-4C71-A5C3-90DF44D258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06831" y="2490732"/>
                        <a:ext cx="4175125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95306A4D-C213-4DD1-8890-B15CF0F12F13}"/>
              </a:ext>
            </a:extLst>
          </p:cNvPr>
          <p:cNvSpPr/>
          <p:nvPr/>
        </p:nvSpPr>
        <p:spPr>
          <a:xfrm>
            <a:off x="6182186" y="361582"/>
            <a:ext cx="574272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b="1" cap="none" spc="0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BALANÇO SÓ CONSIDERAMOS AS CARGA MECÃNICAS:</a:t>
            </a:r>
          </a:p>
        </p:txBody>
      </p:sp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C1EEB274-E6D2-4E8E-89AD-A78A88D0079D}"/>
              </a:ext>
            </a:extLst>
          </p:cNvPr>
          <p:cNvSpPr/>
          <p:nvPr/>
        </p:nvSpPr>
        <p:spPr>
          <a:xfrm>
            <a:off x="9114503" y="730914"/>
            <a:ext cx="285136" cy="630237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5887292-A0D6-4E10-91FC-75484911CF90}"/>
              </a:ext>
            </a:extLst>
          </p:cNvPr>
          <p:cNvCxnSpPr/>
          <p:nvPr/>
        </p:nvCxnSpPr>
        <p:spPr>
          <a:xfrm>
            <a:off x="4552335" y="3854245"/>
            <a:ext cx="865239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D94B7A5-5E48-4645-9FB9-EE20C45E5F6B}"/>
              </a:ext>
            </a:extLst>
          </p:cNvPr>
          <p:cNvSpPr txBox="1"/>
          <p:nvPr/>
        </p:nvSpPr>
        <p:spPr>
          <a:xfrm>
            <a:off x="5417574" y="3669579"/>
            <a:ext cx="86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(X)</a:t>
            </a:r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8A10EF4E-BD43-471D-A959-1D217E376BBC}"/>
              </a:ext>
            </a:extLst>
          </p:cNvPr>
          <p:cNvSpPr/>
          <p:nvPr/>
        </p:nvSpPr>
        <p:spPr>
          <a:xfrm>
            <a:off x="5860026" y="3761912"/>
            <a:ext cx="865239" cy="184666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7C1CD5B6-FAA9-4415-96F5-4753B15BA5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795242"/>
              </p:ext>
            </p:extLst>
          </p:nvPr>
        </p:nvGraphicFramePr>
        <p:xfrm>
          <a:off x="6888082" y="3525792"/>
          <a:ext cx="17256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" name="Equation" r:id="rId11" imgW="1180800" imgH="444240" progId="Equation.DSMT4">
                  <p:embed/>
                </p:oleObj>
              </mc:Choice>
              <mc:Fallback>
                <p:oleObj name="Equation" r:id="rId11" imgW="1180800" imgH="44424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A48AD496-949C-4C71-A5C3-90DF44D258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88082" y="3525792"/>
                        <a:ext cx="1725613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Imagem 20">
            <a:extLst>
              <a:ext uri="{FF2B5EF4-FFF2-40B4-BE49-F238E27FC236}">
                <a16:creationId xmlns:a16="http://schemas.microsoft.com/office/drawing/2014/main" id="{29A51F31-627D-41CC-8B1C-4209D41D58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90429" y="4326725"/>
            <a:ext cx="1973751" cy="1988992"/>
          </a:xfrm>
          <a:prstGeom prst="rect">
            <a:avLst/>
          </a:prstGeom>
        </p:spPr>
      </p:pic>
      <p:sp>
        <p:nvSpPr>
          <p:cNvPr id="22" name="Balão de Fala: Oval 21">
            <a:extLst>
              <a:ext uri="{FF2B5EF4-FFF2-40B4-BE49-F238E27FC236}">
                <a16:creationId xmlns:a16="http://schemas.microsoft.com/office/drawing/2014/main" id="{7040F67C-BF0E-43FD-938D-F2689B2F544F}"/>
              </a:ext>
            </a:extLst>
          </p:cNvPr>
          <p:cNvSpPr/>
          <p:nvPr/>
        </p:nvSpPr>
        <p:spPr>
          <a:xfrm>
            <a:off x="8764584" y="3416348"/>
            <a:ext cx="2169280" cy="1196792"/>
          </a:xfrm>
          <a:prstGeom prst="wedgeEllipseCallout">
            <a:avLst>
              <a:gd name="adj1" fmla="val 45421"/>
              <a:gd name="adj2" fmla="val 67429"/>
            </a:avLst>
          </a:prstGeom>
          <a:solidFill>
            <a:srgbClr val="83001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evocar o conceito de máquina hidráulica!</a:t>
            </a:r>
          </a:p>
        </p:txBody>
      </p:sp>
      <p:sp>
        <p:nvSpPr>
          <p:cNvPr id="23" name="Seta: para a Esquerda 22">
            <a:extLst>
              <a:ext uri="{FF2B5EF4-FFF2-40B4-BE49-F238E27FC236}">
                <a16:creationId xmlns:a16="http://schemas.microsoft.com/office/drawing/2014/main" id="{C1F9FDAA-3F4B-4622-B54B-E9FECE134504}"/>
              </a:ext>
            </a:extLst>
          </p:cNvPr>
          <p:cNvSpPr/>
          <p:nvPr/>
        </p:nvSpPr>
        <p:spPr>
          <a:xfrm rot="20825527">
            <a:off x="5048896" y="4602494"/>
            <a:ext cx="3813463" cy="369332"/>
          </a:xfrm>
          <a:prstGeom prst="leftArrow">
            <a:avLst/>
          </a:prstGeom>
          <a:solidFill>
            <a:srgbClr val="83001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65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7" grpId="0"/>
      <p:bldP spid="18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627</Words>
  <Application>Microsoft Office PowerPoint</Application>
  <PresentationFormat>Widescreen</PresentationFormat>
  <Paragraphs>80</Paragraphs>
  <Slides>19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Equation</vt:lpstr>
      <vt:lpstr>MathType 6.0 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Ferreira Ignacio</dc:creator>
  <cp:lastModifiedBy>Raimundo Ferreira Ignacio</cp:lastModifiedBy>
  <cp:revision>16</cp:revision>
  <dcterms:created xsi:type="dcterms:W3CDTF">2018-10-13T11:42:41Z</dcterms:created>
  <dcterms:modified xsi:type="dcterms:W3CDTF">2018-10-13T13:56:05Z</dcterms:modified>
</cp:coreProperties>
</file>