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0" r:id="rId10"/>
    <p:sldId id="291" r:id="rId11"/>
    <p:sldId id="264" r:id="rId12"/>
    <p:sldId id="265" r:id="rId13"/>
    <p:sldId id="266" r:id="rId14"/>
    <p:sldId id="267" r:id="rId15"/>
    <p:sldId id="278" r:id="rId16"/>
    <p:sldId id="284" r:id="rId17"/>
    <p:sldId id="285" r:id="rId18"/>
    <p:sldId id="286" r:id="rId19"/>
    <p:sldId id="287" r:id="rId20"/>
    <p:sldId id="288" r:id="rId21"/>
    <p:sldId id="289" r:id="rId22"/>
  </p:sldIdLst>
  <p:sldSz cx="12192000" cy="6858000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F20"/>
    <a:srgbClr val="70AB46"/>
    <a:srgbClr val="455559"/>
    <a:srgbClr val="7F001B"/>
    <a:srgbClr val="8A6669"/>
    <a:srgbClr val="FF4443"/>
    <a:srgbClr val="911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Curva de calibração</a:t>
            </a:r>
          </a:p>
        </c:rich>
      </c:tx>
      <c:layout>
        <c:manualLayout>
          <c:xMode val="edge"/>
          <c:yMode val="edge"/>
          <c:x val="0.16278455818022747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Qreal (L/s)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intercept val="0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intercept val="0"/>
            <c:dispRSqr val="1"/>
            <c:dispEq val="1"/>
            <c:trendlineLbl>
              <c:layout>
                <c:manualLayout>
                  <c:x val="6.9637139107611545E-2"/>
                  <c:y val="-0.1717129629629629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>
                        <a:solidFill>
                          <a:schemeClr val="accent1"/>
                        </a:solidFill>
                      </a:rPr>
                      <a:t>Qr = -4E-05h</a:t>
                    </a:r>
                    <a:r>
                      <a:rPr lang="en-US" sz="1200" baseline="30000">
                        <a:solidFill>
                          <a:schemeClr val="accent1"/>
                        </a:solidFill>
                      </a:rPr>
                      <a:t>2</a:t>
                    </a:r>
                    <a:r>
                      <a:rPr lang="en-US" sz="1200" baseline="0">
                        <a:solidFill>
                          <a:schemeClr val="accent1"/>
                        </a:solidFill>
                      </a:rPr>
                      <a:t> + 0,0235h</a:t>
                    </a:r>
                    <a:br>
                      <a:rPr lang="en-US" sz="1200" baseline="0">
                        <a:solidFill>
                          <a:schemeClr val="accent1"/>
                        </a:solidFill>
                      </a:rPr>
                    </a:br>
                    <a:r>
                      <a:rPr lang="en-US" sz="1200" baseline="0">
                        <a:solidFill>
                          <a:schemeClr val="accent1"/>
                        </a:solidFill>
                      </a:rPr>
                      <a:t>R² = 0,999</a:t>
                    </a:r>
                    <a:endParaRPr lang="en-US" sz="1200">
                      <a:solidFill>
                        <a:schemeClr val="accent1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Planilha1!$A$2:$A$8</c:f>
              <c:numCache>
                <c:formatCode>General</c:formatCode>
                <c:ptCount val="7"/>
                <c:pt idx="0">
                  <c:v>0</c:v>
                </c:pt>
                <c:pt idx="1">
                  <c:v>40</c:v>
                </c:pt>
                <c:pt idx="2">
                  <c:v>80</c:v>
                </c:pt>
                <c:pt idx="3">
                  <c:v>160</c:v>
                </c:pt>
                <c:pt idx="4">
                  <c:v>200</c:v>
                </c:pt>
                <c:pt idx="5">
                  <c:v>240</c:v>
                </c:pt>
                <c:pt idx="6">
                  <c:v>280</c:v>
                </c:pt>
              </c:numCache>
            </c:numRef>
          </c:xVal>
          <c:yVal>
            <c:numRef>
              <c:f>Planilha1!$B$2:$B$8</c:f>
              <c:numCache>
                <c:formatCode>0.000</c:formatCode>
                <c:ptCount val="7"/>
                <c:pt idx="0" formatCode="General">
                  <c:v>0</c:v>
                </c:pt>
                <c:pt idx="1">
                  <c:v>0.92100000000000004</c:v>
                </c:pt>
                <c:pt idx="2">
                  <c:v>1.68</c:v>
                </c:pt>
                <c:pt idx="3">
                  <c:v>2.8271274256962342</c:v>
                </c:pt>
                <c:pt idx="4">
                  <c:v>3.157871739428582</c:v>
                </c:pt>
                <c:pt idx="5">
                  <c:v>3.4568893785577077</c:v>
                </c:pt>
                <c:pt idx="6">
                  <c:v>3.7318656949910882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365-4CAF-BF1E-8C08AB0DA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751776"/>
        <c:axId val="522753416"/>
      </c:scatterChart>
      <c:valAx>
        <c:axId val="522751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2753416"/>
        <c:crosses val="autoZero"/>
        <c:crossBetween val="midCat"/>
      </c:valAx>
      <c:valAx>
        <c:axId val="5227534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Qr (L/s)</a:t>
                </a:r>
              </a:p>
            </c:rich>
          </c:tx>
          <c:layout>
            <c:manualLayout>
              <c:xMode val="edge"/>
              <c:yMode val="edge"/>
              <c:x val="3.0555555555555555E-2"/>
              <c:y val="0.36836030912802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27517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5.wmf"/><Relationship Id="rId6" Type="http://schemas.openxmlformats.org/officeDocument/2006/relationships/image" Target="../media/image16.wmf"/><Relationship Id="rId5" Type="http://schemas.openxmlformats.org/officeDocument/2006/relationships/image" Target="../media/image5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F9A946-D6B0-462E-B16C-F7ACD6E69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B6DE0B-EEC1-4522-8CA4-A04DE0D70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052B32-E610-4387-AE48-066A20BCA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8CC0-0A21-4AAD-A0FB-242D60A9A38E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A05610-C72D-4FAF-8B52-C3E536B5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3CC4A6-30B9-4772-9C83-FD7979175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343F-B1A2-4909-8C34-8F4E597622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13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BFE12-B62C-43C8-BA42-83ADED8D4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E1BC1FA-C2CE-4A3D-9DA7-27C4C17C2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70902E-1462-43E3-BB35-324692C82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8CC0-0A21-4AAD-A0FB-242D60A9A38E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F75D0C-3671-42EC-B0B6-5F5D53F8B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208291-7BDA-4196-8E39-BCC3DAD7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343F-B1A2-4909-8C34-8F4E597622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81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7B3750-F296-4F7E-9460-8B72707B1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3FA69B-071D-49A7-8008-18465B4EB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FC316D-72EA-4474-AC77-6389D8866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8CC0-0A21-4AAD-A0FB-242D60A9A38E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4690EE-F3C4-4602-AF1E-3A72FEBBB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1CB990-A882-4376-ADC2-C4ECF8A31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343F-B1A2-4909-8C34-8F4E597622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90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F5039-B1AC-47F6-90E0-73717B7E1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B84467-6140-43C2-B582-823C57BEC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64375E-DA99-478D-83A4-C128A1C38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8CC0-0A21-4AAD-A0FB-242D60A9A38E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4311D6-63C9-4B7E-9527-4F4BE4703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663A1C-BA97-4F53-B9A7-31B9334A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343F-B1A2-4909-8C34-8F4E597622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56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DDA21-F8B4-4ED2-B784-13CF717A0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1CCA26-045C-4CE0-B9A3-6C8262BEB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75479A-894F-475E-BB00-F96AFC608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8CC0-0A21-4AAD-A0FB-242D60A9A38E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17DDB8-99A4-47F4-B0A8-7210F3407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4069D3-602C-4A83-9924-8C25AF3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343F-B1A2-4909-8C34-8F4E597622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797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EC3D9-FE79-473E-AF8B-113D65882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687284-085B-4688-8AF8-D69D64D69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7E1296-3D33-4EF0-8BF6-C01F250B2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36D7DC8-7DD5-4B57-B288-30B6121F9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8CC0-0A21-4AAD-A0FB-242D60A9A38E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B760C4-5AF4-43C3-91CC-FE8627EF2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6F189EE-BCB3-439F-94BB-95862A16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343F-B1A2-4909-8C34-8F4E597622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3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84AA45-F4BF-4CF7-A1CF-C4E3679D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A2A97B-939B-4532-9B5F-737634BFC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21AB92E-C7AB-44E4-AE94-BF6E92144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9C7485B-80F4-4598-804F-C15C7ABEFC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1164BA3-78AE-498F-8563-AC24E75D5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42E079B-C1DB-4416-B21C-78D6F4674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8CC0-0A21-4AAD-A0FB-242D60A9A38E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69DB289-B89F-4B7E-8BF0-8B54F8A5D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C932A4D-9C55-4749-8C8F-682E74D5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343F-B1A2-4909-8C34-8F4E597622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144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A73944-812C-48A9-B71B-D10F7A390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BE742EC-64B1-492A-8436-D28803682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8CC0-0A21-4AAD-A0FB-242D60A9A38E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3174FA0-B520-4439-A73E-5D6055E26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6E32A8F-F270-4CD5-B565-2B81142C0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343F-B1A2-4909-8C34-8F4E597622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61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D7AFAB5-4099-4BDE-9A09-26DFFFF03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8CC0-0A21-4AAD-A0FB-242D60A9A38E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3131123-C111-4BE9-8954-897BC762C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990A603-937C-497A-9DB2-8B8EDCB69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343F-B1A2-4909-8C34-8F4E597622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98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7C560-AE19-463A-A26C-D0BB6CDCF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55E898-FF9C-4558-8E97-4BDACB0B6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706E177-1AC6-4B98-8BE8-EF965B21B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28B2B89-ACF7-45E2-957E-1C2C49C3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8CC0-0A21-4AAD-A0FB-242D60A9A38E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053E09-7F80-4512-AEFA-9F1F5C276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B830160-F046-4790-88CB-CB1F703D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343F-B1A2-4909-8C34-8F4E597622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037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752D2-3920-40D8-8B98-7575A0C4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7692C36-65B7-4B45-8619-48634812B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9391E2-7443-4E98-AC5E-597CCEBC1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0F3FAD-D13C-4567-A759-12D2AA75E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8CC0-0A21-4AAD-A0FB-242D60A9A38E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DB818D-1C51-4880-AFA6-2CD8FA5A7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01E713-BF25-4242-8566-9CD03E32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343F-B1A2-4909-8C34-8F4E597622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89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11AB464-4390-4F4F-966B-3CE847672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98757F-F4DA-4B5E-9CB5-16771A157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6EBB75-5A3D-4615-A3AE-F75B92378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B8CC0-0A21-4AAD-A0FB-242D60A9A38E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AF833B-DC5E-4C05-85BD-5E2CDD16B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1D7C72-E89B-439C-88F7-308FFC003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A343F-B1A2-4909-8C34-8F4E597622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02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5.wmf"/><Relationship Id="rId3" Type="http://schemas.openxmlformats.org/officeDocument/2006/relationships/image" Target="../media/image22.pn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6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9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5.wmf"/><Relationship Id="rId10" Type="http://schemas.openxmlformats.org/officeDocument/2006/relationships/image" Target="../media/image30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vzMGkWs5Ws" TargetMode="External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_SJBRZiZRo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2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9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png"/><Relationship Id="rId5" Type="http://schemas.openxmlformats.org/officeDocument/2006/relationships/image" Target="../media/image6.w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6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1B9E6A4-06B3-45A8-AE3A-6BDCDADEF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01" y="698750"/>
            <a:ext cx="2270957" cy="178323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76E351E-4DD0-448C-814F-0880E8C7B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851" y="4226560"/>
            <a:ext cx="1569856" cy="211854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0EF538F-5729-428C-B9E1-8FF1B03BB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411" y="1826323"/>
            <a:ext cx="3732202" cy="4267238"/>
          </a:xfrm>
          <a:prstGeom prst="rect">
            <a:avLst/>
          </a:prstGeom>
        </p:spPr>
      </p:pic>
      <p:pic>
        <p:nvPicPr>
          <p:cNvPr id="10" name="Imagem 9" descr="Uma imagem contendo objeto&#10;&#10;Descrição gerada com muito alta confiança">
            <a:extLst>
              <a:ext uri="{FF2B5EF4-FFF2-40B4-BE49-F238E27FC236}">
                <a16:creationId xmlns:a16="http://schemas.microsoft.com/office/drawing/2014/main" id="{B44B63C9-1F9B-4BF0-A14B-E899C8840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445" y="2005077"/>
            <a:ext cx="3115110" cy="3477110"/>
          </a:xfrm>
          <a:prstGeom prst="rect">
            <a:avLst/>
          </a:prstGeom>
        </p:spPr>
      </p:pic>
      <p:sp>
        <p:nvSpPr>
          <p:cNvPr id="11" name="Balão de Pensamento: Nuvem 10">
            <a:extLst>
              <a:ext uri="{FF2B5EF4-FFF2-40B4-BE49-F238E27FC236}">
                <a16:creationId xmlns:a16="http://schemas.microsoft.com/office/drawing/2014/main" id="{C40D96DB-0848-404E-A728-21108643CA60}"/>
              </a:ext>
            </a:extLst>
          </p:cNvPr>
          <p:cNvSpPr/>
          <p:nvPr/>
        </p:nvSpPr>
        <p:spPr>
          <a:xfrm>
            <a:off x="5639968" y="312174"/>
            <a:ext cx="4566938" cy="1150374"/>
          </a:xfrm>
          <a:prstGeom prst="cloudCallout">
            <a:avLst>
              <a:gd name="adj1" fmla="val -39348"/>
              <a:gd name="adj2" fmla="val 127458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Estudo do Pitot e do Venturi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C46EE04-0BDA-4FA8-8B74-CD82CB081974}"/>
              </a:ext>
            </a:extLst>
          </p:cNvPr>
          <p:cNvSpPr/>
          <p:nvPr/>
        </p:nvSpPr>
        <p:spPr>
          <a:xfrm>
            <a:off x="1168641" y="2892607"/>
            <a:ext cx="1524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Pitot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65BC64E-352D-4B17-9B12-4429008C311A}"/>
              </a:ext>
            </a:extLst>
          </p:cNvPr>
          <p:cNvSpPr/>
          <p:nvPr/>
        </p:nvSpPr>
        <p:spPr>
          <a:xfrm>
            <a:off x="9101467" y="1215078"/>
            <a:ext cx="2242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Venturi</a:t>
            </a:r>
          </a:p>
        </p:txBody>
      </p:sp>
      <p:sp>
        <p:nvSpPr>
          <p:cNvPr id="14" name="Seta: para Cima 13">
            <a:extLst>
              <a:ext uri="{FF2B5EF4-FFF2-40B4-BE49-F238E27FC236}">
                <a16:creationId xmlns:a16="http://schemas.microsoft.com/office/drawing/2014/main" id="{D1AF8E7B-1FA9-4C70-B455-D6D83133FF7F}"/>
              </a:ext>
            </a:extLst>
          </p:cNvPr>
          <p:cNvSpPr/>
          <p:nvPr/>
        </p:nvSpPr>
        <p:spPr>
          <a:xfrm>
            <a:off x="1818968" y="2595716"/>
            <a:ext cx="127819" cy="452284"/>
          </a:xfrm>
          <a:prstGeom prst="upArrow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ara Cima 14">
            <a:extLst>
              <a:ext uri="{FF2B5EF4-FFF2-40B4-BE49-F238E27FC236}">
                <a16:creationId xmlns:a16="http://schemas.microsoft.com/office/drawing/2014/main" id="{0C6892AC-7961-4739-8E74-8A0EE2D6E80D}"/>
              </a:ext>
            </a:extLst>
          </p:cNvPr>
          <p:cNvSpPr/>
          <p:nvPr/>
        </p:nvSpPr>
        <p:spPr>
          <a:xfrm rot="10800000">
            <a:off x="1832546" y="3688652"/>
            <a:ext cx="127819" cy="452284"/>
          </a:xfrm>
          <a:prstGeom prst="upArrow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A475BD2-24DD-44CB-93A5-FD3AFDB5DB23}"/>
              </a:ext>
            </a:extLst>
          </p:cNvPr>
          <p:cNvSpPr/>
          <p:nvPr/>
        </p:nvSpPr>
        <p:spPr>
          <a:xfrm>
            <a:off x="334297" y="265471"/>
            <a:ext cx="11572568" cy="63982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31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463E2D1-9701-45D4-B0C9-FA41DE08A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783567"/>
            <a:ext cx="2438400" cy="2563155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EF48CC9-E39F-4376-AD27-548332972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252581"/>
              </p:ext>
            </p:extLst>
          </p:nvPr>
        </p:nvGraphicFramePr>
        <p:xfrm>
          <a:off x="3742813" y="193040"/>
          <a:ext cx="8128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16140597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7662158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4678819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04797816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05042118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58425446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20499423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0599327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Ensaio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h (mm)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</a:t>
                      </a:r>
                      <a:r>
                        <a:rPr lang="pt-BR" baseline="-25000" dirty="0"/>
                        <a:t>R</a:t>
                      </a:r>
                      <a:r>
                        <a:rPr lang="pt-BR" baseline="0" dirty="0"/>
                        <a:t> (m³/s)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</a:t>
                      </a:r>
                      <a:r>
                        <a:rPr lang="pt-BR" baseline="-25000" dirty="0"/>
                        <a:t>R</a:t>
                      </a:r>
                      <a:r>
                        <a:rPr lang="pt-BR" dirty="0"/>
                        <a:t> (L/s)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v</a:t>
                      </a:r>
                      <a:r>
                        <a:rPr lang="pt-BR" baseline="-25000" dirty="0"/>
                        <a:t>1</a:t>
                      </a:r>
                      <a:r>
                        <a:rPr lang="pt-BR" dirty="0"/>
                        <a:t> (m/s)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</a:t>
                      </a:r>
                      <a:r>
                        <a:rPr lang="pt-BR" baseline="-25000" dirty="0"/>
                        <a:t>e1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</a:t>
                      </a:r>
                      <a:r>
                        <a:rPr lang="pt-BR" baseline="-25000" dirty="0"/>
                        <a:t>t</a:t>
                      </a:r>
                      <a:r>
                        <a:rPr lang="pt-BR" baseline="0" dirty="0"/>
                        <a:t> (m³/s)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</a:t>
                      </a:r>
                      <a:r>
                        <a:rPr lang="pt-BR" baseline="-25000" dirty="0"/>
                        <a:t>d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25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820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376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641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35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956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88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893198"/>
                  </a:ext>
                </a:extLst>
              </a:tr>
            </a:tbl>
          </a:graphicData>
        </a:graphic>
      </p:graphicFrame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B56FB05B-6B81-4ADB-B88C-4EE65D1B6E5B}"/>
              </a:ext>
            </a:extLst>
          </p:cNvPr>
          <p:cNvSpPr/>
          <p:nvPr/>
        </p:nvSpPr>
        <p:spPr>
          <a:xfrm rot="20840506">
            <a:off x="1360100" y="2541458"/>
            <a:ext cx="2589409" cy="1573161"/>
          </a:xfrm>
          <a:prstGeom prst="wedgeEllipseCallout">
            <a:avLst>
              <a:gd name="adj1" fmla="val -45894"/>
              <a:gd name="adj2" fmla="val 61490"/>
            </a:avLst>
          </a:prstGeom>
          <a:solidFill>
            <a:srgbClr val="231F2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os dados construímos a tabela de resultados.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D8F7E77C-523D-4B0E-9BCE-50F774006C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942275"/>
              </p:ext>
            </p:extLst>
          </p:nvPr>
        </p:nvGraphicFramePr>
        <p:xfrm>
          <a:off x="1739173" y="906129"/>
          <a:ext cx="16414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4" name="Equation" r:id="rId4" imgW="1218960" imgH="419040" progId="Equation.DSMT4">
                  <p:embed/>
                </p:oleObj>
              </mc:Choice>
              <mc:Fallback>
                <p:oleObj name="Equation" r:id="rId4" imgW="1218960" imgH="419040" progId="Equation.DSMT4">
                  <p:embed/>
                  <p:pic>
                    <p:nvPicPr>
                      <p:cNvPr id="25" name="Objeto 24">
                        <a:extLst>
                          <a:ext uri="{FF2B5EF4-FFF2-40B4-BE49-F238E27FC236}">
                            <a16:creationId xmlns:a16="http://schemas.microsoft.com/office/drawing/2014/main" id="{C20E1E84-F909-4816-9CD9-F1FEE9A84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39173" y="906129"/>
                        <a:ext cx="1641475" cy="56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9C59B081-65F8-49BA-9E6E-B16FB48162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651103"/>
              </p:ext>
            </p:extLst>
          </p:nvPr>
        </p:nvGraphicFramePr>
        <p:xfrm>
          <a:off x="1756341" y="1716507"/>
          <a:ext cx="1624307" cy="337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5" name="Equation" r:id="rId6" imgW="850680" imgH="177480" progId="Equation.DSMT4">
                  <p:embed/>
                </p:oleObj>
              </mc:Choice>
              <mc:Fallback>
                <p:oleObj name="Equation" r:id="rId6" imgW="850680" imgH="17748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D8F7E77C-523D-4B0E-9BCE-50F774006C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56341" y="1716507"/>
                        <a:ext cx="1624307" cy="337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FB8E2F44-C8BD-41C1-936C-3E7361179A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090274"/>
              </p:ext>
            </p:extLst>
          </p:nvPr>
        </p:nvGraphicFramePr>
        <p:xfrm>
          <a:off x="3855269" y="3682725"/>
          <a:ext cx="3529113" cy="660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6" name="Equation" r:id="rId8" imgW="2374560" imgH="444240" progId="Equation.DSMT4">
                  <p:embed/>
                </p:oleObj>
              </mc:Choice>
              <mc:Fallback>
                <p:oleObj name="Equation" r:id="rId8" imgW="2374560" imgH="44424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D8F7E77C-523D-4B0E-9BCE-50F774006C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55269" y="3682725"/>
                        <a:ext cx="3529113" cy="660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55474D9A-6853-45DF-908D-64DC21C5C5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822992"/>
              </p:ext>
            </p:extLst>
          </p:nvPr>
        </p:nvGraphicFramePr>
        <p:xfrm>
          <a:off x="3855269" y="4529888"/>
          <a:ext cx="2509837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7" name="Equation" r:id="rId10" imgW="1688760" imgH="431640" progId="Equation.DSMT4">
                  <p:embed/>
                </p:oleObj>
              </mc:Choice>
              <mc:Fallback>
                <p:oleObj name="Equation" r:id="rId10" imgW="1688760" imgH="43164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FB8E2F44-C8BD-41C1-936C-3E7361179A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55269" y="4529888"/>
                        <a:ext cx="2509837" cy="64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EFC79B98-1BFA-4BE8-B1F2-0D3B21E582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097528"/>
              </p:ext>
            </p:extLst>
          </p:nvPr>
        </p:nvGraphicFramePr>
        <p:xfrm>
          <a:off x="7502014" y="3940464"/>
          <a:ext cx="4114022" cy="1654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8" name="Equation" r:id="rId12" imgW="2463480" imgH="990360" progId="Equation.DSMT4">
                  <p:embed/>
                </p:oleObj>
              </mc:Choice>
              <mc:Fallback>
                <p:oleObj name="Equation" r:id="rId12" imgW="2463480" imgH="99036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882C166-1E51-48E4-8387-791FBE1F1C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502014" y="3940464"/>
                        <a:ext cx="4114022" cy="1654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26F63D7D-7ED5-413C-BCD9-9C2321F06C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004723"/>
              </p:ext>
            </p:extLst>
          </p:nvPr>
        </p:nvGraphicFramePr>
        <p:xfrm>
          <a:off x="6384413" y="5374181"/>
          <a:ext cx="14224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9" name="Equation" r:id="rId14" imgW="863280" imgH="444240" progId="Equation.DSMT4">
                  <p:embed/>
                </p:oleObj>
              </mc:Choice>
              <mc:Fallback>
                <p:oleObj name="Equation" r:id="rId14" imgW="863280" imgH="44424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A64413D6-B4E9-4D6A-A538-853F0956BE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384413" y="5374181"/>
                        <a:ext cx="1422400" cy="73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21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, livro&#10;&#10;Descrição gerada com muito alta confiança">
            <a:extLst>
              <a:ext uri="{FF2B5EF4-FFF2-40B4-BE49-F238E27FC236}">
                <a16:creationId xmlns:a16="http://schemas.microsoft.com/office/drawing/2014/main" id="{20812819-5E5F-4E69-9A92-3FF5FF5D9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12192000" cy="6781800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33E4C672-3CE5-4A59-A1EE-126317169207}"/>
              </a:ext>
            </a:extLst>
          </p:cNvPr>
          <p:cNvSpPr/>
          <p:nvPr/>
        </p:nvSpPr>
        <p:spPr>
          <a:xfrm>
            <a:off x="5624052" y="688258"/>
            <a:ext cx="3873910" cy="1720645"/>
          </a:xfrm>
          <a:prstGeom prst="wedgeEllipseCallout">
            <a:avLst>
              <a:gd name="adj1" fmla="val -61442"/>
              <a:gd name="adj2" fmla="val 32786"/>
            </a:avLst>
          </a:prstGeom>
          <a:solidFill>
            <a:srgbClr val="8A666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agora aplicar a equação de Bernoulli ao tubo de Pitot</a:t>
            </a:r>
          </a:p>
        </p:txBody>
      </p:sp>
    </p:spTree>
    <p:extLst>
      <p:ext uri="{BB962C8B-B14F-4D97-AF65-F5344CB8AC3E}">
        <p14:creationId xmlns:p14="http://schemas.microsoft.com/office/powerpoint/2010/main" val="435857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3">
            <a:extLst>
              <a:ext uri="{FF2B5EF4-FFF2-40B4-BE49-F238E27FC236}">
                <a16:creationId xmlns:a16="http://schemas.microsoft.com/office/drawing/2014/main" id="{EBA8E93A-613B-4D0F-895A-F10D12B3E13C}"/>
              </a:ext>
            </a:extLst>
          </p:cNvPr>
          <p:cNvGrpSpPr/>
          <p:nvPr/>
        </p:nvGrpSpPr>
        <p:grpSpPr>
          <a:xfrm>
            <a:off x="2845689" y="643534"/>
            <a:ext cx="8583513" cy="4515481"/>
            <a:chOff x="308967" y="692696"/>
            <a:chExt cx="8583513" cy="4515481"/>
          </a:xfrm>
        </p:grpSpPr>
        <p:grpSp>
          <p:nvGrpSpPr>
            <p:cNvPr id="3" name="Grupo 8">
              <a:extLst>
                <a:ext uri="{FF2B5EF4-FFF2-40B4-BE49-F238E27FC236}">
                  <a16:creationId xmlns:a16="http://schemas.microsoft.com/office/drawing/2014/main" id="{680B5518-756E-4D95-9F61-BF41B79C1DCD}"/>
                </a:ext>
              </a:extLst>
            </p:cNvPr>
            <p:cNvGrpSpPr/>
            <p:nvPr/>
          </p:nvGrpSpPr>
          <p:grpSpPr>
            <a:xfrm>
              <a:off x="308967" y="692696"/>
              <a:ext cx="8526066" cy="4515481"/>
              <a:chOff x="308967" y="692696"/>
              <a:chExt cx="8526066" cy="4515481"/>
            </a:xfrm>
          </p:grpSpPr>
          <p:pic>
            <p:nvPicPr>
              <p:cNvPr id="7" name="Imagem 6" descr="pitot2_lucas.png">
                <a:extLst>
                  <a:ext uri="{FF2B5EF4-FFF2-40B4-BE49-F238E27FC236}">
                    <a16:creationId xmlns:a16="http://schemas.microsoft.com/office/drawing/2014/main" id="{5386247C-C5AE-469D-BE87-06CA6F2CA6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08967" y="692696"/>
                <a:ext cx="8526066" cy="4515481"/>
              </a:xfrm>
              <a:prstGeom prst="rect">
                <a:avLst/>
              </a:prstGeom>
            </p:spPr>
          </p:pic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CAC6FAAA-C676-4EAD-96D1-1D57D772CE2E}"/>
                  </a:ext>
                </a:extLst>
              </p:cNvPr>
              <p:cNvSpPr/>
              <p:nvPr/>
            </p:nvSpPr>
            <p:spPr>
              <a:xfrm>
                <a:off x="7884368" y="3861048"/>
                <a:ext cx="504056" cy="50405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9" name="Conector de seta reta 5">
                <a:extLst>
                  <a:ext uri="{FF2B5EF4-FFF2-40B4-BE49-F238E27FC236}">
                    <a16:creationId xmlns:a16="http://schemas.microsoft.com/office/drawing/2014/main" id="{83563323-2B0C-483F-86DF-56F4C8587529}"/>
                  </a:ext>
                </a:extLst>
              </p:cNvPr>
              <p:cNvCxnSpPr>
                <a:stCxn id="8" idx="0"/>
              </p:cNvCxnSpPr>
              <p:nvPr/>
            </p:nvCxnSpPr>
            <p:spPr>
              <a:xfrm rot="16200000" flipV="1">
                <a:off x="7398314" y="3122966"/>
                <a:ext cx="864096" cy="6120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0D6973C-BCEF-45F7-BFF9-FAC68FF66E28}"/>
                  </a:ext>
                </a:extLst>
              </p:cNvPr>
              <p:cNvSpPr txBox="1"/>
              <p:nvPr/>
            </p:nvSpPr>
            <p:spPr>
              <a:xfrm>
                <a:off x="6444208" y="2564904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</a:rPr>
                  <a:t>pressão total</a:t>
                </a:r>
                <a:endParaRPr lang="pt-BR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03971DF7-7032-4049-A05B-8BB43C73F1AA}"/>
                </a:ext>
              </a:extLst>
            </p:cNvPr>
            <p:cNvSpPr/>
            <p:nvPr/>
          </p:nvSpPr>
          <p:spPr>
            <a:xfrm>
              <a:off x="8532440" y="4581128"/>
              <a:ext cx="360040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5" name="Conector de seta reta 11">
              <a:extLst>
                <a:ext uri="{FF2B5EF4-FFF2-40B4-BE49-F238E27FC236}">
                  <a16:creationId xmlns:a16="http://schemas.microsoft.com/office/drawing/2014/main" id="{E7C966E3-0300-4836-B3A9-DD46872624EB}"/>
                </a:ext>
              </a:extLst>
            </p:cNvPr>
            <p:cNvCxnSpPr>
              <a:stCxn id="4" idx="3"/>
            </p:cNvCxnSpPr>
            <p:nvPr/>
          </p:nvCxnSpPr>
          <p:spPr>
            <a:xfrm rot="5400000" flipH="1">
              <a:off x="7515592" y="3941793"/>
              <a:ext cx="358231" cy="178091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56E45E2B-3130-443C-A844-EA32EDA4CD2A}"/>
                </a:ext>
              </a:extLst>
            </p:cNvPr>
            <p:cNvSpPr txBox="1"/>
            <p:nvPr/>
          </p:nvSpPr>
          <p:spPr>
            <a:xfrm>
              <a:off x="4860032" y="4427820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FF0000"/>
                  </a:solidFill>
                </a:rPr>
                <a:t>pressão estática</a:t>
              </a:r>
              <a:endParaRPr lang="pt-BR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DFF05525-E887-4801-A806-8B43F1742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98" y="3004642"/>
            <a:ext cx="1569856" cy="211854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966CC80-E470-45E1-8DFA-7D3EB9267235}"/>
              </a:ext>
            </a:extLst>
          </p:cNvPr>
          <p:cNvSpPr txBox="1"/>
          <p:nvPr/>
        </p:nvSpPr>
        <p:spPr>
          <a:xfrm>
            <a:off x="658761" y="1242745"/>
            <a:ext cx="16738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Sempre instalado contrário ao sentido do escoamento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48754B7-5AD0-4BCF-9D59-1EA5150BBB2A}"/>
              </a:ext>
            </a:extLst>
          </p:cNvPr>
          <p:cNvCxnSpPr/>
          <p:nvPr/>
        </p:nvCxnSpPr>
        <p:spPr>
          <a:xfrm flipH="1" flipV="1">
            <a:off x="3608439" y="3419166"/>
            <a:ext cx="806245" cy="4916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F3C10B0-744E-4D83-8887-FDF06C5FD469}"/>
              </a:ext>
            </a:extLst>
          </p:cNvPr>
          <p:cNvSpPr txBox="1"/>
          <p:nvPr/>
        </p:nvSpPr>
        <p:spPr>
          <a:xfrm>
            <a:off x="2868716" y="2539389"/>
            <a:ext cx="127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 de estagnação (0)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7B9FB82C-C875-4691-B05C-C44FE85B6FEC}"/>
              </a:ext>
            </a:extLst>
          </p:cNvPr>
          <p:cNvCxnSpPr/>
          <p:nvPr/>
        </p:nvCxnSpPr>
        <p:spPr>
          <a:xfrm flipH="1" flipV="1">
            <a:off x="3962399" y="1799304"/>
            <a:ext cx="698091" cy="106610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59264A7-D2A0-4E23-BD40-45FEDE6BC0C6}"/>
              </a:ext>
            </a:extLst>
          </p:cNvPr>
          <p:cNvSpPr txBox="1"/>
          <p:nvPr/>
        </p:nvSpPr>
        <p:spPr>
          <a:xfrm>
            <a:off x="3220394" y="1424363"/>
            <a:ext cx="127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Seção (1)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B2BF9C31-E226-4B90-B8C7-820624B7A589}"/>
              </a:ext>
            </a:extLst>
          </p:cNvPr>
          <p:cNvSpPr/>
          <p:nvPr/>
        </p:nvSpPr>
        <p:spPr>
          <a:xfrm>
            <a:off x="8044844" y="557008"/>
            <a:ext cx="32558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Equação de Bernoulli</a:t>
            </a:r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9BCCAEE1-E19D-470E-A548-A1617B4B77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781373"/>
              </p:ext>
            </p:extLst>
          </p:nvPr>
        </p:nvGraphicFramePr>
        <p:xfrm>
          <a:off x="8357583" y="1293603"/>
          <a:ext cx="2891599" cy="1148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Equation" r:id="rId5" imgW="1726920" imgH="685800" progId="Equation.DSMT4">
                  <p:embed/>
                </p:oleObj>
              </mc:Choice>
              <mc:Fallback>
                <p:oleObj name="Equation" r:id="rId5" imgW="172692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57583" y="1293603"/>
                        <a:ext cx="2891599" cy="1148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>
            <a:extLst>
              <a:ext uri="{FF2B5EF4-FFF2-40B4-BE49-F238E27FC236}">
                <a16:creationId xmlns:a16="http://schemas.microsoft.com/office/drawing/2014/main" id="{8FDF4E05-6C31-496C-8DA3-0E10D7667D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199860"/>
              </p:ext>
            </p:extLst>
          </p:nvPr>
        </p:nvGraphicFramePr>
        <p:xfrm>
          <a:off x="2649529" y="5381803"/>
          <a:ext cx="75819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Equation" r:id="rId7" imgW="4330440" imgH="469800" progId="Equation.DSMT4">
                  <p:embed/>
                </p:oleObj>
              </mc:Choice>
              <mc:Fallback>
                <p:oleObj name="Equation" r:id="rId7" imgW="4330440" imgH="469800" progId="Equation.DSMT4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529" y="5381803"/>
                        <a:ext cx="7581900" cy="822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tângulo 21">
            <a:extLst>
              <a:ext uri="{FF2B5EF4-FFF2-40B4-BE49-F238E27FC236}">
                <a16:creationId xmlns:a16="http://schemas.microsoft.com/office/drawing/2014/main" id="{5D494AD8-9E8A-4FA2-ADA4-235001A8073D}"/>
              </a:ext>
            </a:extLst>
          </p:cNvPr>
          <p:cNvSpPr/>
          <p:nvPr/>
        </p:nvSpPr>
        <p:spPr>
          <a:xfrm>
            <a:off x="334297" y="265471"/>
            <a:ext cx="11572568" cy="63982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0D5C72-FF42-407A-AFCA-9E7C15A6E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297" y="786553"/>
            <a:ext cx="3465697" cy="398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6">
            <a:extLst>
              <a:ext uri="{FF2B5EF4-FFF2-40B4-BE49-F238E27FC236}">
                <a16:creationId xmlns:a16="http://schemas.microsoft.com/office/drawing/2014/main" id="{F2231228-81AC-4EFE-A5A2-059CE2994F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98914"/>
              </p:ext>
            </p:extLst>
          </p:nvPr>
        </p:nvGraphicFramePr>
        <p:xfrm>
          <a:off x="4085039" y="1203093"/>
          <a:ext cx="75819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name="Equation" r:id="rId4" imgW="4330440" imgH="469800" progId="Equation.DSMT4">
                  <p:embed/>
                </p:oleObj>
              </mc:Choice>
              <mc:Fallback>
                <p:oleObj name="Equation" r:id="rId4" imgW="4330440" imgH="469800" progId="Equation.DSMT4">
                  <p:embed/>
                  <p:pic>
                    <p:nvPicPr>
                      <p:cNvPr id="21" name="Object 6">
                        <a:extLst>
                          <a:ext uri="{FF2B5EF4-FFF2-40B4-BE49-F238E27FC236}">
                            <a16:creationId xmlns:a16="http://schemas.microsoft.com/office/drawing/2014/main" id="{8FDF4E05-6C31-496C-8DA3-0E10D7667D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5039" y="1203093"/>
                        <a:ext cx="7581900" cy="822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76BE4314-1F79-4909-83C9-338DCFC69C98}"/>
              </a:ext>
            </a:extLst>
          </p:cNvPr>
          <p:cNvCxnSpPr/>
          <p:nvPr/>
        </p:nvCxnSpPr>
        <p:spPr>
          <a:xfrm>
            <a:off x="1042219" y="1071716"/>
            <a:ext cx="0" cy="67842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4F51DEA5-AC31-4502-9D86-CC20F6A01F88}"/>
              </a:ext>
            </a:extLst>
          </p:cNvPr>
          <p:cNvSpPr txBox="1"/>
          <p:nvPr/>
        </p:nvSpPr>
        <p:spPr>
          <a:xfrm>
            <a:off x="825908" y="776748"/>
            <a:ext cx="61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(o)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C026479-80D7-46BA-85EF-5D66757964B3}"/>
              </a:ext>
            </a:extLst>
          </p:cNvPr>
          <p:cNvCxnSpPr/>
          <p:nvPr/>
        </p:nvCxnSpPr>
        <p:spPr>
          <a:xfrm>
            <a:off x="1818967" y="1106752"/>
            <a:ext cx="0" cy="67288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93FCC076-7400-4EF2-876B-6F9DE048888C}"/>
              </a:ext>
            </a:extLst>
          </p:cNvPr>
          <p:cNvSpPr txBox="1"/>
          <p:nvPr/>
        </p:nvSpPr>
        <p:spPr>
          <a:xfrm>
            <a:off x="1602657" y="776748"/>
            <a:ext cx="63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CA467A9-2F34-4AE1-A530-03F9847E3723}"/>
              </a:ext>
            </a:extLst>
          </p:cNvPr>
          <p:cNvSpPr/>
          <p:nvPr/>
        </p:nvSpPr>
        <p:spPr>
          <a:xfrm>
            <a:off x="5899828" y="2080878"/>
            <a:ext cx="4285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Pela equação manométrica se tem:</a:t>
            </a:r>
          </a:p>
        </p:txBody>
      </p:sp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880FCDC3-CD49-4A70-B9D9-0191E8BDD7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083266"/>
              </p:ext>
            </p:extLst>
          </p:nvPr>
        </p:nvGraphicFramePr>
        <p:xfrm>
          <a:off x="6698064" y="2735091"/>
          <a:ext cx="23558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name="Equation" r:id="rId6" imgW="1346040" imgH="253800" progId="Equation.DSMT4">
                  <p:embed/>
                </p:oleObj>
              </mc:Choice>
              <mc:Fallback>
                <p:oleObj name="Equation" r:id="rId6" imgW="1346040" imgH="253800" progId="Equation.DSMT4">
                  <p:embed/>
                  <p:pic>
                    <p:nvPicPr>
                      <p:cNvPr id="3" name="Object 6">
                        <a:extLst>
                          <a:ext uri="{FF2B5EF4-FFF2-40B4-BE49-F238E27FC236}">
                            <a16:creationId xmlns:a16="http://schemas.microsoft.com/office/drawing/2014/main" id="{F2231228-81AC-4EFE-A5A2-059CE2994F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8064" y="2735091"/>
                        <a:ext cx="2355850" cy="444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D30757A4-F5EB-41F6-9EDF-DC02F02968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63800"/>
              </p:ext>
            </p:extLst>
          </p:nvPr>
        </p:nvGraphicFramePr>
        <p:xfrm>
          <a:off x="5597242" y="3429000"/>
          <a:ext cx="489108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Equation" r:id="rId8" imgW="2793960" imgH="507960" progId="Equation.DSMT4">
                  <p:embed/>
                </p:oleObj>
              </mc:Choice>
              <mc:Fallback>
                <p:oleObj name="Equation" r:id="rId8" imgW="2793960" imgH="507960" progId="Equation.DSMT4">
                  <p:embed/>
                  <p:pic>
                    <p:nvPicPr>
                      <p:cNvPr id="3" name="Object 6">
                        <a:extLst>
                          <a:ext uri="{FF2B5EF4-FFF2-40B4-BE49-F238E27FC236}">
                            <a16:creationId xmlns:a16="http://schemas.microsoft.com/office/drawing/2014/main" id="{F2231228-81AC-4EFE-A5A2-059CE2994F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7242" y="3429000"/>
                        <a:ext cx="4891087" cy="889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8313C3F0-09FD-4301-BBD0-899E6AC13D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39" y="4461129"/>
            <a:ext cx="2254868" cy="1671322"/>
          </a:xfrm>
          <a:prstGeom prst="rect">
            <a:avLst/>
          </a:prstGeom>
        </p:spPr>
      </p:pic>
      <p:sp>
        <p:nvSpPr>
          <p:cNvPr id="15" name="Balão de Fala: Oval 14">
            <a:extLst>
              <a:ext uri="{FF2B5EF4-FFF2-40B4-BE49-F238E27FC236}">
                <a16:creationId xmlns:a16="http://schemas.microsoft.com/office/drawing/2014/main" id="{80B6FF5F-BF96-43FF-9502-8761E77188C3}"/>
              </a:ext>
            </a:extLst>
          </p:cNvPr>
          <p:cNvSpPr/>
          <p:nvPr/>
        </p:nvSpPr>
        <p:spPr>
          <a:xfrm>
            <a:off x="6339907" y="4621161"/>
            <a:ext cx="4363226" cy="1297858"/>
          </a:xfrm>
          <a:prstGeom prst="wedgeEllipseCallout">
            <a:avLst>
              <a:gd name="adj1" fmla="val -63198"/>
              <a:gd name="adj2" fmla="val 35227"/>
            </a:avLst>
          </a:prstGeom>
          <a:solidFill>
            <a:srgbClr val="7F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 para determinar a vazão pelo Pitot?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7CDE401-986F-402D-8474-9D02A2C7D6D6}"/>
              </a:ext>
            </a:extLst>
          </p:cNvPr>
          <p:cNvSpPr/>
          <p:nvPr/>
        </p:nvSpPr>
        <p:spPr>
          <a:xfrm>
            <a:off x="334297" y="265471"/>
            <a:ext cx="11572568" cy="63982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52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4FD7365-761D-408A-9CC7-8EF9429E7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340595"/>
            <a:ext cx="7381875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0B727D0-C142-43E8-B71F-D0F11A3D82B9}"/>
              </a:ext>
            </a:extLst>
          </p:cNvPr>
          <p:cNvSpPr/>
          <p:nvPr/>
        </p:nvSpPr>
        <p:spPr>
          <a:xfrm>
            <a:off x="644435" y="646922"/>
            <a:ext cx="35651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Colocando o Pitot no eixo, temos a</a:t>
            </a:r>
          </a:p>
          <a:p>
            <a:pPr algn="ctr"/>
            <a:r>
              <a:rPr lang="pt-B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velocidade máxima do escoamento</a:t>
            </a:r>
            <a:endParaRPr lang="pt-BR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02BEFD6-D8FD-4D7A-8255-1A266F9968D8}"/>
              </a:ext>
            </a:extLst>
          </p:cNvPr>
          <p:cNvSpPr/>
          <p:nvPr/>
        </p:nvSpPr>
        <p:spPr>
          <a:xfrm>
            <a:off x="9735315" y="923921"/>
            <a:ext cx="121103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turbulento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17E091F0-0C29-49D5-8437-1A45680A43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019589"/>
              </p:ext>
            </p:extLst>
          </p:nvPr>
        </p:nvGraphicFramePr>
        <p:xfrm>
          <a:off x="8842866" y="2289884"/>
          <a:ext cx="1970679" cy="60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Equation" r:id="rId4" imgW="1333440" imgH="406080" progId="Equation.DSMT4">
                  <p:embed/>
                </p:oleObj>
              </mc:Choice>
              <mc:Fallback>
                <p:oleObj name="Equation" r:id="rId4" imgW="133344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42866" y="2289884"/>
                        <a:ext cx="1970679" cy="600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A36F6BD7-0BC4-4A21-8E53-242849CAFA43}"/>
              </a:ext>
            </a:extLst>
          </p:cNvPr>
          <p:cNvSpPr/>
          <p:nvPr/>
        </p:nvSpPr>
        <p:spPr>
          <a:xfrm rot="1433691">
            <a:off x="9957931" y="1356464"/>
            <a:ext cx="170159" cy="93920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343D11A8-0957-4B16-9837-D97E94917284}"/>
              </a:ext>
            </a:extLst>
          </p:cNvPr>
          <p:cNvSpPr/>
          <p:nvPr/>
        </p:nvSpPr>
        <p:spPr>
          <a:xfrm rot="1860494">
            <a:off x="9362273" y="3043274"/>
            <a:ext cx="275780" cy="907929"/>
          </a:xfrm>
          <a:prstGeom prst="downArrow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E32C6C38-BF9A-422F-B2BD-9866CEAD7E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541791"/>
              </p:ext>
            </p:extLst>
          </p:nvPr>
        </p:nvGraphicFramePr>
        <p:xfrm>
          <a:off x="1509425" y="2007309"/>
          <a:ext cx="95726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Equation" r:id="rId6" imgW="647640" imgH="190440" progId="Equation.DSMT4">
                  <p:embed/>
                </p:oleObj>
              </mc:Choice>
              <mc:Fallback>
                <p:oleObj name="Equation" r:id="rId6" imgW="647640" imgH="19044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17E091F0-0C29-49D5-8437-1A45680A43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09425" y="2007309"/>
                        <a:ext cx="957262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B508D3B2-4CCC-41C1-B0B9-B043F4D72A98}"/>
              </a:ext>
            </a:extLst>
          </p:cNvPr>
          <p:cNvSpPr/>
          <p:nvPr/>
        </p:nvSpPr>
        <p:spPr>
          <a:xfrm>
            <a:off x="334297" y="265471"/>
            <a:ext cx="11572568" cy="63982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6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1601316" y="278407"/>
            <a:ext cx="9141768" cy="1143000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o Pitot não estiver no eixo da tubulação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Adota-se o escoamento, por exemplo o turbulento, onde se sabe que: 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Tendo-se a velocidade real calcula-se a velocidade máxima e média: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6774428" y="4385419"/>
            <a:ext cx="44293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 a velocidade média verifica-se o Reynolds. </a:t>
            </a:r>
          </a:p>
        </p:txBody>
      </p:sp>
      <p:graphicFrame>
        <p:nvGraphicFramePr>
          <p:cNvPr id="3994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122475"/>
              </p:ext>
            </p:extLst>
          </p:nvPr>
        </p:nvGraphicFramePr>
        <p:xfrm>
          <a:off x="1644650" y="3336925"/>
          <a:ext cx="356870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Equation" r:id="rId3" imgW="1460160" imgH="495000" progId="Equation.DSMT4">
                  <p:embed/>
                </p:oleObj>
              </mc:Choice>
              <mc:Fallback>
                <p:oleObj name="Equation" r:id="rId3" imgW="1460160" imgH="495000" progId="Equation.DSMT4">
                  <p:embed/>
                  <p:pic>
                    <p:nvPicPr>
                      <p:cNvPr id="399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3336925"/>
                        <a:ext cx="3568700" cy="120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30227"/>
              </p:ext>
            </p:extLst>
          </p:nvPr>
        </p:nvGraphicFramePr>
        <p:xfrm>
          <a:off x="7496968" y="3070563"/>
          <a:ext cx="253206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Equation" r:id="rId5" imgW="1218960" imgH="393480" progId="Equation.DSMT4">
                  <p:embed/>
                </p:oleObj>
              </mc:Choice>
              <mc:Fallback>
                <p:oleObj name="Equation" r:id="rId5" imgW="1218960" imgH="393480" progId="Equation.DSMT4">
                  <p:embed/>
                  <p:pic>
                    <p:nvPicPr>
                      <p:cNvPr id="399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6968" y="3070563"/>
                        <a:ext cx="2532063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12C2B550-7171-4472-9DC4-65932119D60B}"/>
              </a:ext>
            </a:extLst>
          </p:cNvPr>
          <p:cNvSpPr/>
          <p:nvPr/>
        </p:nvSpPr>
        <p:spPr>
          <a:xfrm>
            <a:off x="2639085" y="5422506"/>
            <a:ext cx="70662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Dando turbulento, calcula-se a vazão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788BEA5-63C6-4046-8F88-A133AA292E4E}"/>
              </a:ext>
            </a:extLst>
          </p:cNvPr>
          <p:cNvSpPr/>
          <p:nvPr/>
        </p:nvSpPr>
        <p:spPr>
          <a:xfrm>
            <a:off x="334297" y="265471"/>
            <a:ext cx="11572568" cy="63982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1" grpId="0" build="p"/>
      <p:bldP spid="39942" grpId="0" build="p"/>
      <p:bldP spid="3994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742950" y="742951"/>
            <a:ext cx="3563579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63525" indent="-263525" algn="ctr"/>
            <a: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1. O </a:t>
            </a:r>
            <a:r>
              <a:rPr lang="en-US" sz="18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engenheiro</a:t>
            </a:r>
            <a: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18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manutenção</a:t>
            </a:r>
            <a: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8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constatou</a:t>
            </a:r>
            <a: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um </a:t>
            </a:r>
            <a:r>
              <a:rPr lang="en-US" sz="18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vazamento</a:t>
            </a:r>
            <a: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em um </a:t>
            </a:r>
            <a:r>
              <a:rPr lang="en-US" sz="18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trecho</a:t>
            </a:r>
            <a: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uma dada instalação, como é </a:t>
            </a:r>
            <a:r>
              <a:rPr lang="en-US" sz="18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esquematizado</a:t>
            </a:r>
            <a: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a seguir. </a:t>
            </a:r>
            <a:r>
              <a:rPr lang="en-US" sz="18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Sabendo</a:t>
            </a:r>
            <a: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que o escoamento na seção (1) é laminar e que tem em (2) e (3) turbulento, </a:t>
            </a:r>
            <a:r>
              <a:rPr lang="en-US" sz="18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pede</a:t>
            </a:r>
            <a: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-se </a:t>
            </a:r>
            <a:r>
              <a:rPr lang="en-US" sz="18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determinar</a:t>
            </a:r>
            <a: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a vazão do </a:t>
            </a:r>
            <a:r>
              <a:rPr lang="en-US" sz="18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vazamento</a:t>
            </a:r>
            <a: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b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Dados: nas </a:t>
            </a:r>
            <a:r>
              <a:rPr lang="en-US" sz="18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seções</a:t>
            </a:r>
            <a: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(1), (2) e (3) se </a:t>
            </a:r>
            <a:r>
              <a:rPr lang="en-US" sz="18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considera</a:t>
            </a:r>
            <a: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conduto </a:t>
            </a:r>
            <a:r>
              <a:rPr lang="en-US" sz="18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forçado</a:t>
            </a:r>
            <a: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seção circular, onde se tem D</a:t>
            </a:r>
            <a:r>
              <a:rPr lang="en-US" sz="1800" b="1" kern="12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= 38,1 mm; D</a:t>
            </a:r>
            <a:r>
              <a:rPr lang="en-US" sz="1800" b="1" kern="12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= 15,6 mm; D</a:t>
            </a:r>
            <a:r>
              <a:rPr lang="en-US" sz="1800" b="1" kern="12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= 26,6 mm; v</a:t>
            </a:r>
            <a:r>
              <a:rPr lang="en-US" sz="1800" b="1" kern="12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máx1</a:t>
            </a:r>
            <a: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= 1 m/s; v</a:t>
            </a:r>
            <a:r>
              <a:rPr lang="en-US" sz="1800" b="1" kern="12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máx3</a:t>
            </a:r>
            <a: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= 2 m/s;    h = 3,7 cm; </a:t>
            </a:r>
            <a: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n</a:t>
            </a:r>
            <a: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= 10</a:t>
            </a:r>
            <a:r>
              <a:rPr lang="en-US" sz="1800" b="1" kern="120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-5</a:t>
            </a:r>
            <a: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m²/s;  </a:t>
            </a:r>
            <a: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= 8500 N/m³; </a:t>
            </a:r>
            <a: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en-US" sz="1800" b="1" kern="12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</a:t>
            </a:r>
            <a:r>
              <a:rPr lang="en-US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= 136000 N/m³;               g = 9,8 m/s²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22" y="973991"/>
            <a:ext cx="6553545" cy="49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7001010-0954-4489-86D6-DFFFA776D6FB}"/>
              </a:ext>
            </a:extLst>
          </p:cNvPr>
          <p:cNvSpPr txBox="1"/>
          <p:nvPr/>
        </p:nvSpPr>
        <p:spPr>
          <a:xfrm>
            <a:off x="4994787" y="311449"/>
            <a:ext cx="671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Solução no YouTube: </a:t>
            </a:r>
            <a:r>
              <a:rPr lang="pt-BR" b="1" u="sng" dirty="0">
                <a:hlinkClick r:id="rId3"/>
              </a:rPr>
              <a:t>https://youtu.be/BvzMGkWs5Ws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075140A-113C-414C-9345-C3F8D678D8C3}"/>
              </a:ext>
            </a:extLst>
          </p:cNvPr>
          <p:cNvSpPr/>
          <p:nvPr/>
        </p:nvSpPr>
        <p:spPr>
          <a:xfrm>
            <a:off x="5643716" y="226142"/>
            <a:ext cx="5476568" cy="61943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599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4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C:\Users\Raimundo F Ignacio\AppData\Local\Temp\SNAGHTML7fa8909.PNG">
            <a:extLst>
              <a:ext uri="{FF2B5EF4-FFF2-40B4-BE49-F238E27FC236}">
                <a16:creationId xmlns:a16="http://schemas.microsoft.com/office/drawing/2014/main" id="{5E9B282D-9FF1-47A2-A3B5-C43CA40C8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613" y="643467"/>
            <a:ext cx="602277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059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5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Uma imagem contendo texto&#10;&#10;Descrição gerada com muito alta confiança">
            <a:extLst>
              <a:ext uri="{FF2B5EF4-FFF2-40B4-BE49-F238E27FC236}">
                <a16:creationId xmlns:a16="http://schemas.microsoft.com/office/drawing/2014/main" id="{02B68D11-CF67-4A72-9120-16D007A36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667" y="643467"/>
            <a:ext cx="877266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8EFE38CE-4FB2-40D6-B309-D9CA2336A568}"/>
              </a:ext>
            </a:extLst>
          </p:cNvPr>
          <p:cNvSpPr/>
          <p:nvPr/>
        </p:nvSpPr>
        <p:spPr>
          <a:xfrm>
            <a:off x="1612490" y="643467"/>
            <a:ext cx="668594" cy="477410"/>
          </a:xfrm>
          <a:prstGeom prst="ellipse">
            <a:avLst/>
          </a:prstGeom>
          <a:solidFill>
            <a:srgbClr val="4555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0F24E02-1063-447E-83AC-0612057F0FC6}"/>
              </a:ext>
            </a:extLst>
          </p:cNvPr>
          <p:cNvSpPr txBox="1"/>
          <p:nvPr/>
        </p:nvSpPr>
        <p:spPr>
          <a:xfrm>
            <a:off x="6289022" y="1655875"/>
            <a:ext cx="4670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Solução no YouTube:</a:t>
            </a:r>
          </a:p>
          <a:p>
            <a:pPr algn="ctr"/>
            <a:r>
              <a:rPr lang="pt-BR" b="1" u="sng" dirty="0">
                <a:hlinkClick r:id="rId3"/>
              </a:rPr>
              <a:t>https://youtu.be/5_SJBRZiZRo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B0C5586-BD44-4869-B065-D5AAB03D2BA4}"/>
              </a:ext>
            </a:extLst>
          </p:cNvPr>
          <p:cNvSpPr/>
          <p:nvPr/>
        </p:nvSpPr>
        <p:spPr>
          <a:xfrm>
            <a:off x="6931742" y="1655875"/>
            <a:ext cx="3372464" cy="76286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371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A1E1026-8559-44CE-A18D-94406C1A386A}"/>
              </a:ext>
            </a:extLst>
          </p:cNvPr>
          <p:cNvSpPr/>
          <p:nvPr/>
        </p:nvSpPr>
        <p:spPr>
          <a:xfrm>
            <a:off x="624395" y="643467"/>
            <a:ext cx="18582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Dado: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52961BF-71CC-44F2-943A-0BFF6A8CA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597" y="651933"/>
            <a:ext cx="8305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23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4F59E7D-542B-4B35-A305-F7867F955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8" y="1629678"/>
            <a:ext cx="3732202" cy="426723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94D2709-70D6-4481-9EA7-8B3A865E826C}"/>
              </a:ext>
            </a:extLst>
          </p:cNvPr>
          <p:cNvSpPr/>
          <p:nvPr/>
        </p:nvSpPr>
        <p:spPr>
          <a:xfrm>
            <a:off x="1294654" y="1018433"/>
            <a:ext cx="2242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Venturi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882C166-1E51-48E4-8387-791FBE1F1C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120673"/>
              </p:ext>
            </p:extLst>
          </p:nvPr>
        </p:nvGraphicFramePr>
        <p:xfrm>
          <a:off x="5322938" y="827957"/>
          <a:ext cx="4641278" cy="1866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4" imgW="2463480" imgH="990360" progId="Equation.DSMT4">
                  <p:embed/>
                </p:oleObj>
              </mc:Choice>
              <mc:Fallback>
                <p:oleObj name="Equation" r:id="rId4" imgW="246348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2938" y="827957"/>
                        <a:ext cx="4641278" cy="1866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F9112F15-0AE7-45DF-A795-7F066518C5BA}"/>
              </a:ext>
            </a:extLst>
          </p:cNvPr>
          <p:cNvSpPr txBox="1"/>
          <p:nvPr/>
        </p:nvSpPr>
        <p:spPr>
          <a:xfrm>
            <a:off x="4355690" y="3116826"/>
            <a:ext cx="689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= 2 garganta do venturi, onde, por exemplo,  D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=D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25 mm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482B27B-4EC4-468A-9E88-06F790808AA7}"/>
              </a:ext>
            </a:extLst>
          </p:cNvPr>
          <p:cNvSpPr txBox="1"/>
          <p:nvPr/>
        </p:nvSpPr>
        <p:spPr>
          <a:xfrm>
            <a:off x="4281801" y="3790958"/>
            <a:ext cx="6966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= seção de aproximação do venturi, onde, por exemplo,  D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40,8 mm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F8F7A8A-F866-4EF0-9C7E-77961EECDBB7}"/>
              </a:ext>
            </a:extLst>
          </p:cNvPr>
          <p:cNvSpPr txBox="1"/>
          <p:nvPr/>
        </p:nvSpPr>
        <p:spPr>
          <a:xfrm>
            <a:off x="4463995" y="4485986"/>
            <a:ext cx="689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teórica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vazão teórica já que o fluido foi considerado ideal (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0)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C90C133-4156-4462-98D0-4708F9B0BB1A}"/>
              </a:ext>
            </a:extLst>
          </p:cNvPr>
          <p:cNvSpPr txBox="1"/>
          <p:nvPr/>
        </p:nvSpPr>
        <p:spPr>
          <a:xfrm>
            <a:off x="4281800" y="5284253"/>
            <a:ext cx="6892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1563" indent="-1071563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Problema= você não usa um aparelho para medir algo teórico, portanto, como obter a vazão real?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36A374-B6D6-4724-B054-782B73D0DF9A}"/>
              </a:ext>
            </a:extLst>
          </p:cNvPr>
          <p:cNvSpPr/>
          <p:nvPr/>
        </p:nvSpPr>
        <p:spPr>
          <a:xfrm>
            <a:off x="334297" y="265471"/>
            <a:ext cx="11572568" cy="63982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82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48BEFFB-6E0A-4941-99CE-5C87DCC62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610" y="623870"/>
            <a:ext cx="8105775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3">
            <a:extLst>
              <a:ext uri="{FF2B5EF4-FFF2-40B4-BE49-F238E27FC236}">
                <a16:creationId xmlns:a16="http://schemas.microsoft.com/office/drawing/2014/main" id="{9382FC97-81DB-4AD6-9903-E59E89992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889" y="5015937"/>
            <a:ext cx="16478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 explicativo em elipse 4">
            <a:extLst>
              <a:ext uri="{FF2B5EF4-FFF2-40B4-BE49-F238E27FC236}">
                <a16:creationId xmlns:a16="http://schemas.microsoft.com/office/drawing/2014/main" id="{71896B8A-C529-488B-B2A4-E423C252269E}"/>
              </a:ext>
            </a:extLst>
          </p:cNvPr>
          <p:cNvSpPr/>
          <p:nvPr/>
        </p:nvSpPr>
        <p:spPr>
          <a:xfrm>
            <a:off x="7804714" y="3576074"/>
            <a:ext cx="1727200" cy="1223963"/>
          </a:xfrm>
          <a:prstGeom prst="wedgeEllipseCallout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Vamos começar!</a:t>
            </a:r>
            <a:endParaRPr lang="pt-BR" b="1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F99116D-1830-44F7-94BD-07238E382915}"/>
              </a:ext>
            </a:extLst>
          </p:cNvPr>
          <p:cNvSpPr/>
          <p:nvPr/>
        </p:nvSpPr>
        <p:spPr>
          <a:xfrm>
            <a:off x="1539596" y="648326"/>
            <a:ext cx="576014" cy="575394"/>
          </a:xfrm>
          <a:prstGeom prst="ellipse">
            <a:avLst/>
          </a:prstGeom>
          <a:solidFill>
            <a:srgbClr val="70AB4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pt-BR" dirty="0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3B5A2939-18A5-4C13-9EE4-AF86C1F3BB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54071"/>
              </p:ext>
            </p:extLst>
          </p:nvPr>
        </p:nvGraphicFramePr>
        <p:xfrm>
          <a:off x="2724545" y="3359132"/>
          <a:ext cx="1662742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5" imgW="914400" imgH="672840" progId="Equation.DSMT4">
                  <p:embed/>
                </p:oleObj>
              </mc:Choice>
              <mc:Fallback>
                <p:oleObj name="Equation" r:id="rId5" imgW="91440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24545" y="3359132"/>
                        <a:ext cx="1662742" cy="1223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C7F17B7F-B491-4573-BA82-ACD1A3FC9606}"/>
              </a:ext>
            </a:extLst>
          </p:cNvPr>
          <p:cNvSpPr/>
          <p:nvPr/>
        </p:nvSpPr>
        <p:spPr>
          <a:xfrm>
            <a:off x="334297" y="265471"/>
            <a:ext cx="11572568" cy="63982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524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ixaDeTexto 33825">
            <a:extLst>
              <a:ext uri="{FF2B5EF4-FFF2-40B4-BE49-F238E27FC236}">
                <a16:creationId xmlns:a16="http://schemas.microsoft.com/office/drawing/2014/main" id="{6F126216-D0DE-4885-A2F9-D53C9FCA4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655" y="397132"/>
            <a:ext cx="107278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Sabendo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que o Venturi a seguir tem um coeficiente de vazão igual a 0,98,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pede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-se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determinar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vazão real do escoamento,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são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dados: A</a:t>
            </a:r>
            <a:r>
              <a:rPr lang="en-US" sz="2400" b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10 cm²; A</a:t>
            </a:r>
            <a:r>
              <a:rPr lang="en-US" sz="2400" b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5 cm²;         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2400" b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água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1000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kgf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/m³ e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2400" b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Hg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13600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kgf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/m³</a:t>
            </a:r>
            <a:endParaRPr lang="pt-BR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73D7CDFB-FDFA-4020-B528-1E13181BD676}"/>
              </a:ext>
            </a:extLst>
          </p:cNvPr>
          <p:cNvSpPr/>
          <p:nvPr/>
        </p:nvSpPr>
        <p:spPr>
          <a:xfrm>
            <a:off x="665641" y="326864"/>
            <a:ext cx="576014" cy="57539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C:\Users\Raimundo F Ignacio\AppData\Local\Temp\SNAGHTML80a9fdf.PNG">
            <a:extLst>
              <a:ext uri="{FF2B5EF4-FFF2-40B4-BE49-F238E27FC236}">
                <a16:creationId xmlns:a16="http://schemas.microsoft.com/office/drawing/2014/main" id="{60D52C7E-0967-4A3A-B116-139F46A65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7" y="1820504"/>
            <a:ext cx="7362825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3A201B78-1554-4924-BE2A-547278705072}"/>
              </a:ext>
            </a:extLst>
          </p:cNvPr>
          <p:cNvSpPr/>
          <p:nvPr/>
        </p:nvSpPr>
        <p:spPr>
          <a:xfrm>
            <a:off x="422785" y="226143"/>
            <a:ext cx="11572568" cy="63982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6413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2BE7104-AE45-499D-BBC2-916C727A3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254" y="667971"/>
            <a:ext cx="2183973" cy="2566842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F1341024-FA99-4B22-A492-95C06D858FC2}"/>
              </a:ext>
            </a:extLst>
          </p:cNvPr>
          <p:cNvSpPr/>
          <p:nvPr/>
        </p:nvSpPr>
        <p:spPr>
          <a:xfrm>
            <a:off x="3038168" y="570270"/>
            <a:ext cx="3342968" cy="1966452"/>
          </a:xfrm>
          <a:prstGeom prst="wedgeEllipseCallout">
            <a:avLst>
              <a:gd name="adj1" fmla="val -82009"/>
              <a:gd name="adj2" fmla="val 33500"/>
            </a:avLst>
          </a:prstGeom>
          <a:solidFill>
            <a:srgbClr val="FF4443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obter a vazão real, necessitamos conhecer alguns coeficientes.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FE074A4E-6F3B-417A-B58E-B09633D653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110391"/>
              </p:ext>
            </p:extLst>
          </p:nvPr>
        </p:nvGraphicFramePr>
        <p:xfrm>
          <a:off x="6776882" y="333264"/>
          <a:ext cx="3932801" cy="66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Equation" r:id="rId4" imgW="2387520" imgH="406080" progId="Equation.DSMT4">
                  <p:embed/>
                </p:oleObj>
              </mc:Choice>
              <mc:Fallback>
                <p:oleObj name="Equation" r:id="rId4" imgW="23875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76882" y="333264"/>
                        <a:ext cx="3932801" cy="66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D949F2C7-D0DA-4253-BBFA-6F0F104BD8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77853"/>
              </p:ext>
            </p:extLst>
          </p:nvPr>
        </p:nvGraphicFramePr>
        <p:xfrm>
          <a:off x="6855540" y="1219555"/>
          <a:ext cx="4268788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Equation" r:id="rId6" imgW="2590560" imgH="444240" progId="Equation.DSMT4">
                  <p:embed/>
                </p:oleObj>
              </mc:Choice>
              <mc:Fallback>
                <p:oleObj name="Equation" r:id="rId6" imgW="2590560" imgH="44424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FE074A4E-6F3B-417A-B58E-B09633D653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55540" y="1219555"/>
                        <a:ext cx="4268788" cy="731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167E18A6-96B3-46DE-9240-FD64BBB949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744437"/>
              </p:ext>
            </p:extLst>
          </p:nvPr>
        </p:nvGraphicFramePr>
        <p:xfrm>
          <a:off x="6573838" y="2170113"/>
          <a:ext cx="483235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Equation" r:id="rId8" imgW="2933640" imgH="444240" progId="Equation.DSMT4">
                  <p:embed/>
                </p:oleObj>
              </mc:Choice>
              <mc:Fallback>
                <p:oleObj name="Equation" r:id="rId8" imgW="2933640" imgH="44424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D949F2C7-D0DA-4253-BBFA-6F0F104BD8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73838" y="2170113"/>
                        <a:ext cx="4832350" cy="731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0DD8E040-1621-4400-BFF4-BCE81F9214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6179" y="3648648"/>
            <a:ext cx="5407510" cy="213856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843840B-A436-437B-8BDD-8171A2B7DB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03" y="3405345"/>
            <a:ext cx="2890029" cy="2566843"/>
          </a:xfrm>
          <a:prstGeom prst="rect">
            <a:avLst/>
          </a:prstGeom>
        </p:spPr>
      </p:pic>
      <p:sp>
        <p:nvSpPr>
          <p:cNvPr id="12" name="Balão de Fala: Oval 11">
            <a:extLst>
              <a:ext uri="{FF2B5EF4-FFF2-40B4-BE49-F238E27FC236}">
                <a16:creationId xmlns:a16="http://schemas.microsoft.com/office/drawing/2014/main" id="{606D92BF-D949-4D41-AFEC-CA1EB6C328FB}"/>
              </a:ext>
            </a:extLst>
          </p:cNvPr>
          <p:cNvSpPr/>
          <p:nvPr/>
        </p:nvSpPr>
        <p:spPr>
          <a:xfrm>
            <a:off x="2839067" y="2870208"/>
            <a:ext cx="3542069" cy="1386348"/>
          </a:xfrm>
          <a:prstGeom prst="wedgeEllipseCallout">
            <a:avLst>
              <a:gd name="adj1" fmla="val -41374"/>
              <a:gd name="adj2" fmla="val 62501"/>
            </a:avLst>
          </a:prstGeom>
          <a:solidFill>
            <a:srgbClr val="91181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venturi normalizado C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347AA7D-2BA5-4C45-BBAE-7859E3A5A87A}"/>
              </a:ext>
            </a:extLst>
          </p:cNvPr>
          <p:cNvSpPr/>
          <p:nvPr/>
        </p:nvSpPr>
        <p:spPr>
          <a:xfrm>
            <a:off x="334297" y="265471"/>
            <a:ext cx="11572568" cy="63982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71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4F59E7D-542B-4B35-A305-F7867F955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9" y="1657339"/>
            <a:ext cx="3732202" cy="426723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94D2709-70D6-4481-9EA7-8B3A865E826C}"/>
              </a:ext>
            </a:extLst>
          </p:cNvPr>
          <p:cNvSpPr/>
          <p:nvPr/>
        </p:nvSpPr>
        <p:spPr>
          <a:xfrm>
            <a:off x="1579205" y="376002"/>
            <a:ext cx="145668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Portanto</a:t>
            </a:r>
          </a:p>
          <a:p>
            <a:pPr algn="ctr"/>
            <a: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</a:t>
            </a:r>
            <a:endParaRPr lang="pt-B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t-B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Venturi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882C166-1E51-48E4-8387-791FBE1F1C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901558"/>
              </p:ext>
            </p:extLst>
          </p:nvPr>
        </p:nvGraphicFramePr>
        <p:xfrm>
          <a:off x="5156200" y="828675"/>
          <a:ext cx="4976813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4" imgW="2641320" imgH="990360" progId="Equation.DSMT4">
                  <p:embed/>
                </p:oleObj>
              </mc:Choice>
              <mc:Fallback>
                <p:oleObj name="Equation" r:id="rId4" imgW="2641320" imgH="99036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882C166-1E51-48E4-8387-791FBE1F1C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56200" y="828675"/>
                        <a:ext cx="4976813" cy="186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F9112F15-0AE7-45DF-A795-7F066518C5BA}"/>
              </a:ext>
            </a:extLst>
          </p:cNvPr>
          <p:cNvSpPr txBox="1"/>
          <p:nvPr/>
        </p:nvSpPr>
        <p:spPr>
          <a:xfrm>
            <a:off x="4355690" y="3116826"/>
            <a:ext cx="689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= garganta do venturi, onde, por exemplo,  D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25 mm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482B27B-4EC4-468A-9E88-06F790808AA7}"/>
              </a:ext>
            </a:extLst>
          </p:cNvPr>
          <p:cNvSpPr txBox="1"/>
          <p:nvPr/>
        </p:nvSpPr>
        <p:spPr>
          <a:xfrm>
            <a:off x="4281801" y="3790958"/>
            <a:ext cx="6966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= seção de aproximação do venturi, onde, por exemplo,  D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40,8 mm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F8F7A8A-F866-4EF0-9C7E-77961EECDBB7}"/>
              </a:ext>
            </a:extLst>
          </p:cNvPr>
          <p:cNvSpPr txBox="1"/>
          <p:nvPr/>
        </p:nvSpPr>
        <p:spPr>
          <a:xfrm>
            <a:off x="4463995" y="4485986"/>
            <a:ext cx="689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C90C133-4156-4462-98D0-4708F9B0BB1A}"/>
              </a:ext>
            </a:extLst>
          </p:cNvPr>
          <p:cNvSpPr txBox="1"/>
          <p:nvPr/>
        </p:nvSpPr>
        <p:spPr>
          <a:xfrm>
            <a:off x="4038823" y="5278106"/>
            <a:ext cx="774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1563" indent="-1071563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resolver o problema proposto há a necessidade de se determinar C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pt-BR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9743784-795F-4C5B-A141-BC8115DB2FCC}"/>
              </a:ext>
            </a:extLst>
          </p:cNvPr>
          <p:cNvSpPr/>
          <p:nvPr/>
        </p:nvSpPr>
        <p:spPr>
          <a:xfrm>
            <a:off x="334297" y="265471"/>
            <a:ext cx="11572568" cy="63982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96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B7FD4B5-448F-43E2-8450-A23D99C8F6CD}"/>
              </a:ext>
            </a:extLst>
          </p:cNvPr>
          <p:cNvSpPr/>
          <p:nvPr/>
        </p:nvSpPr>
        <p:spPr>
          <a:xfrm>
            <a:off x="1589853" y="548599"/>
            <a:ext cx="94842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Uma das possibilidade é ter a curva característica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9C44571-3609-497A-BDB2-C6E69A431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820" y="1603852"/>
            <a:ext cx="5296359" cy="365029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7EDBAC3-AA43-4ACD-9D2E-C3F6BC111DE6}"/>
              </a:ext>
            </a:extLst>
          </p:cNvPr>
          <p:cNvSpPr/>
          <p:nvPr/>
        </p:nvSpPr>
        <p:spPr>
          <a:xfrm>
            <a:off x="1247973" y="5663070"/>
            <a:ext cx="101680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Surge novos problemas: como obtê-la e como usá-la?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B48F499-42DC-4C10-8018-E40AC1D7D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31" y="1844409"/>
            <a:ext cx="2156647" cy="2834886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0C0F13B-56A0-4280-8A6B-069DF59EC336}"/>
              </a:ext>
            </a:extLst>
          </p:cNvPr>
          <p:cNvSpPr/>
          <p:nvPr/>
        </p:nvSpPr>
        <p:spPr>
          <a:xfrm>
            <a:off x="334297" y="265471"/>
            <a:ext cx="11572568" cy="63982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84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7D84C21-AAF3-4DCE-9453-6EF94840F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017" y="561144"/>
            <a:ext cx="6795085" cy="263725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65D573D-6639-4021-A0ED-1118E9A23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4" y="1402033"/>
            <a:ext cx="2200582" cy="4191585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7F65239C-8471-408C-807D-F70838429AB0}"/>
              </a:ext>
            </a:extLst>
          </p:cNvPr>
          <p:cNvSpPr/>
          <p:nvPr/>
        </p:nvSpPr>
        <p:spPr>
          <a:xfrm>
            <a:off x="1660803" y="698090"/>
            <a:ext cx="2496398" cy="1465007"/>
          </a:xfrm>
          <a:prstGeom prst="wedgeEllipseCallout">
            <a:avLst>
              <a:gd name="adj1" fmla="val -33043"/>
              <a:gd name="adj2" fmla="val 98742"/>
            </a:avLst>
          </a:prstGeom>
          <a:solidFill>
            <a:srgbClr val="8A666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Através da bancada: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3E16845-39E9-4076-B860-C8EABA4B054D}"/>
              </a:ext>
            </a:extLst>
          </p:cNvPr>
          <p:cNvSpPr txBox="1"/>
          <p:nvPr/>
        </p:nvSpPr>
        <p:spPr>
          <a:xfrm>
            <a:off x="4767648" y="3013731"/>
            <a:ext cx="751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Para cada posição da válvula de 1,5”</a:t>
            </a: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744E3FA4-6EB4-4E67-8261-84965F19E307}"/>
              </a:ext>
            </a:extLst>
          </p:cNvPr>
          <p:cNvSpPr/>
          <p:nvPr/>
        </p:nvSpPr>
        <p:spPr>
          <a:xfrm rot="2709109">
            <a:off x="10707542" y="735370"/>
            <a:ext cx="127820" cy="550607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0FBEC43-C5A2-4A8E-B863-A41FFF89E703}"/>
              </a:ext>
            </a:extLst>
          </p:cNvPr>
          <p:cNvSpPr txBox="1"/>
          <p:nvPr/>
        </p:nvSpPr>
        <p:spPr>
          <a:xfrm>
            <a:off x="4777480" y="3526196"/>
            <a:ext cx="751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Lemos h no medidor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A3921D4-1123-4358-B077-65A9E66DEEE5}"/>
              </a:ext>
            </a:extLst>
          </p:cNvPr>
          <p:cNvSpPr/>
          <p:nvPr/>
        </p:nvSpPr>
        <p:spPr>
          <a:xfrm>
            <a:off x="8150942" y="1402033"/>
            <a:ext cx="363793" cy="369332"/>
          </a:xfrm>
          <a:prstGeom prst="ellipse">
            <a:avLst/>
          </a:prstGeom>
          <a:noFill/>
          <a:ln w="28575">
            <a:solidFill>
              <a:srgbClr val="FF444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84DAEE35-D4B3-4324-A681-9EB931427441}"/>
              </a:ext>
            </a:extLst>
          </p:cNvPr>
          <p:cNvCxnSpPr>
            <a:stCxn id="10" idx="6"/>
          </p:cNvCxnSpPr>
          <p:nvPr/>
        </p:nvCxnSpPr>
        <p:spPr>
          <a:xfrm>
            <a:off x="8514735" y="1586699"/>
            <a:ext cx="521110" cy="694385"/>
          </a:xfrm>
          <a:prstGeom prst="straightConnector1">
            <a:avLst/>
          </a:prstGeom>
          <a:ln w="28575">
            <a:solidFill>
              <a:srgbClr val="FF444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32EE59D-E572-4AE9-BCFE-19B374FF7740}"/>
              </a:ext>
            </a:extLst>
          </p:cNvPr>
          <p:cNvSpPr txBox="1"/>
          <p:nvPr/>
        </p:nvSpPr>
        <p:spPr>
          <a:xfrm>
            <a:off x="9035845" y="2084439"/>
            <a:ext cx="363793" cy="38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992CA5B-D16F-464E-A1E9-928EA82BD409}"/>
              </a:ext>
            </a:extLst>
          </p:cNvPr>
          <p:cNvSpPr txBox="1"/>
          <p:nvPr/>
        </p:nvSpPr>
        <p:spPr>
          <a:xfrm>
            <a:off x="4767648" y="4115710"/>
            <a:ext cx="683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Para um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D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cronometramos o tempo t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FEE70879-A0C6-4E4C-AD2C-37FDF954325D}"/>
              </a:ext>
            </a:extLst>
          </p:cNvPr>
          <p:cNvCxnSpPr>
            <a:cxnSpLocks/>
          </p:cNvCxnSpPr>
          <p:nvPr/>
        </p:nvCxnSpPr>
        <p:spPr>
          <a:xfrm>
            <a:off x="5604387" y="1771365"/>
            <a:ext cx="491613" cy="0"/>
          </a:xfrm>
          <a:prstGeom prst="line">
            <a:avLst/>
          </a:prstGeom>
          <a:ln w="28575">
            <a:solidFill>
              <a:srgbClr val="FF44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3006D407-FBE5-4CFB-B44B-D2F4E38C9132}"/>
              </a:ext>
            </a:extLst>
          </p:cNvPr>
          <p:cNvCxnSpPr>
            <a:cxnSpLocks/>
          </p:cNvCxnSpPr>
          <p:nvPr/>
        </p:nvCxnSpPr>
        <p:spPr>
          <a:xfrm>
            <a:off x="5604387" y="1563677"/>
            <a:ext cx="491613" cy="0"/>
          </a:xfrm>
          <a:prstGeom prst="line">
            <a:avLst/>
          </a:prstGeom>
          <a:ln w="28575">
            <a:solidFill>
              <a:srgbClr val="FF44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0DCE66CB-15A0-4E24-8851-2A6E7B3625DB}"/>
              </a:ext>
            </a:extLst>
          </p:cNvPr>
          <p:cNvCxnSpPr/>
          <p:nvPr/>
        </p:nvCxnSpPr>
        <p:spPr>
          <a:xfrm>
            <a:off x="5850193" y="1563677"/>
            <a:ext cx="0" cy="207688"/>
          </a:xfrm>
          <a:prstGeom prst="straightConnector1">
            <a:avLst/>
          </a:prstGeom>
          <a:ln>
            <a:solidFill>
              <a:srgbClr val="FF444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52B79955-C83A-4D44-B19B-7EAF131614AD}"/>
              </a:ext>
            </a:extLst>
          </p:cNvPr>
          <p:cNvCxnSpPr/>
          <p:nvPr/>
        </p:nvCxnSpPr>
        <p:spPr>
          <a:xfrm>
            <a:off x="5850193" y="1667521"/>
            <a:ext cx="491613" cy="607573"/>
          </a:xfrm>
          <a:prstGeom prst="straightConnector1">
            <a:avLst/>
          </a:prstGeom>
          <a:ln>
            <a:solidFill>
              <a:srgbClr val="FF444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6D00333-1BAB-4E2B-A6DA-7C983C0ABE5E}"/>
              </a:ext>
            </a:extLst>
          </p:cNvPr>
          <p:cNvSpPr txBox="1"/>
          <p:nvPr/>
        </p:nvSpPr>
        <p:spPr>
          <a:xfrm>
            <a:off x="6130411" y="2183355"/>
            <a:ext cx="766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pt-BR" dirty="0" err="1">
                <a:solidFill>
                  <a:srgbClr val="FF0000"/>
                </a:solidFill>
              </a:rPr>
              <a:t>h</a:t>
            </a:r>
            <a:r>
              <a:rPr lang="pt-BR" dirty="0">
                <a:solidFill>
                  <a:srgbClr val="FF0000"/>
                </a:solidFill>
              </a:rPr>
              <a:t> e t</a:t>
            </a:r>
          </a:p>
        </p:txBody>
      </p:sp>
      <p:graphicFrame>
        <p:nvGraphicFramePr>
          <p:cNvPr id="24" name="Objeto 23">
            <a:extLst>
              <a:ext uri="{FF2B5EF4-FFF2-40B4-BE49-F238E27FC236}">
                <a16:creationId xmlns:a16="http://schemas.microsoft.com/office/drawing/2014/main" id="{5340E5E7-F035-412B-940B-D7FD06793F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008811"/>
              </p:ext>
            </p:extLst>
          </p:nvPr>
        </p:nvGraphicFramePr>
        <p:xfrm>
          <a:off x="4868053" y="4727681"/>
          <a:ext cx="3315843" cy="133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Equation" r:id="rId5" imgW="2463480" imgH="990360" progId="Equation.DSMT4">
                  <p:embed/>
                </p:oleObj>
              </mc:Choice>
              <mc:Fallback>
                <p:oleObj name="Equation" r:id="rId5" imgW="2463480" imgH="99036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C882C166-1E51-48E4-8387-791FBE1F1C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68053" y="4727681"/>
                        <a:ext cx="3315843" cy="1333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id="{C20E1E84-F909-4816-9CD9-F1FEE9A846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09875"/>
              </p:ext>
            </p:extLst>
          </p:nvPr>
        </p:nvGraphicFramePr>
        <p:xfrm>
          <a:off x="9351963" y="5032375"/>
          <a:ext cx="16414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Equation" r:id="rId7" imgW="1218960" imgH="419040" progId="Equation.DSMT4">
                  <p:embed/>
                </p:oleObj>
              </mc:Choice>
              <mc:Fallback>
                <p:oleObj name="Equation" r:id="rId7" imgW="1218960" imgH="419040" progId="Equation.DSMT4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:a16="http://schemas.microsoft.com/office/drawing/2014/main" id="{5340E5E7-F035-412B-940B-D7FD06793F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51963" y="5032375"/>
                        <a:ext cx="1641475" cy="56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A64413D6-B4E9-4D6A-A538-853F0956BE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826155"/>
              </p:ext>
            </p:extLst>
          </p:nvPr>
        </p:nvGraphicFramePr>
        <p:xfrm>
          <a:off x="2476733" y="2757508"/>
          <a:ext cx="14224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Equation" r:id="rId9" imgW="863280" imgH="444240" progId="Equation.DSMT4">
                  <p:embed/>
                </p:oleObj>
              </mc:Choice>
              <mc:Fallback>
                <p:oleObj name="Equation" r:id="rId9" imgW="863280" imgH="44424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167E18A6-96B3-46DE-9240-FD64BBB949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76733" y="2757508"/>
                        <a:ext cx="1422400" cy="73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tângulo 26">
            <a:extLst>
              <a:ext uri="{FF2B5EF4-FFF2-40B4-BE49-F238E27FC236}">
                <a16:creationId xmlns:a16="http://schemas.microsoft.com/office/drawing/2014/main" id="{D129AA69-921E-4104-9796-A6D0400A5C75}"/>
              </a:ext>
            </a:extLst>
          </p:cNvPr>
          <p:cNvSpPr/>
          <p:nvPr/>
        </p:nvSpPr>
        <p:spPr>
          <a:xfrm>
            <a:off x="334297" y="265471"/>
            <a:ext cx="11572568" cy="63982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20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3" grpId="0"/>
      <p:bldP spid="14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65D573D-6639-4021-A0ED-1118E9A23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4" y="1402033"/>
            <a:ext cx="2200582" cy="4191585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7F65239C-8471-408C-807D-F70838429AB0}"/>
              </a:ext>
            </a:extLst>
          </p:cNvPr>
          <p:cNvSpPr/>
          <p:nvPr/>
        </p:nvSpPr>
        <p:spPr>
          <a:xfrm>
            <a:off x="1660803" y="698090"/>
            <a:ext cx="2496398" cy="1465007"/>
          </a:xfrm>
          <a:prstGeom prst="wedgeEllipseCallout">
            <a:avLst>
              <a:gd name="adj1" fmla="val -33043"/>
              <a:gd name="adj2" fmla="val 98742"/>
            </a:avLst>
          </a:prstGeom>
          <a:solidFill>
            <a:srgbClr val="8A666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Através da curva característica: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3E16845-39E9-4076-B860-C8EABA4B054D}"/>
              </a:ext>
            </a:extLst>
          </p:cNvPr>
          <p:cNvSpPr txBox="1"/>
          <p:nvPr/>
        </p:nvSpPr>
        <p:spPr>
          <a:xfrm>
            <a:off x="4636766" y="3553005"/>
            <a:ext cx="751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Adotamos R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patamar e lemos C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0FBEC43-C5A2-4A8E-B863-A41FFF89E703}"/>
              </a:ext>
            </a:extLst>
          </p:cNvPr>
          <p:cNvSpPr txBox="1"/>
          <p:nvPr/>
        </p:nvSpPr>
        <p:spPr>
          <a:xfrm>
            <a:off x="4670323" y="4016954"/>
            <a:ext cx="751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Como temos Q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teórica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agora C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achamos Q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992CA5B-D16F-464E-A1E9-928EA82BD409}"/>
              </a:ext>
            </a:extLst>
          </p:cNvPr>
          <p:cNvSpPr txBox="1"/>
          <p:nvPr/>
        </p:nvSpPr>
        <p:spPr>
          <a:xfrm>
            <a:off x="4670323" y="4480903"/>
            <a:ext cx="683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Com Qreal,  determinamos v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calculamos R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</a:t>
            </a:r>
          </a:p>
        </p:txBody>
      </p:sp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A64413D6-B4E9-4D6A-A538-853F0956BE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6733" y="2757508"/>
          <a:ext cx="14224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4" imgW="863280" imgH="444240" progId="Equation.DSMT4">
                  <p:embed/>
                </p:oleObj>
              </mc:Choice>
              <mc:Fallback>
                <p:oleObj name="Equation" r:id="rId4" imgW="863280" imgH="44424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A64413D6-B4E9-4D6A-A538-853F0956BE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76733" y="2757508"/>
                        <a:ext cx="1422400" cy="73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Imagem 20">
            <a:extLst>
              <a:ext uri="{FF2B5EF4-FFF2-40B4-BE49-F238E27FC236}">
                <a16:creationId xmlns:a16="http://schemas.microsoft.com/office/drawing/2014/main" id="{913FC7B3-CADD-4951-89C4-A4025D888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0495" y="584904"/>
            <a:ext cx="4126611" cy="2844096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08ACCF21-D790-41EA-9246-AA3F61E64FFE}"/>
              </a:ext>
            </a:extLst>
          </p:cNvPr>
          <p:cNvSpPr txBox="1"/>
          <p:nvPr/>
        </p:nvSpPr>
        <p:spPr>
          <a:xfrm>
            <a:off x="4670323" y="4944852"/>
            <a:ext cx="6832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Se o R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 no patamar acabou, caso não repetimos o procedimento com esse Reynolds até coincidir o adotado com o calculado.</a:t>
            </a:r>
            <a:endParaRPr lang="pt-BR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32169BE2-F8F7-4050-8270-5C527A89187B}"/>
              </a:ext>
            </a:extLst>
          </p:cNvPr>
          <p:cNvSpPr/>
          <p:nvPr/>
        </p:nvSpPr>
        <p:spPr>
          <a:xfrm>
            <a:off x="334297" y="265471"/>
            <a:ext cx="11572568" cy="63982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20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7D84C21-AAF3-4DCE-9453-6EF94840F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017" y="561144"/>
            <a:ext cx="6795085" cy="263725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65D573D-6639-4021-A0ED-1118E9A23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6" y="1771365"/>
            <a:ext cx="2200582" cy="4191585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7F65239C-8471-408C-807D-F70838429AB0}"/>
              </a:ext>
            </a:extLst>
          </p:cNvPr>
          <p:cNvSpPr/>
          <p:nvPr/>
        </p:nvSpPr>
        <p:spPr>
          <a:xfrm>
            <a:off x="1385753" y="1201387"/>
            <a:ext cx="2976909" cy="1465007"/>
          </a:xfrm>
          <a:prstGeom prst="wedgeEllipseCallout">
            <a:avLst>
              <a:gd name="adj1" fmla="val -33043"/>
              <a:gd name="adj2" fmla="val 98742"/>
            </a:avLst>
          </a:prstGeom>
          <a:solidFill>
            <a:srgbClr val="8A666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 possibilidade através da bancada, obtemos a:</a:t>
            </a: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744E3FA4-6EB4-4E67-8261-84965F19E307}"/>
              </a:ext>
            </a:extLst>
          </p:cNvPr>
          <p:cNvSpPr/>
          <p:nvPr/>
        </p:nvSpPr>
        <p:spPr>
          <a:xfrm rot="2709109">
            <a:off x="10707542" y="735370"/>
            <a:ext cx="127820" cy="550607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A3921D4-1123-4358-B077-65A9E66DEEE5}"/>
              </a:ext>
            </a:extLst>
          </p:cNvPr>
          <p:cNvSpPr/>
          <p:nvPr/>
        </p:nvSpPr>
        <p:spPr>
          <a:xfrm>
            <a:off x="8150942" y="1402033"/>
            <a:ext cx="363793" cy="369332"/>
          </a:xfrm>
          <a:prstGeom prst="ellipse">
            <a:avLst/>
          </a:prstGeom>
          <a:noFill/>
          <a:ln w="28575">
            <a:solidFill>
              <a:srgbClr val="FF444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84DAEE35-D4B3-4324-A681-9EB931427441}"/>
              </a:ext>
            </a:extLst>
          </p:cNvPr>
          <p:cNvCxnSpPr>
            <a:stCxn id="10" idx="6"/>
          </p:cNvCxnSpPr>
          <p:nvPr/>
        </p:nvCxnSpPr>
        <p:spPr>
          <a:xfrm>
            <a:off x="8514735" y="1586699"/>
            <a:ext cx="521110" cy="694385"/>
          </a:xfrm>
          <a:prstGeom prst="straightConnector1">
            <a:avLst/>
          </a:prstGeom>
          <a:ln w="28575">
            <a:solidFill>
              <a:srgbClr val="FF444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32EE59D-E572-4AE9-BCFE-19B374FF7740}"/>
              </a:ext>
            </a:extLst>
          </p:cNvPr>
          <p:cNvSpPr txBox="1"/>
          <p:nvPr/>
        </p:nvSpPr>
        <p:spPr>
          <a:xfrm>
            <a:off x="9035845" y="2084439"/>
            <a:ext cx="363793" cy="38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FEE70879-A0C6-4E4C-AD2C-37FDF954325D}"/>
              </a:ext>
            </a:extLst>
          </p:cNvPr>
          <p:cNvCxnSpPr>
            <a:cxnSpLocks/>
          </p:cNvCxnSpPr>
          <p:nvPr/>
        </p:nvCxnSpPr>
        <p:spPr>
          <a:xfrm>
            <a:off x="5604387" y="1771365"/>
            <a:ext cx="491613" cy="0"/>
          </a:xfrm>
          <a:prstGeom prst="line">
            <a:avLst/>
          </a:prstGeom>
          <a:ln w="28575">
            <a:solidFill>
              <a:srgbClr val="FF44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3006D407-FBE5-4CFB-B44B-D2F4E38C9132}"/>
              </a:ext>
            </a:extLst>
          </p:cNvPr>
          <p:cNvCxnSpPr>
            <a:cxnSpLocks/>
          </p:cNvCxnSpPr>
          <p:nvPr/>
        </p:nvCxnSpPr>
        <p:spPr>
          <a:xfrm>
            <a:off x="5604387" y="1563677"/>
            <a:ext cx="491613" cy="0"/>
          </a:xfrm>
          <a:prstGeom prst="line">
            <a:avLst/>
          </a:prstGeom>
          <a:ln w="28575">
            <a:solidFill>
              <a:srgbClr val="FF44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0DCE66CB-15A0-4E24-8851-2A6E7B3625DB}"/>
              </a:ext>
            </a:extLst>
          </p:cNvPr>
          <p:cNvCxnSpPr/>
          <p:nvPr/>
        </p:nvCxnSpPr>
        <p:spPr>
          <a:xfrm>
            <a:off x="5850193" y="1563677"/>
            <a:ext cx="0" cy="207688"/>
          </a:xfrm>
          <a:prstGeom prst="straightConnector1">
            <a:avLst/>
          </a:prstGeom>
          <a:ln>
            <a:solidFill>
              <a:srgbClr val="FF444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52B79955-C83A-4D44-B19B-7EAF131614AD}"/>
              </a:ext>
            </a:extLst>
          </p:cNvPr>
          <p:cNvCxnSpPr/>
          <p:nvPr/>
        </p:nvCxnSpPr>
        <p:spPr>
          <a:xfrm>
            <a:off x="5850193" y="1667521"/>
            <a:ext cx="491613" cy="607573"/>
          </a:xfrm>
          <a:prstGeom prst="straightConnector1">
            <a:avLst/>
          </a:prstGeom>
          <a:ln>
            <a:solidFill>
              <a:srgbClr val="FF444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6D00333-1BAB-4E2B-A6DA-7C983C0ABE5E}"/>
              </a:ext>
            </a:extLst>
          </p:cNvPr>
          <p:cNvSpPr txBox="1"/>
          <p:nvPr/>
        </p:nvSpPr>
        <p:spPr>
          <a:xfrm>
            <a:off x="6130411" y="2183355"/>
            <a:ext cx="766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pt-BR" dirty="0" err="1">
                <a:solidFill>
                  <a:srgbClr val="FF0000"/>
                </a:solidFill>
              </a:rPr>
              <a:t>h</a:t>
            </a:r>
            <a:r>
              <a:rPr lang="pt-BR" dirty="0">
                <a:solidFill>
                  <a:srgbClr val="FF0000"/>
                </a:solidFill>
              </a:rPr>
              <a:t> e t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A341D0E-8FC4-4600-B6A8-1529E3CE4BE7}"/>
              </a:ext>
            </a:extLst>
          </p:cNvPr>
          <p:cNvSpPr txBox="1"/>
          <p:nvPr/>
        </p:nvSpPr>
        <p:spPr>
          <a:xfrm>
            <a:off x="2462197" y="3910438"/>
            <a:ext cx="2694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Importante: a curva da calibração é uma curva particular.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EAF10688-BAF4-4D18-8BD1-04456865C34A}"/>
              </a:ext>
            </a:extLst>
          </p:cNvPr>
          <p:cNvSpPr/>
          <p:nvPr/>
        </p:nvSpPr>
        <p:spPr>
          <a:xfrm>
            <a:off x="334297" y="265471"/>
            <a:ext cx="11572568" cy="63982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9110CC29-989A-40FD-8B96-B1603630A4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045239"/>
              </p:ext>
            </p:extLst>
          </p:nvPr>
        </p:nvGraphicFramePr>
        <p:xfrm>
          <a:off x="5246591" y="3198397"/>
          <a:ext cx="5214932" cy="2770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9224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/>
      <p:bldP spid="2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7D84C21-AAF3-4DCE-9453-6EF94840F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017" y="561144"/>
            <a:ext cx="6795085" cy="263725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65D573D-6639-4021-A0ED-1118E9A23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6" y="1771365"/>
            <a:ext cx="2200582" cy="4191585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7F65239C-8471-408C-807D-F70838429AB0}"/>
              </a:ext>
            </a:extLst>
          </p:cNvPr>
          <p:cNvSpPr/>
          <p:nvPr/>
        </p:nvSpPr>
        <p:spPr>
          <a:xfrm>
            <a:off x="1385753" y="1201387"/>
            <a:ext cx="2976909" cy="1465007"/>
          </a:xfrm>
          <a:prstGeom prst="wedgeEllipseCallout">
            <a:avLst>
              <a:gd name="adj1" fmla="val -33043"/>
              <a:gd name="adj2" fmla="val 98742"/>
            </a:avLst>
          </a:prstGeom>
          <a:solidFill>
            <a:srgbClr val="8A666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Resumindo, no laboratório coletamos os dados.</a:t>
            </a: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744E3FA4-6EB4-4E67-8261-84965F19E307}"/>
              </a:ext>
            </a:extLst>
          </p:cNvPr>
          <p:cNvSpPr/>
          <p:nvPr/>
        </p:nvSpPr>
        <p:spPr>
          <a:xfrm rot="2709109">
            <a:off x="10707542" y="735370"/>
            <a:ext cx="127820" cy="550607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A3921D4-1123-4358-B077-65A9E66DEEE5}"/>
              </a:ext>
            </a:extLst>
          </p:cNvPr>
          <p:cNvSpPr/>
          <p:nvPr/>
        </p:nvSpPr>
        <p:spPr>
          <a:xfrm>
            <a:off x="8150942" y="1402033"/>
            <a:ext cx="363793" cy="369332"/>
          </a:xfrm>
          <a:prstGeom prst="ellipse">
            <a:avLst/>
          </a:prstGeom>
          <a:noFill/>
          <a:ln w="28575">
            <a:solidFill>
              <a:srgbClr val="FF444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84DAEE35-D4B3-4324-A681-9EB931427441}"/>
              </a:ext>
            </a:extLst>
          </p:cNvPr>
          <p:cNvCxnSpPr>
            <a:stCxn id="10" idx="6"/>
          </p:cNvCxnSpPr>
          <p:nvPr/>
        </p:nvCxnSpPr>
        <p:spPr>
          <a:xfrm>
            <a:off x="8514735" y="1586699"/>
            <a:ext cx="521110" cy="694385"/>
          </a:xfrm>
          <a:prstGeom prst="straightConnector1">
            <a:avLst/>
          </a:prstGeom>
          <a:ln w="28575">
            <a:solidFill>
              <a:srgbClr val="FF444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32EE59D-E572-4AE9-BCFE-19B374FF7740}"/>
              </a:ext>
            </a:extLst>
          </p:cNvPr>
          <p:cNvSpPr txBox="1"/>
          <p:nvPr/>
        </p:nvSpPr>
        <p:spPr>
          <a:xfrm>
            <a:off x="9035845" y="2084439"/>
            <a:ext cx="363793" cy="38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FEE70879-A0C6-4E4C-AD2C-37FDF954325D}"/>
              </a:ext>
            </a:extLst>
          </p:cNvPr>
          <p:cNvCxnSpPr>
            <a:cxnSpLocks/>
          </p:cNvCxnSpPr>
          <p:nvPr/>
        </p:nvCxnSpPr>
        <p:spPr>
          <a:xfrm>
            <a:off x="5604387" y="1771365"/>
            <a:ext cx="491613" cy="0"/>
          </a:xfrm>
          <a:prstGeom prst="line">
            <a:avLst/>
          </a:prstGeom>
          <a:ln w="28575">
            <a:solidFill>
              <a:srgbClr val="FF44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3006D407-FBE5-4CFB-B44B-D2F4E38C9132}"/>
              </a:ext>
            </a:extLst>
          </p:cNvPr>
          <p:cNvCxnSpPr>
            <a:cxnSpLocks/>
          </p:cNvCxnSpPr>
          <p:nvPr/>
        </p:nvCxnSpPr>
        <p:spPr>
          <a:xfrm>
            <a:off x="5604387" y="1563677"/>
            <a:ext cx="491613" cy="0"/>
          </a:xfrm>
          <a:prstGeom prst="line">
            <a:avLst/>
          </a:prstGeom>
          <a:ln w="28575">
            <a:solidFill>
              <a:srgbClr val="FF44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0DCE66CB-15A0-4E24-8851-2A6E7B3625DB}"/>
              </a:ext>
            </a:extLst>
          </p:cNvPr>
          <p:cNvCxnSpPr/>
          <p:nvPr/>
        </p:nvCxnSpPr>
        <p:spPr>
          <a:xfrm>
            <a:off x="5850193" y="1563677"/>
            <a:ext cx="0" cy="207688"/>
          </a:xfrm>
          <a:prstGeom prst="straightConnector1">
            <a:avLst/>
          </a:prstGeom>
          <a:ln>
            <a:solidFill>
              <a:srgbClr val="FF444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52B79955-C83A-4D44-B19B-7EAF131614AD}"/>
              </a:ext>
            </a:extLst>
          </p:cNvPr>
          <p:cNvCxnSpPr/>
          <p:nvPr/>
        </p:nvCxnSpPr>
        <p:spPr>
          <a:xfrm>
            <a:off x="5850193" y="1667521"/>
            <a:ext cx="491613" cy="607573"/>
          </a:xfrm>
          <a:prstGeom prst="straightConnector1">
            <a:avLst/>
          </a:prstGeom>
          <a:ln>
            <a:solidFill>
              <a:srgbClr val="FF444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6D00333-1BAB-4E2B-A6DA-7C983C0ABE5E}"/>
              </a:ext>
            </a:extLst>
          </p:cNvPr>
          <p:cNvSpPr txBox="1"/>
          <p:nvPr/>
        </p:nvSpPr>
        <p:spPr>
          <a:xfrm>
            <a:off x="6130411" y="2183355"/>
            <a:ext cx="766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pt-BR" dirty="0" err="1">
                <a:solidFill>
                  <a:srgbClr val="FF0000"/>
                </a:solidFill>
              </a:rPr>
              <a:t>h</a:t>
            </a:r>
            <a:r>
              <a:rPr lang="pt-BR" dirty="0">
                <a:solidFill>
                  <a:srgbClr val="FF0000"/>
                </a:solidFill>
              </a:rPr>
              <a:t> e t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EAF10688-BAF4-4D18-8BD1-04456865C34A}"/>
              </a:ext>
            </a:extLst>
          </p:cNvPr>
          <p:cNvSpPr/>
          <p:nvPr/>
        </p:nvSpPr>
        <p:spPr>
          <a:xfrm>
            <a:off x="334297" y="265471"/>
            <a:ext cx="11572568" cy="63982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01852AB-0EAE-464A-A2B2-D6C5AD7F6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496521"/>
              </p:ext>
            </p:extLst>
          </p:nvPr>
        </p:nvGraphicFramePr>
        <p:xfrm>
          <a:off x="3349523" y="3241267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53558866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51954243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1460718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274484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06108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Ensaio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h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pt-BR" dirty="0" err="1"/>
                        <a:t>h</a:t>
                      </a:r>
                      <a:r>
                        <a:rPr lang="pt-BR" dirty="0"/>
                        <a:t>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t(s)</a:t>
                      </a: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Conhecemos a temperatura da água e os lados do reservatório que permite calcular a área da seção transversal do mesmo.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159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53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080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576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302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998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517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423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54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/>
      <p:bldP spid="23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4332</TotalTime>
  <Words>649</Words>
  <Application>Microsoft Office PowerPoint</Application>
  <PresentationFormat>Widescreen</PresentationFormat>
  <Paragraphs>97</Paragraphs>
  <Slides>21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Times New Roman</vt:lpstr>
      <vt:lpstr>Verdana</vt:lpstr>
      <vt:lpstr>Tema do Office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 o Pitot não estiver no eixo da tubulação</vt:lpstr>
      <vt:lpstr>1. O engenheiro de manutenção constatou um vazamento em um trecho de uma dada instalação, como é esquematizado a seguir. Sabendo que o escoamento na seção (1) é laminar e que tem em (2) e (3) turbulento, pede-se determinar a vazão do vazamento.  Dados: nas seções (1), (2) e (3) se considera conduto forçado de seção circular, onde se tem D1 = 38,1 mm; D2 = 15,6 mm; D3 = 26,6 mm; vmáx1= 1 m/s; vmáx3= 2 m/s;    h = 3,7 cm; n = 10-5 m²/s;  g = 8500 N/m³; gm = 136000 N/m³;               g = 9,8 m/s²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35</cp:revision>
  <cp:lastPrinted>2018-10-16T18:17:03Z</cp:lastPrinted>
  <dcterms:created xsi:type="dcterms:W3CDTF">2018-10-16T17:35:34Z</dcterms:created>
  <dcterms:modified xsi:type="dcterms:W3CDTF">2018-10-19T19:02:43Z</dcterms:modified>
</cp:coreProperties>
</file>