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A29"/>
    <a:srgbClr val="7F001B"/>
    <a:srgbClr val="004684"/>
    <a:srgbClr val="886466"/>
    <a:srgbClr val="0033FF"/>
    <a:srgbClr val="88000E"/>
    <a:srgbClr val="ED292D"/>
    <a:srgbClr val="942025"/>
    <a:srgbClr val="262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16AFC-E521-4390-AB67-1BB87A02D57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6A20C-9FAE-409C-B417-85FEBDD1B3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54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20C-9FAE-409C-B417-85FEBDD1B36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22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20C-9FAE-409C-B417-85FEBDD1B36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44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20C-9FAE-409C-B417-85FEBDD1B36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75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20C-9FAE-409C-B417-85FEBDD1B36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0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20C-9FAE-409C-B417-85FEBDD1B36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16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20C-9FAE-409C-B417-85FEBDD1B36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4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20C-9FAE-409C-B417-85FEBDD1B36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35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20C-9FAE-409C-B417-85FEBDD1B36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78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D0BE-F5D9-4D6E-8C89-F28C173309C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35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20C-9FAE-409C-B417-85FEBDD1B36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682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20C-9FAE-409C-B417-85FEBDD1B36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1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A20C-9FAE-409C-B417-85FEBDD1B36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38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D7D7-DBEA-4A19-B5C0-462287EE3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D182F5-355F-4FBC-BB1F-3D387AF34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72AF01-7452-4CEB-8BC7-CA9BFBE4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70B5DD-37B2-4F12-87C2-051015CC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9CB531-09D3-425A-A313-40DCF5DD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7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70D10-719C-40D5-97FB-8500FFB9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233B46-D8EB-4132-8BCF-43D26C00A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0F23B3-4A3D-42E5-9C20-B59D9D93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D14AB8-BD00-4089-96C3-7F2492CD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4573E5-E8BB-480A-B7B8-092C4010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40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6D518B-5FBE-410B-9083-5D739FF3A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0BD607-232B-4DF3-9730-4C861C0F8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0FCA29-DF8F-4D42-BAB8-60BF596D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BDBCF1-77E1-48EE-A182-09E1D3E5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920BDC-C31F-4950-B029-493159EB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92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A5246-88D5-44B4-90CD-C3A76E56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09010A-C7AA-4C80-8987-3B7175B3F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0BC98-F12C-456B-BAEB-CF2CF21BC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A0CE46-9A72-4423-865E-544A3845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80FC33-6A19-4C1E-8D6E-25114F4A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43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64073-496C-4C43-AA59-DDA6B103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751EC3-4AE6-4FFD-BBFD-022DDC5D6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9B77B8-FF1D-41F8-9FFB-A03986F9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1ED0B5-7559-49EC-AACA-47C45512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34E68A-2AF1-4114-80B3-3AFCE8B8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57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5BD74-FD36-4AD6-A2B2-73628FA5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7ABF2E-BF63-47D3-A33F-AC2DA16BA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41467E-B9D2-46EC-800B-79AFBDB91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4F7B00-9413-4063-98DB-642E2E8A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62A9A7-C95E-49F5-8C43-9E3FC6D6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D1A0D9-2EAB-4EDD-AF54-64E27631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11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1DD3D-B871-4A7E-BD24-7DC885F0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233568-B155-4C18-8266-D72F7FBC0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53FA9F-98F2-401B-BCF1-6AD88845B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408B0E-67D2-438B-98C4-407DF9706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73B813-BFBD-4F01-BEE1-748713CAD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D69E9B5-FC26-48D5-9369-D11CBF9A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A4C057-3B97-410D-B64E-3CA35482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C8EC48-F81D-43B2-A1F5-210E7E89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00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B5D9E-F448-41B5-9D85-D7E33EDC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55DD24-DCBD-4D66-A893-5647BC9B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8F7027-0F7F-4C50-B9E1-1D5D928A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9ACA31-D555-4DD0-A8AE-D5C53392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76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0C96FB-9A97-4A03-A01D-8FF78AE6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BFE51D-4D70-4DC6-A949-4A6E789F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AA8A63-F4D2-4614-BBCA-9A2B9996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7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2829C-408C-405E-A7F6-3BD6CB01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5D718F-9906-4A3E-9E6A-38D4AF21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300113-67AE-4AFF-B23C-72B64DF45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51766A-85BE-4488-8D6D-C940C1EA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843777-AF1C-42DB-89BE-8772E3C7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3E812A-8FD1-433A-83CB-F154AAE8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14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59E95-9B97-4344-938D-658B13BF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C2F555-3268-43E9-88A8-9B7940403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2EF994-892F-46AD-AD11-B4DECBA29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678C36-A8BE-4295-B2B3-51274640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F87B3F-2D1D-48D3-B387-E5E22669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8569C6-08F0-484B-9B6F-D1131B33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5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2C60B6-0D56-44F6-90FA-7D6F461A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1C2372-9BF1-45B2-A7E4-DB998938E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E70C16-A803-4195-B342-70A4EFA61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5C93-9862-4CE5-8E9B-8CF569E81840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8D1F31-916B-48A0-A6C9-709AA05F0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4DC839-9337-4D9A-A3CE-DB1BB56BA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8046-6EF8-42FD-AC8F-4A3BBEE74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5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5.png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nApCRhlCu1Q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1dLdabbInX4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ABF5BE-19CA-49BC-8BBC-0CDE145BC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931" y="643467"/>
            <a:ext cx="6942138" cy="55710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7B0179-E5E1-43C8-971F-9CF4F23A3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232" y="2642159"/>
            <a:ext cx="2162477" cy="3572374"/>
          </a:xfrm>
          <a:prstGeom prst="rect">
            <a:avLst/>
          </a:prstGeom>
        </p:spPr>
      </p:pic>
      <p:sp>
        <p:nvSpPr>
          <p:cNvPr id="8" name="Balão de Pensamento: Nuvem 7">
            <a:extLst>
              <a:ext uri="{FF2B5EF4-FFF2-40B4-BE49-F238E27FC236}">
                <a16:creationId xmlns:a16="http://schemas.microsoft.com/office/drawing/2014/main" id="{3804407B-3713-4BD3-BE72-26248DD974A2}"/>
              </a:ext>
            </a:extLst>
          </p:cNvPr>
          <p:cNvSpPr/>
          <p:nvPr/>
        </p:nvSpPr>
        <p:spPr>
          <a:xfrm>
            <a:off x="8679352" y="444104"/>
            <a:ext cx="3274142" cy="1726107"/>
          </a:xfrm>
          <a:prstGeom prst="cloudCallout">
            <a:avLst>
              <a:gd name="adj1" fmla="val 14232"/>
              <a:gd name="adj2" fmla="val 10180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1.23 - Escoamento incompressível e em regime permanente de um fluido real!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959D69A-4AD0-4566-910C-A6F224589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2" y="4388948"/>
            <a:ext cx="1973751" cy="1988992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C50CD5C6-6726-48C0-A815-B541823714D8}"/>
              </a:ext>
            </a:extLst>
          </p:cNvPr>
          <p:cNvSpPr/>
          <p:nvPr/>
        </p:nvSpPr>
        <p:spPr>
          <a:xfrm rot="19730707">
            <a:off x="626804" y="3018903"/>
            <a:ext cx="2119253" cy="1049722"/>
          </a:xfrm>
          <a:prstGeom prst="wedgeEllipseCallout">
            <a:avLst>
              <a:gd name="adj1" fmla="val -28760"/>
              <a:gd name="adj2" fmla="val 91523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Ainda que sem máquina é um avanço.</a:t>
            </a:r>
          </a:p>
        </p:txBody>
      </p:sp>
      <p:pic>
        <p:nvPicPr>
          <p:cNvPr id="17" name="Imagem 16" descr="Uma imagem contendo texto&#10;&#10;Descrição gerada com alta confiança">
            <a:extLst>
              <a:ext uri="{FF2B5EF4-FFF2-40B4-BE49-F238E27FC236}">
                <a16:creationId xmlns:a16="http://schemas.microsoft.com/office/drawing/2014/main" id="{852E1E86-E127-46FA-81B5-85EA7EDF5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103" flipH="1">
            <a:off x="602769" y="1158416"/>
            <a:ext cx="1896407" cy="1460679"/>
          </a:xfrm>
          <a:prstGeom prst="rect">
            <a:avLst/>
          </a:prstGeom>
        </p:spPr>
      </p:pic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id="{10D5DF6E-9AA7-4B10-AE65-6B8C3E67C322}"/>
              </a:ext>
            </a:extLst>
          </p:cNvPr>
          <p:cNvSpPr/>
          <p:nvPr/>
        </p:nvSpPr>
        <p:spPr>
          <a:xfrm>
            <a:off x="1278194" y="560439"/>
            <a:ext cx="1730477" cy="491613"/>
          </a:xfrm>
          <a:prstGeom prst="wedgeRoundRectCallout">
            <a:avLst>
              <a:gd name="adj1" fmla="val -22538"/>
              <a:gd name="adj2" fmla="val 128500"/>
              <a:gd name="adj3" fmla="val 16667"/>
            </a:avLst>
          </a:prstGeom>
          <a:solidFill>
            <a:srgbClr val="2626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muda?</a:t>
            </a:r>
          </a:p>
        </p:txBody>
      </p:sp>
    </p:spTree>
    <p:extLst>
      <p:ext uri="{BB962C8B-B14F-4D97-AF65-F5344CB8AC3E}">
        <p14:creationId xmlns:p14="http://schemas.microsoft.com/office/powerpoint/2010/main" val="31377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61B1E3-B300-4460-93A1-51DDD50C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12" y="526860"/>
            <a:ext cx="5291827" cy="2324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76339-8A3F-4612-9E60-C8DDFB00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1307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7B646F9-CBF2-44E1-8315-B3DCACF45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79340"/>
              </p:ext>
            </p:extLst>
          </p:nvPr>
        </p:nvGraphicFramePr>
        <p:xfrm>
          <a:off x="7032601" y="296274"/>
          <a:ext cx="3225518" cy="49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5" imgW="1600200" imgH="241200" progId="Equation.DSMT4">
                  <p:embed/>
                </p:oleObj>
              </mc:Choice>
              <mc:Fallback>
                <p:oleObj name="Equation" r:id="rId5" imgW="16002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01" y="296274"/>
                        <a:ext cx="3225518" cy="495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FBB0A4C-4A43-4FF9-881F-66D974535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090" y="16262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7FE7AF7-E8F3-41F6-AD53-67CDEEAF6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555803"/>
              </p:ext>
            </p:extLst>
          </p:nvPr>
        </p:nvGraphicFramePr>
        <p:xfrm>
          <a:off x="6325023" y="1036105"/>
          <a:ext cx="5363532" cy="79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7" imgW="2984400" imgH="444240" progId="Equation.DSMT4">
                  <p:embed/>
                </p:oleObj>
              </mc:Choice>
              <mc:Fallback>
                <p:oleObj name="Equation" r:id="rId7" imgW="298440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023" y="1036105"/>
                        <a:ext cx="5363532" cy="790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1E043909-0589-4E22-ABD8-8BADC3502F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498" y="2851355"/>
            <a:ext cx="2255715" cy="275867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A0B664-7C3D-4DE3-8390-A8129B8481F7}"/>
              </a:ext>
            </a:extLst>
          </p:cNvPr>
          <p:cNvSpPr txBox="1"/>
          <p:nvPr/>
        </p:nvSpPr>
        <p:spPr>
          <a:xfrm>
            <a:off x="7032601" y="1846978"/>
            <a:ext cx="375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FIGURA, TEMOS: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27D77E34-3B6B-4B37-9B37-6A96B1D80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563636"/>
              </p:ext>
            </p:extLst>
          </p:nvPr>
        </p:nvGraphicFramePr>
        <p:xfrm>
          <a:off x="6924675" y="2311400"/>
          <a:ext cx="4473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10" imgW="2489040" imgH="444240" progId="Equation.DSMT4">
                  <p:embed/>
                </p:oleObj>
              </mc:Choice>
              <mc:Fallback>
                <p:oleObj name="Equation" r:id="rId10" imgW="2489040" imgH="4442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B7FE7AF7-E8F3-41F6-AD53-67CDEEAF61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2311400"/>
                        <a:ext cx="4473575" cy="79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73639507-C89C-4F3A-B363-448107C7A603}"/>
              </a:ext>
            </a:extLst>
          </p:cNvPr>
          <p:cNvSpPr/>
          <p:nvPr/>
        </p:nvSpPr>
        <p:spPr>
          <a:xfrm>
            <a:off x="2625213" y="3195993"/>
            <a:ext cx="9379973" cy="3248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4500880" algn="l"/>
              </a:tabLst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Observações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4500880" algn="l"/>
              </a:tabLst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00880" algn="l"/>
              </a:tabLs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</a:t>
            </a:r>
            <a:r>
              <a:rPr lang="pt-BR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0 é bomba e H</a:t>
            </a:r>
            <a:r>
              <a:rPr lang="pt-BR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+ H</a:t>
            </a:r>
            <a:r>
              <a:rPr lang="pt-BR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se H</a:t>
            </a:r>
            <a:r>
              <a:rPr lang="pt-BR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 0 é turbina e H</a:t>
            </a:r>
            <a:r>
              <a:rPr lang="pt-BR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- H</a:t>
            </a:r>
            <a:r>
              <a:rPr lang="pt-BR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algn="just">
              <a:lnSpc>
                <a:spcPct val="107000"/>
              </a:lnSpc>
              <a:spcAft>
                <a:spcPts val="800"/>
              </a:spcAft>
              <a:tabLst>
                <a:tab pos="4500880" algn="l"/>
              </a:tabLst>
            </a:pPr>
            <a:r>
              <a:rPr lang="pt-BR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  <a:tabLst>
                <a:tab pos="4500880" algn="l"/>
              </a:tabLs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 podemos escreve as equações anteriores se o sentido do escoamento for conhecido, caso não seja, consideramos um trecho </a:t>
            </a:r>
            <a:r>
              <a:rPr lang="pt-BR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máquina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calculamos a carga total (H) em duas seções e </a:t>
            </a:r>
            <a:r>
              <a:rPr lang="pt-BR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sempre em um trecho sem máquina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fluido escoa da maior carga para a menor carga.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00880" algn="l"/>
              </a:tabLs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único trecho que não consideramos as perdas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equação da energia é entre </a:t>
            </a:r>
            <a:r>
              <a:rPr lang="pt-BR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entrada e a saída de uma máquina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isto porque as perdas já são consideradas no rendimento da máquina.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17BE6AA-A4A6-479B-AB9E-5E48E51B6086}"/>
              </a:ext>
            </a:extLst>
          </p:cNvPr>
          <p:cNvSpPr/>
          <p:nvPr/>
        </p:nvSpPr>
        <p:spPr>
          <a:xfrm>
            <a:off x="639097" y="402515"/>
            <a:ext cx="10913806" cy="1663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linha abaixo esquematizada deverão circular 15 m³/h de água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1000 kg/m³ 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 x s). Verificar o tipo de máquina e calcular sua carga manométrica.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19250" indent="-1265238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dados:  Hp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3-4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3,1 m; Hp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5-6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4,1 m; Hp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6-7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1,8 m; Hp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7-8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10,2 m; aceleração da gravidade 9,8 m/s²; área da seção transversal dos tubos: até 6: A = 0,001314 m² (D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40,8 mm); de 7 a 8: A = 0,002165 m² (D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52,5 mm).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9EF462-8C0E-4D31-9279-6BA5F0A8EB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53" y="2066112"/>
            <a:ext cx="6259308" cy="3568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43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CEB7968-AAA1-4944-97EE-300E96F8C7C7}"/>
              </a:ext>
            </a:extLst>
          </p:cNvPr>
          <p:cNvSpPr/>
          <p:nvPr/>
        </p:nvSpPr>
        <p:spPr>
          <a:xfrm>
            <a:off x="609600" y="308932"/>
            <a:ext cx="11130115" cy="255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0"/>
              <a:tabLst>
                <a:tab pos="4500880" algn="l"/>
              </a:tabLs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instalação de bombeamento a seguir opera em regime permanente com uma vazão de 3,2 L/s. A tubulação antes da bomba tem uma perda de carga igual a 2,0 m. A tubulação de recalque (tubulação depois da bomba) tem uma perda de carga de 35,2 m. Sabendo que a tubulação antes da bomba tem um diâmetro interno de 52,5 mm (A = 21,7 cm²) e a tubulação de recalque um diâmetro interno igual a 40,8 mm (A = 13,1 cm²), pede-se: a carga manométrica da bomba; a velocidade que seria determinada por um tubo de Pitot se o mesmo fosse instalado no eixo da tubulação de recalque e se ao mesmo fosse acoplado um manômetro diferencial, qual seria o desnível do fluido manométrico que tem massa específica igual a 2900 kg/m³.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0475" indent="-808038" algn="just">
              <a:lnSpc>
                <a:spcPct val="107000"/>
              </a:lnSpc>
              <a:spcAft>
                <a:spcPts val="800"/>
              </a:spcAft>
              <a:tabLst>
                <a:tab pos="4500880" algn="l"/>
              </a:tabLs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 peso específico do fluido que escoa igual a 9800 N/m³; g = 9,8 m/s² 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m²/s.  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76BD7F-C400-4C67-B96C-6A0C5D14EC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84439" y="2987869"/>
            <a:ext cx="7443019" cy="356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4D4A8A9-2BCA-4FF9-96FF-29BBFCE564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9" r="2" b="2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:\Users\Raimundo F Ignacio\AppData\Local\Temp\SNAGHTML2aef406f.PNG">
            <a:extLst>
              <a:ext uri="{FF2B5EF4-FFF2-40B4-BE49-F238E27FC236}">
                <a16:creationId xmlns:a16="http://schemas.microsoft.com/office/drawing/2014/main" id="{63EAF030-0DC5-4590-AE93-DA1392BC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34" y="3426640"/>
            <a:ext cx="2362660" cy="34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0DB92741-4CE0-4ED8-99D5-FF1091A952BF}"/>
              </a:ext>
            </a:extLst>
          </p:cNvPr>
          <p:cNvSpPr/>
          <p:nvPr/>
        </p:nvSpPr>
        <p:spPr>
          <a:xfrm>
            <a:off x="3033054" y="1730478"/>
            <a:ext cx="4021394" cy="2072197"/>
          </a:xfrm>
          <a:prstGeom prst="wedgeEllipseCallout">
            <a:avLst>
              <a:gd name="adj1" fmla="val 36380"/>
              <a:gd name="adj2" fmla="val 78633"/>
            </a:avLst>
          </a:prstGeom>
          <a:solidFill>
            <a:srgbClr val="942025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Nessa situação consideramos a viscosidade do fluido, que juntamente com os tubos e os acessórios hidráulicos originam a perda de carga.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6456AEE-4AF2-4028-A797-83DAA8DADDDD}"/>
              </a:ext>
            </a:extLst>
          </p:cNvPr>
          <p:cNvSpPr/>
          <p:nvPr/>
        </p:nvSpPr>
        <p:spPr>
          <a:xfrm>
            <a:off x="116548" y="607593"/>
            <a:ext cx="216597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Trecho sem máquina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9267560-79F9-49BC-A4E7-656B14948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520467"/>
              </p:ext>
            </p:extLst>
          </p:nvPr>
        </p:nvGraphicFramePr>
        <p:xfrm>
          <a:off x="175678" y="1026050"/>
          <a:ext cx="2047717" cy="55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7" imgW="838080" imgH="228600" progId="Equation.DSMT4">
                  <p:embed/>
                </p:oleObj>
              </mc:Choice>
              <mc:Fallback>
                <p:oleObj name="Equation" r:id="rId7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678" y="1026050"/>
                        <a:ext cx="2047717" cy="558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 descr="Uma imagem contendo transporte, cortador de grama&#10;&#10;Descrição gerada com alta confiança">
            <a:extLst>
              <a:ext uri="{FF2B5EF4-FFF2-40B4-BE49-F238E27FC236}">
                <a16:creationId xmlns:a16="http://schemas.microsoft.com/office/drawing/2014/main" id="{89B006F5-1E78-469B-96EF-3AF3FB1DA2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7" y="5256362"/>
            <a:ext cx="1502318" cy="1310607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877A6B33-40FA-4098-8961-3EB4AD752D70}"/>
              </a:ext>
            </a:extLst>
          </p:cNvPr>
          <p:cNvSpPr/>
          <p:nvPr/>
        </p:nvSpPr>
        <p:spPr>
          <a:xfrm rot="20880962">
            <a:off x="457308" y="3698083"/>
            <a:ext cx="2861446" cy="1540141"/>
          </a:xfrm>
          <a:prstGeom prst="wedgeEllipseCallout">
            <a:avLst>
              <a:gd name="adj1" fmla="val -24694"/>
              <a:gd name="adj2" fmla="val 65546"/>
            </a:avLst>
          </a:prstGeom>
          <a:solidFill>
            <a:srgbClr val="ED29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ao meu carro, a medida que anda consome gasolina!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B133154-32F9-4350-99DE-ED37B44CE7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3597" y="4478908"/>
            <a:ext cx="2034716" cy="2088061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A71892F7-B990-4BA7-876F-51453AACB2E3}"/>
              </a:ext>
            </a:extLst>
          </p:cNvPr>
          <p:cNvSpPr/>
          <p:nvPr/>
        </p:nvSpPr>
        <p:spPr>
          <a:xfrm>
            <a:off x="9727299" y="3053959"/>
            <a:ext cx="1877961" cy="1277529"/>
          </a:xfrm>
          <a:prstGeom prst="wedgeEllipseCallout">
            <a:avLst>
              <a:gd name="adj1" fmla="val 10057"/>
              <a:gd name="adj2" fmla="val 76353"/>
            </a:avLst>
          </a:prstGeom>
          <a:solidFill>
            <a:srgbClr val="88000E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 mesmo!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88CD679-910D-4738-8CAD-1BCB3D19C2DB}"/>
              </a:ext>
            </a:extLst>
          </p:cNvPr>
          <p:cNvSpPr/>
          <p:nvPr/>
        </p:nvSpPr>
        <p:spPr>
          <a:xfrm>
            <a:off x="10054502" y="277262"/>
            <a:ext cx="18866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Representação da</a:t>
            </a:r>
          </a:p>
          <a:p>
            <a:pPr algn="ctr"/>
            <a:r>
              <a:rPr lang="pt-B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perda de carga, </a:t>
            </a:r>
          </a:p>
          <a:p>
            <a:pPr algn="ctr"/>
            <a:r>
              <a:rPr lang="pt-B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 seja, </a:t>
            </a:r>
          </a:p>
          <a:p>
            <a:pPr algn="ctr"/>
            <a:r>
              <a:rPr lang="pt-B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energia dissipada</a:t>
            </a:r>
          </a:p>
          <a:p>
            <a:pPr algn="ctr"/>
            <a:r>
              <a:rPr lang="pt-BR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 unidade de</a:t>
            </a:r>
          </a:p>
          <a:p>
            <a:pPr algn="ctr"/>
            <a:r>
              <a:rPr lang="pt-BR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peso: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B97E7F29-71A8-4833-A450-B9C443478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64192"/>
              </p:ext>
            </p:extLst>
          </p:nvPr>
        </p:nvGraphicFramePr>
        <p:xfrm>
          <a:off x="10827034" y="2031588"/>
          <a:ext cx="5270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11" imgW="215640" imgH="241200" progId="Equation.DSMT4">
                  <p:embed/>
                </p:oleObj>
              </mc:Choice>
              <mc:Fallback>
                <p:oleObj name="Equation" r:id="rId11" imgW="215640" imgH="241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9267560-79F9-49BC-A4E7-656B14948C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27034" y="2031588"/>
                        <a:ext cx="527050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3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AF1C38-978F-4879-957D-063630852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769" y="3429000"/>
            <a:ext cx="2027096" cy="2933954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842D977-1329-4625-B8BA-7B0306D47BCF}"/>
              </a:ext>
            </a:extLst>
          </p:cNvPr>
          <p:cNvGrpSpPr/>
          <p:nvPr/>
        </p:nvGrpSpPr>
        <p:grpSpPr>
          <a:xfrm>
            <a:off x="412954" y="465949"/>
            <a:ext cx="7551174" cy="3075660"/>
            <a:chOff x="412954" y="465949"/>
            <a:chExt cx="7551174" cy="3075660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9EF112E0-1C3F-47FA-B04A-EA5803949E4E}"/>
                </a:ext>
              </a:extLst>
            </p:cNvPr>
            <p:cNvGrpSpPr/>
            <p:nvPr/>
          </p:nvGrpSpPr>
          <p:grpSpPr>
            <a:xfrm>
              <a:off x="922695" y="465949"/>
              <a:ext cx="7041433" cy="3075660"/>
              <a:chOff x="1060347" y="505278"/>
              <a:chExt cx="7041433" cy="3075660"/>
            </a:xfrm>
          </p:grpSpPr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E48D3C54-E233-4A7F-AED3-B241E8F69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0347" y="505278"/>
                <a:ext cx="7041433" cy="3075660"/>
              </a:xfrm>
              <a:prstGeom prst="rect">
                <a:avLst/>
              </a:prstGeom>
            </p:spPr>
          </p:pic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74BAF3D-7482-4AB2-ADAC-86A856D73969}"/>
                  </a:ext>
                </a:extLst>
              </p:cNvPr>
              <p:cNvSpPr txBox="1"/>
              <p:nvPr/>
            </p:nvSpPr>
            <p:spPr>
              <a:xfrm>
                <a:off x="3765755" y="1002891"/>
                <a:ext cx="1838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pt-BR" b="1" baseline="-250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pAB</a:t>
                </a:r>
                <a:endPara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id="{F5529C40-468E-4BC9-A6F6-EAFC36D30089}"/>
                </a:ext>
              </a:extLst>
            </p:cNvPr>
            <p:cNvSpPr/>
            <p:nvPr/>
          </p:nvSpPr>
          <p:spPr>
            <a:xfrm>
              <a:off x="412954" y="2261422"/>
              <a:ext cx="668593" cy="1868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8D4328AC-384E-4B8E-9124-646D65EE4CA6}"/>
              </a:ext>
            </a:extLst>
          </p:cNvPr>
          <p:cNvSpPr/>
          <p:nvPr/>
        </p:nvSpPr>
        <p:spPr>
          <a:xfrm rot="20910787">
            <a:off x="7816645" y="2317981"/>
            <a:ext cx="2821858" cy="1445342"/>
          </a:xfrm>
          <a:prstGeom prst="wedgeEllipseCallout">
            <a:avLst>
              <a:gd name="adj1" fmla="val 24319"/>
              <a:gd name="adj2" fmla="val 87674"/>
            </a:avLst>
          </a:prstGeom>
          <a:solidFill>
            <a:srgbClr val="0033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 o trecho da instalação com área constante e dois piezômetros.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22D4F31-8BC2-4BB5-8F3C-2DE96DC5D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715092"/>
              </p:ext>
            </p:extLst>
          </p:nvPr>
        </p:nvGraphicFramePr>
        <p:xfrm>
          <a:off x="3427614" y="3599048"/>
          <a:ext cx="1768457" cy="430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6" imgW="990360" imgH="241200" progId="Equation.DSMT4">
                  <p:embed/>
                </p:oleObj>
              </mc:Choice>
              <mc:Fallback>
                <p:oleObj name="Equation" r:id="rId6" imgW="990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7614" y="3599048"/>
                        <a:ext cx="1768457" cy="430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726D903E-6755-473C-834A-41BA4CE36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323787"/>
              </p:ext>
            </p:extLst>
          </p:nvPr>
        </p:nvGraphicFramePr>
        <p:xfrm>
          <a:off x="2409825" y="4140200"/>
          <a:ext cx="39211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8" imgW="2197080" imgH="444240" progId="Equation.DSMT4">
                  <p:embed/>
                </p:oleObj>
              </mc:Choice>
              <mc:Fallback>
                <p:oleObj name="Equation" r:id="rId8" imgW="2197080" imgH="4442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22D4F31-8BC2-4BB5-8F3C-2DE96DC5D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09825" y="4140200"/>
                        <a:ext cx="3921125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67A7C1B-DDCC-4463-B29D-AB74DC887BEB}"/>
              </a:ext>
            </a:extLst>
          </p:cNvPr>
          <p:cNvCxnSpPr/>
          <p:nvPr/>
        </p:nvCxnSpPr>
        <p:spPr>
          <a:xfrm>
            <a:off x="2409825" y="4355690"/>
            <a:ext cx="323543" cy="4227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C0D0500-EFA9-43C3-AA6B-E5AEADB19452}"/>
              </a:ext>
            </a:extLst>
          </p:cNvPr>
          <p:cNvCxnSpPr/>
          <p:nvPr/>
        </p:nvCxnSpPr>
        <p:spPr>
          <a:xfrm>
            <a:off x="4119868" y="4355690"/>
            <a:ext cx="323543" cy="4227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ADC9149-1C87-441F-9A4E-41D2EF63D3F7}"/>
              </a:ext>
            </a:extLst>
          </p:cNvPr>
          <p:cNvCxnSpPr/>
          <p:nvPr/>
        </p:nvCxnSpPr>
        <p:spPr>
          <a:xfrm>
            <a:off x="3519948" y="4140200"/>
            <a:ext cx="393291" cy="884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C8AA6F5-F2F1-4FDC-81FC-87EC35385932}"/>
              </a:ext>
            </a:extLst>
          </p:cNvPr>
          <p:cNvCxnSpPr/>
          <p:nvPr/>
        </p:nvCxnSpPr>
        <p:spPr>
          <a:xfrm>
            <a:off x="5200368" y="4068668"/>
            <a:ext cx="393291" cy="884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F6EE19F5-CACA-478D-A497-7CE4C7EA4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790345"/>
              </p:ext>
            </p:extLst>
          </p:nvPr>
        </p:nvGraphicFramePr>
        <p:xfrm>
          <a:off x="3490913" y="5173663"/>
          <a:ext cx="1905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0" imgW="1066680" imgH="419040" progId="Equation.DSMT4">
                  <p:embed/>
                </p:oleObj>
              </mc:Choice>
              <mc:Fallback>
                <p:oleObj name="Equation" r:id="rId10" imgW="1066680" imgH="4190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726D903E-6755-473C-834A-41BA4CE36F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90913" y="5173663"/>
                        <a:ext cx="19050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8817DCB5-6319-4B3E-94F7-EA4393BF5978}"/>
              </a:ext>
            </a:extLst>
          </p:cNvPr>
          <p:cNvSpPr/>
          <p:nvPr/>
        </p:nvSpPr>
        <p:spPr>
          <a:xfrm>
            <a:off x="5542089" y="5378202"/>
            <a:ext cx="995490" cy="374650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xplosão: 14 Pontos 22">
            <a:extLst>
              <a:ext uri="{FF2B5EF4-FFF2-40B4-BE49-F238E27FC236}">
                <a16:creationId xmlns:a16="http://schemas.microsoft.com/office/drawing/2014/main" id="{418B2587-28F1-49A4-8148-612779E0FDB3}"/>
              </a:ext>
            </a:extLst>
          </p:cNvPr>
          <p:cNvSpPr/>
          <p:nvPr/>
        </p:nvSpPr>
        <p:spPr>
          <a:xfrm>
            <a:off x="6537579" y="4355690"/>
            <a:ext cx="3453684" cy="2007264"/>
          </a:xfrm>
          <a:prstGeom prst="irregularSeal2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 para se fazer muitas perguntas</a:t>
            </a:r>
          </a:p>
        </p:txBody>
      </p:sp>
    </p:spTree>
    <p:extLst>
      <p:ext uri="{BB962C8B-B14F-4D97-AF65-F5344CB8AC3E}">
        <p14:creationId xmlns:p14="http://schemas.microsoft.com/office/powerpoint/2010/main" val="6081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7B6FFD-F3A1-4AFD-BC4E-3A24A435A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2" y="4047204"/>
            <a:ext cx="3598606" cy="2024216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DB9ECDB7-64BA-487F-877D-D3D54474EF6B}"/>
              </a:ext>
            </a:extLst>
          </p:cNvPr>
          <p:cNvSpPr/>
          <p:nvPr/>
        </p:nvSpPr>
        <p:spPr>
          <a:xfrm rot="20387246">
            <a:off x="320551" y="1004421"/>
            <a:ext cx="5620099" cy="2423023"/>
          </a:xfrm>
          <a:prstGeom prst="wedgeEllipseCallout">
            <a:avLst>
              <a:gd name="adj1" fmla="val -28644"/>
              <a:gd name="adj2" fmla="val 6711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caso anterior, como a área era constante a carga cinética não foi calculada, mas quando eu tiver de calculá-la, pelo fato de trabalhar com a velocidade média, posso ter que fazer uma correção, já que temos o diagrama de velocidades.  </a:t>
            </a:r>
          </a:p>
        </p:txBody>
      </p:sp>
      <p:pic>
        <p:nvPicPr>
          <p:cNvPr id="6" name="Imagem 5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BC475F5F-FFC6-4881-BE95-F0E2A2697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00" y="418517"/>
            <a:ext cx="6241321" cy="2088061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297232A-C3CA-4837-9A52-CB1CA0978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351009"/>
              </p:ext>
            </p:extLst>
          </p:nvPr>
        </p:nvGraphicFramePr>
        <p:xfrm>
          <a:off x="6694591" y="2642561"/>
          <a:ext cx="4387537" cy="280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6" imgW="1765080" imgH="1130040" progId="Equation.DSMT4">
                  <p:embed/>
                </p:oleObj>
              </mc:Choice>
              <mc:Fallback>
                <p:oleObj name="Equation" r:id="rId6" imgW="176508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94591" y="2642561"/>
                        <a:ext cx="4387537" cy="2809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F80EBD00-963E-492E-8FE7-8A2B6B1C18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5673" y="4089631"/>
            <a:ext cx="1396482" cy="2024217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9FC94EE4-33DE-4C27-8C24-03E6FD496303}"/>
              </a:ext>
            </a:extLst>
          </p:cNvPr>
          <p:cNvSpPr/>
          <p:nvPr/>
        </p:nvSpPr>
        <p:spPr>
          <a:xfrm rot="20108099">
            <a:off x="2596050" y="2831456"/>
            <a:ext cx="3651195" cy="1440898"/>
          </a:xfrm>
          <a:prstGeom prst="wedgeEllipseCallout">
            <a:avLst>
              <a:gd name="adj1" fmla="val 7224"/>
              <a:gd name="adj2" fmla="val 88276"/>
            </a:avLst>
          </a:prstGeom>
          <a:solidFill>
            <a:srgbClr val="C12A2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 poderíamos ter cometido um erro ao não considera-lo na situação anterior!</a:t>
            </a:r>
          </a:p>
        </p:txBody>
      </p:sp>
    </p:spTree>
    <p:extLst>
      <p:ext uri="{BB962C8B-B14F-4D97-AF65-F5344CB8AC3E}">
        <p14:creationId xmlns:p14="http://schemas.microsoft.com/office/powerpoint/2010/main" val="36502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1E970130-EC21-4D1A-9A48-4F2CD485E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43CBA03A-37F0-4F7C-B4AB-9259A76A2428}"/>
              </a:ext>
            </a:extLst>
          </p:cNvPr>
          <p:cNvSpPr/>
          <p:nvPr/>
        </p:nvSpPr>
        <p:spPr>
          <a:xfrm>
            <a:off x="5545394" y="206477"/>
            <a:ext cx="5427406" cy="1602658"/>
          </a:xfrm>
          <a:prstGeom prst="wedgeEllipseCallout">
            <a:avLst>
              <a:gd name="adj1" fmla="val -56159"/>
              <a:gd name="adj2" fmla="val 72315"/>
            </a:avLst>
          </a:prstGeom>
          <a:solidFill>
            <a:srgbClr val="8864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1.24 – Equação da energia para um escoamento incompressível e em regime permanente aplicada sem a máquina hidráulica.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608CCCE-E308-4B56-AA93-2AF73D95A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95328"/>
              </p:ext>
            </p:extLst>
          </p:nvPr>
        </p:nvGraphicFramePr>
        <p:xfrm>
          <a:off x="7012551" y="1977512"/>
          <a:ext cx="414655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5" imgW="2323800" imgH="711000" progId="Equation.DSMT4">
                  <p:embed/>
                </p:oleObj>
              </mc:Choice>
              <mc:Fallback>
                <p:oleObj name="Equation" r:id="rId5" imgW="2323800" imgH="7110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22D4F31-8BC2-4BB5-8F3C-2DE96DC5D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2551" y="1977512"/>
                        <a:ext cx="4146550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AB7DD7A8-7E87-45FF-90CC-1D5A938FBAE4}"/>
              </a:ext>
            </a:extLst>
          </p:cNvPr>
          <p:cNvSpPr/>
          <p:nvPr/>
        </p:nvSpPr>
        <p:spPr>
          <a:xfrm>
            <a:off x="3854245" y="5048865"/>
            <a:ext cx="2241755" cy="1194003"/>
          </a:xfrm>
          <a:prstGeom prst="wedgeEllipseCallout">
            <a:avLst/>
          </a:prstGeom>
          <a:solidFill>
            <a:schemeClr val="tx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aprender fazendo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E8A059E-AEC6-4B09-B9D0-3446618B36D1}"/>
              </a:ext>
            </a:extLst>
          </p:cNvPr>
          <p:cNvSpPr/>
          <p:nvPr/>
        </p:nvSpPr>
        <p:spPr>
          <a:xfrm rot="19563190">
            <a:off x="2686966" y="1345770"/>
            <a:ext cx="13513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Verdade!</a:t>
            </a:r>
          </a:p>
        </p:txBody>
      </p:sp>
    </p:spTree>
    <p:extLst>
      <p:ext uri="{BB962C8B-B14F-4D97-AF65-F5344CB8AC3E}">
        <p14:creationId xmlns:p14="http://schemas.microsoft.com/office/powerpoint/2010/main" val="238779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7865" y="182315"/>
            <a:ext cx="11531602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LINHA ABAIXO ESQUEMATIZADA DEVERÃO CIRCULAR 15 m³/h DE ÁGUA (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1000 kg/m³ E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</a:t>
            </a:r>
            <a:r>
              <a:rPr lang="pt-BR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 x s). CALCULAR p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RELATIVAS. São dados: Hp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3-4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3,1 m; Hp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5-6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4,1 m; Hp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6-7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1,8 m; Hp</a:t>
            </a:r>
            <a:r>
              <a:rPr lang="pt-B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7-8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10,2 m; ACELERAÇÃO DA GRAVIDADE 9,8 m/s²; ÁREA DA SEÇÃO TRANSVERSAL DOS TUBOS: ATÉ 6: A = 0,001314 m² (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0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40,8 mm); DE 7 A 8: A = 0,002165 m² (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0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52,5 mm) E O PONTO 3 PERTENCE AO RESERVATÓRIO.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6" y="1761067"/>
            <a:ext cx="6113463" cy="49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264" y="2263778"/>
            <a:ext cx="4277322" cy="406774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80001" y="2590922"/>
            <a:ext cx="35390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SOLUÇÃO PODE SER VISTO NO VÍDEO PUBLICADO NO CANAL Alemão MecFlu Resolve: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https://youtu.be/nApCRhlCu1Q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2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7B52995-0E34-4B83-8146-A9A7D18995EA}"/>
              </a:ext>
            </a:extLst>
          </p:cNvPr>
          <p:cNvSpPr/>
          <p:nvPr/>
        </p:nvSpPr>
        <p:spPr>
          <a:xfrm>
            <a:off x="703005" y="467485"/>
            <a:ext cx="10785989" cy="1558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Água escoa através de um tubo com uma vazão de 4 L/s. Se as pressões manométricas 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m3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são respectivamente 13,8 kPa, 12,3kPa e 10,8 kPa, calcule a perda de carga nos trechos de (1) a (2); de (2) a (3) e de (1) a (3). </a:t>
            </a:r>
          </a:p>
          <a:p>
            <a:pPr marL="2377440" indent="-937260"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349375" indent="-995363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1000 kg/m³; g = 9,8 m/s²; e os diâmetros internos das tubulações D = 52,5 mm e d = 26,6 mm.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0B053A-5AAB-4607-B35C-C96A065D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56" y="2416277"/>
            <a:ext cx="4067175" cy="24384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C95B17-53F0-4482-B039-C24449EFF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535" y="2322772"/>
            <a:ext cx="4277322" cy="406774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549F127-49F7-4047-B292-602D9F2F01F5}"/>
              </a:ext>
            </a:extLst>
          </p:cNvPr>
          <p:cNvSpPr/>
          <p:nvPr/>
        </p:nvSpPr>
        <p:spPr>
          <a:xfrm>
            <a:off x="1258529" y="2555229"/>
            <a:ext cx="3795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SOLUÇÃO PODE SER VISTO NO VÍDEO PUBLICADO NO CANAL Alemão MecFlu Resolve: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7CF82A3-2434-484C-9823-A9D76B6B4D22}"/>
              </a:ext>
            </a:extLst>
          </p:cNvPr>
          <p:cNvSpPr/>
          <p:nvPr/>
        </p:nvSpPr>
        <p:spPr>
          <a:xfrm>
            <a:off x="1623331" y="3526350"/>
            <a:ext cx="306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5"/>
              </a:rPr>
              <a:t>https://youtu.be/1dLdabbInX4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57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30FB258-0FC1-41D4-8A30-11831A75AE37}"/>
              </a:ext>
            </a:extLst>
          </p:cNvPr>
          <p:cNvSpPr/>
          <p:nvPr/>
        </p:nvSpPr>
        <p:spPr>
          <a:xfrm>
            <a:off x="589935" y="277529"/>
            <a:ext cx="10717161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 trecho esquematizado a seguir, pede-se determinar a perda de carga entre as seções representadas no mesmo.</a:t>
            </a:r>
          </a:p>
          <a:p>
            <a:pPr marL="1389380" indent="-541655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 tubulação de diâmetro constante; peso específico do fluido que escoa igual a 7840 N/m³.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0BD058-7D7D-4521-AE4F-700EE56A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45" y="1362075"/>
            <a:ext cx="4067175" cy="20669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F3F3D04-DC0A-445B-9267-2712C8AB5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0" y="3888485"/>
            <a:ext cx="2105462" cy="2440176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8862B8A2-DEB9-4AF7-AA4B-2F74746A4CC6}"/>
              </a:ext>
            </a:extLst>
          </p:cNvPr>
          <p:cNvSpPr/>
          <p:nvPr/>
        </p:nvSpPr>
        <p:spPr>
          <a:xfrm>
            <a:off x="2703871" y="3588467"/>
            <a:ext cx="6784258" cy="1907458"/>
          </a:xfrm>
          <a:prstGeom prst="wedgeEllipseCallout">
            <a:avLst>
              <a:gd name="adj1" fmla="val -55326"/>
              <a:gd name="adj2" fmla="val 5799"/>
            </a:avLst>
          </a:prstGeom>
          <a:solidFill>
            <a:srgbClr val="00468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1.25 - Equação da energia para um escoamento incompressível, em regime permanente e em presença de máquina hidráulica.</a:t>
            </a:r>
          </a:p>
        </p:txBody>
      </p:sp>
    </p:spTree>
    <p:extLst>
      <p:ext uri="{BB962C8B-B14F-4D97-AF65-F5344CB8AC3E}">
        <p14:creationId xmlns:p14="http://schemas.microsoft.com/office/powerpoint/2010/main" val="11844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com alta confiança">
            <a:extLst>
              <a:ext uri="{FF2B5EF4-FFF2-40B4-BE49-F238E27FC236}">
                <a16:creationId xmlns:a16="http://schemas.microsoft.com/office/drawing/2014/main" id="{2E9D8A96-A0CA-4A06-A7E8-5F489833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765" y="603971"/>
            <a:ext cx="2918713" cy="2248095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ADE8D281-6128-4CEE-B66D-1BE251670C48}"/>
              </a:ext>
            </a:extLst>
          </p:cNvPr>
          <p:cNvSpPr/>
          <p:nvPr/>
        </p:nvSpPr>
        <p:spPr>
          <a:xfrm>
            <a:off x="2668724" y="202826"/>
            <a:ext cx="5419046" cy="1406013"/>
          </a:xfrm>
          <a:prstGeom prst="wedgeEllipseCallout">
            <a:avLst>
              <a:gd name="adj1" fmla="val -63108"/>
              <a:gd name="adj2" fmla="val 43618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 de máquina hidráulica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A9E4D29-7B6E-4FC5-8F31-0D8D591670A3}"/>
              </a:ext>
            </a:extLst>
          </p:cNvPr>
          <p:cNvSpPr/>
          <p:nvPr/>
        </p:nvSpPr>
        <p:spPr>
          <a:xfrm>
            <a:off x="3313471" y="1697673"/>
            <a:ext cx="8121445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Máquina hidráulica (figura a seguir) é o dispositivo que introduzido no escoamento fluido fornece, ou retira, energia na forma de trabalho. A energia fornecida, ou retirada, por unidade de peso é denominada de carga manométrica da máquina.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760550-A101-4433-8252-6FBA3D751B1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93007" y="2719376"/>
            <a:ext cx="6106731" cy="210029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A093673-487F-4B77-ADEC-4392B7BAB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05" y="3401964"/>
            <a:ext cx="1497334" cy="285206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C31809C-8AF3-4705-9CE7-C6B2A574DF52}"/>
              </a:ext>
            </a:extLst>
          </p:cNvPr>
          <p:cNvSpPr/>
          <p:nvPr/>
        </p:nvSpPr>
        <p:spPr>
          <a:xfrm>
            <a:off x="3097163" y="4873094"/>
            <a:ext cx="87507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Bomba hidráulica é o dispositivo que fornece carga ao fluido, esta carga fornecida é denominada de carga manométrica da bomba e representada por H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Turbina hidráulica é o dispositivo que retira carga do fluido, esta carga é denominada de carga manométrica da turbina e representada por H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7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869</Words>
  <Application>Microsoft Office PowerPoint</Application>
  <PresentationFormat>Widescreen</PresentationFormat>
  <Paragraphs>62</Paragraphs>
  <Slides>12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Tema do Office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28</cp:revision>
  <dcterms:created xsi:type="dcterms:W3CDTF">2018-10-23T12:22:06Z</dcterms:created>
  <dcterms:modified xsi:type="dcterms:W3CDTF">2018-10-23T19:47:25Z</dcterms:modified>
</cp:coreProperties>
</file>