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0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17DD7-1F13-4762-A1B8-E2EA1314AB89}" type="datetimeFigureOut">
              <a:rPr lang="pt-BR" smtClean="0"/>
              <a:t>30/10/2018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B83D0-BE1C-4091-85F8-166ED3F268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35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ACF8B-A657-45F1-A0B4-1B39206CE0D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5539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ACF8B-A657-45F1-A0B4-1B39206CE0D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986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8556C0-620A-4D22-B850-18031F3E65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2CE5C8-9EE2-488B-A859-3DF6F76B6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076A24-BA33-4AC4-B8F2-7672AC7E2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E3EF-4B9E-4934-8BB8-E22D924C251F}" type="datetimeFigureOut">
              <a:rPr lang="pt-BR" smtClean="0"/>
              <a:t>30/10/2018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DC02BD-34BD-49D6-A77A-86C41EA3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4C47C5-5CC0-49F0-B931-BB462E60E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D046-2E83-4C3D-AC04-3466BAC00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414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F7D703-045F-44F1-9640-54093A33F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5FF92A4-C62F-4A7B-BDED-1CD5C38FE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61B4ED-8810-47BD-BFC2-4A8C8587C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E3EF-4B9E-4934-8BB8-E22D924C251F}" type="datetimeFigureOut">
              <a:rPr lang="pt-BR" smtClean="0"/>
              <a:t>30/10/2018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C4531F-4D90-4533-9C19-D3A70B819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1E76AB-F06D-4A4D-9E00-9396FFD12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D046-2E83-4C3D-AC04-3466BAC00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702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098074-A264-4228-8D10-C59C55AE7A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761D7FB-E7EE-45D9-AE5E-2B2864265E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54CB9B-133C-4B95-B4A8-744FA45CA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E3EF-4B9E-4934-8BB8-E22D924C251F}" type="datetimeFigureOut">
              <a:rPr lang="pt-BR" smtClean="0"/>
              <a:t>30/10/2018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844522-4891-4C14-AD53-6D1B72D8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DDE880-18AF-4B95-B4DE-889F4DCF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D046-2E83-4C3D-AC04-3466BAC00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765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3AF388-188F-4A71-94A2-B580CF634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CDEB97-47A0-4E21-8D15-354618C0B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23F830-A348-4B03-BED0-0642C5EED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E3EF-4B9E-4934-8BB8-E22D924C251F}" type="datetimeFigureOut">
              <a:rPr lang="pt-BR" smtClean="0"/>
              <a:t>30/10/2018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F99F16-47C8-4431-91D4-3EB122F94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374413-D0F8-4BC2-A23F-11BE2193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D046-2E83-4C3D-AC04-3466BAC00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667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4668D-C187-49E3-995A-3C9BCF4D2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1000B28-2FA5-46C4-8F49-C6B3854E7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F6B680-4565-4F9A-825B-45382BC02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E3EF-4B9E-4934-8BB8-E22D924C251F}" type="datetimeFigureOut">
              <a:rPr lang="pt-BR" smtClean="0"/>
              <a:t>30/10/2018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8BB288-A588-4252-9EFF-B33A8381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D63230-9A28-450F-A6C8-776EBE123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D046-2E83-4C3D-AC04-3466BAC00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20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99F952-B6BF-46CF-B54E-5A80EFE6A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A61EA9-6692-4A16-90D9-A1E8222B19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17094CA-AAEE-44ED-9FDE-0C82C1C77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B8714A8-F67F-42AD-97A7-C142C1503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E3EF-4B9E-4934-8BB8-E22D924C251F}" type="datetimeFigureOut">
              <a:rPr lang="pt-BR" smtClean="0"/>
              <a:t>30/10/2018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65435F8-4042-4F62-B139-640DE13DB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039441A-AD2B-476E-BEAE-615DDB3DE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D046-2E83-4C3D-AC04-3466BAC00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524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4F5A5-0183-433C-9483-A6D27BB2E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4E82AB-8B83-47B5-A89B-C62BDB4E4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5A4E415-AFE1-431E-88B5-F36181E76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8A4B87D-4CD7-41DA-909C-1CF909F20F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F3D566A-6172-4C5C-97DA-682ACD469E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E7D5940-EB54-4CC1-9177-49FC7D50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E3EF-4B9E-4934-8BB8-E22D924C251F}" type="datetimeFigureOut">
              <a:rPr lang="pt-BR" smtClean="0"/>
              <a:t>30/10/2018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1600351-F089-46F9-AE5E-C5C67BFC6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F3BAB2C-C94B-4FF2-BBD2-B525C53D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D046-2E83-4C3D-AC04-3466BAC00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14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5ED98F-AC2E-4A5C-B056-E06C1742D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B7D4292-3A5F-4E7D-AF67-6274F5CBE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E3EF-4B9E-4934-8BB8-E22D924C251F}" type="datetimeFigureOut">
              <a:rPr lang="pt-BR" smtClean="0"/>
              <a:t>30/10/2018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4036E74-E9C6-42CE-AA70-ECDD2B01A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6B2DFAE-7B14-4B18-BCD2-AC1E6E0EF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D046-2E83-4C3D-AC04-3466BAC00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695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CCAEA62-C999-445F-BDD9-7CE1A3171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E3EF-4B9E-4934-8BB8-E22D924C251F}" type="datetimeFigureOut">
              <a:rPr lang="pt-BR" smtClean="0"/>
              <a:t>30/10/2018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48F1988-4A86-4DF0-A8D9-7EDD3DE37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9F4C8C0-3B89-4EC9-ACC5-2A52E9C8D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D046-2E83-4C3D-AC04-3466BAC00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98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B8E221-FC8D-4061-BF4A-E30A8A957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5A3AAC-626F-4ADE-ADE6-EB6C65BC8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A986034-B90F-4A39-83D5-D69E18F43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ABFF146-9A41-4808-9564-62DFBD443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E3EF-4B9E-4934-8BB8-E22D924C251F}" type="datetimeFigureOut">
              <a:rPr lang="pt-BR" smtClean="0"/>
              <a:t>30/10/2018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889CDCE-C5DC-4D68-A326-A35D57E6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50C7B8A-70EF-4C31-A655-DE8A81BBC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D046-2E83-4C3D-AC04-3466BAC00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7208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E2F9A5-04F0-4F11-B0E7-5538F0807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60E3593-6687-4478-94FC-FF3468B758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E671C8C-C79F-45D9-9B5A-49D9E0BCC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2D2ACCE-5A9D-4A67-B436-34BE2F3E5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E3EF-4B9E-4934-8BB8-E22D924C251F}" type="datetimeFigureOut">
              <a:rPr lang="pt-BR" smtClean="0"/>
              <a:t>30/10/2018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D53E7D2-71DE-4767-92A6-490A1D937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9E1315-C997-4B84-B20D-58EF6789E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D046-2E83-4C3D-AC04-3466BAC00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368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F0935C2-9F13-4739-AC87-C962B05ED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9C1F66-C4B3-4D2E-9EBD-621E14366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5D8341-F352-4B20-9A40-BF4D177617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9E3EF-4B9E-4934-8BB8-E22D924C251F}" type="datetimeFigureOut">
              <a:rPr lang="pt-BR" smtClean="0"/>
              <a:t>30/10/2018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183814-BC6B-4858-9D9F-5158A9EC3F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011B0D-306B-45C9-AE0E-DC26AE2F3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FD046-2E83-4C3D-AC04-3466BAC00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252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3.png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QqlL30tUyk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coladavida.eng.br/hidraulica_I/consultas.htm" TargetMode="External"/><Relationship Id="rId2" Type="http://schemas.openxmlformats.org/officeDocument/2006/relationships/hyperlink" Target="https://youtu.be/t7I9kJeTpB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3.wmf"/><Relationship Id="rId3" Type="http://schemas.openxmlformats.org/officeDocument/2006/relationships/image" Target="../media/image15.png"/><Relationship Id="rId21" Type="http://schemas.openxmlformats.org/officeDocument/2006/relationships/image" Target="../media/image24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wmf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9.wmf"/><Relationship Id="rId19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0.wmf"/><Relationship Id="rId3" Type="http://schemas.openxmlformats.org/officeDocument/2006/relationships/image" Target="../media/image31.png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Relationship Id="rId11" Type="http://schemas.openxmlformats.org/officeDocument/2006/relationships/image" Target="../media/image32.png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34.png"/><Relationship Id="rId10" Type="http://schemas.openxmlformats.org/officeDocument/2006/relationships/image" Target="../media/image29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23B18E6-7CCE-418F-9011-260F52AF9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70" y="231588"/>
            <a:ext cx="5723809" cy="285714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42E651A-BA64-4676-80AB-E4D4ABE90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3672" y="1064889"/>
            <a:ext cx="2766038" cy="2098792"/>
          </a:xfrm>
          <a:prstGeom prst="rect">
            <a:avLst/>
          </a:prstGeom>
        </p:spPr>
      </p:pic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FFCBE87E-94F4-4420-8758-87F59F91CA3D}"/>
              </a:ext>
            </a:extLst>
          </p:cNvPr>
          <p:cNvSpPr/>
          <p:nvPr/>
        </p:nvSpPr>
        <p:spPr>
          <a:xfrm>
            <a:off x="6110990" y="321528"/>
            <a:ext cx="3642610" cy="2098791"/>
          </a:xfrm>
          <a:prstGeom prst="wedgeEllipseCallout">
            <a:avLst>
              <a:gd name="adj1" fmla="val 63498"/>
              <a:gd name="adj2" fmla="val 42898"/>
            </a:avLst>
          </a:prstGeom>
          <a:solidFill>
            <a:srgbClr val="860011"/>
          </a:solidFill>
          <a:ln>
            <a:solidFill>
              <a:srgbClr val="C38F6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do professor, como protagonista do conhecimento e antagonista da ignorância, que seja eterno!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A14FBFC-2585-48B6-B4AC-041EE4710EFD}"/>
              </a:ext>
            </a:extLst>
          </p:cNvPr>
          <p:cNvSpPr/>
          <p:nvPr/>
        </p:nvSpPr>
        <p:spPr>
          <a:xfrm>
            <a:off x="252270" y="231588"/>
            <a:ext cx="5563914" cy="300030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9F62725-8B70-45B6-AB56-B18944E2ACB5}"/>
              </a:ext>
            </a:extLst>
          </p:cNvPr>
          <p:cNvSpPr/>
          <p:nvPr/>
        </p:nvSpPr>
        <p:spPr>
          <a:xfrm>
            <a:off x="5976079" y="231588"/>
            <a:ext cx="5963651" cy="2976307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1B53601-B989-4AB7-81BD-8A94DEFFA6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100" y="3497191"/>
            <a:ext cx="4760254" cy="3180191"/>
          </a:xfrm>
          <a:prstGeom prst="rect">
            <a:avLst/>
          </a:prstGeom>
        </p:spPr>
      </p:pic>
      <p:sp>
        <p:nvSpPr>
          <p:cNvPr id="10" name="Balão de Fala: Oval 9">
            <a:extLst>
              <a:ext uri="{FF2B5EF4-FFF2-40B4-BE49-F238E27FC236}">
                <a16:creationId xmlns:a16="http://schemas.microsoft.com/office/drawing/2014/main" id="{31262703-FDF1-43A4-91BE-C1D6F2B7CD0A}"/>
              </a:ext>
            </a:extLst>
          </p:cNvPr>
          <p:cNvSpPr/>
          <p:nvPr/>
        </p:nvSpPr>
        <p:spPr>
          <a:xfrm>
            <a:off x="654100" y="4600105"/>
            <a:ext cx="1999159" cy="1156117"/>
          </a:xfrm>
          <a:prstGeom prst="wedgeEllipseCallout">
            <a:avLst>
              <a:gd name="adj1" fmla="val 57999"/>
              <a:gd name="adj2" fmla="val -44379"/>
            </a:avLst>
          </a:prstGeom>
          <a:solidFill>
            <a:srgbClr val="BEBABB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meu depende de todos vocês!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AE49563-2068-418E-939F-6225A345522F}"/>
              </a:ext>
            </a:extLst>
          </p:cNvPr>
          <p:cNvSpPr/>
          <p:nvPr/>
        </p:nvSpPr>
        <p:spPr>
          <a:xfrm>
            <a:off x="252270" y="3429000"/>
            <a:ext cx="5563914" cy="3316574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36070BB3-4FC5-45E4-A5A8-7AEB95D16A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6078" y="3477689"/>
            <a:ext cx="5963651" cy="3267885"/>
          </a:xfrm>
          <a:prstGeom prst="rect">
            <a:avLst/>
          </a:prstGeom>
        </p:spPr>
      </p:pic>
      <p:pic>
        <p:nvPicPr>
          <p:cNvPr id="1026" name="Picture 2" descr="C:\Users\raigi\AppData\Local\Temp\SNAGHTML124f07e.PNG">
            <a:extLst>
              <a:ext uri="{FF2B5EF4-FFF2-40B4-BE49-F238E27FC236}">
                <a16:creationId xmlns:a16="http://schemas.microsoft.com/office/drawing/2014/main" id="{8B5E2CEF-A132-402A-8718-ADE11172C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118" y="5027704"/>
            <a:ext cx="1334782" cy="164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4029752B-AD78-4C7D-8655-11DDEB80BFA0}"/>
              </a:ext>
            </a:extLst>
          </p:cNvPr>
          <p:cNvSpPr/>
          <p:nvPr/>
        </p:nvSpPr>
        <p:spPr>
          <a:xfrm>
            <a:off x="5976078" y="3429000"/>
            <a:ext cx="5993632" cy="3316574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Balão de Fala: Oval 13">
            <a:extLst>
              <a:ext uri="{FF2B5EF4-FFF2-40B4-BE49-F238E27FC236}">
                <a16:creationId xmlns:a16="http://schemas.microsoft.com/office/drawing/2014/main" id="{1CECAA1A-D81D-47BB-A38C-34F10D159651}"/>
              </a:ext>
            </a:extLst>
          </p:cNvPr>
          <p:cNvSpPr/>
          <p:nvPr/>
        </p:nvSpPr>
        <p:spPr>
          <a:xfrm>
            <a:off x="8324302" y="4013428"/>
            <a:ext cx="2858595" cy="1199213"/>
          </a:xfrm>
          <a:prstGeom prst="wedgeEllipseCallout">
            <a:avLst>
              <a:gd name="adj1" fmla="val 19890"/>
              <a:gd name="adj2" fmla="val 82409"/>
            </a:avLst>
          </a:prstGeom>
          <a:solidFill>
            <a:srgbClr val="9A6A38"/>
          </a:solidFill>
          <a:ln>
            <a:solidFill>
              <a:srgbClr val="47362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assumir nossas responsabilidades!</a:t>
            </a:r>
          </a:p>
        </p:txBody>
      </p:sp>
    </p:spTree>
    <p:extLst>
      <p:ext uri="{BB962C8B-B14F-4D97-AF65-F5344CB8AC3E}">
        <p14:creationId xmlns:p14="http://schemas.microsoft.com/office/powerpoint/2010/main" val="256069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BB7727E-EAD6-47E8-9374-60B68BE59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12192000" cy="6781800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9B6378E6-AA63-4E81-90D0-DD06BAFA322F}"/>
              </a:ext>
            </a:extLst>
          </p:cNvPr>
          <p:cNvSpPr/>
          <p:nvPr/>
        </p:nvSpPr>
        <p:spPr>
          <a:xfrm>
            <a:off x="5426438" y="449706"/>
            <a:ext cx="6086008" cy="1319134"/>
          </a:xfrm>
          <a:prstGeom prst="wedgeEllipseCallout">
            <a:avLst>
              <a:gd name="adj1" fmla="val -50729"/>
              <a:gd name="adj2" fmla="val 75000"/>
            </a:avLst>
          </a:prstGeom>
          <a:solidFill>
            <a:srgbClr val="7F5E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Portanto a potência útil da turbina, que é a potência mecânica, também denominada de potência da turbina: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0FD795E-3B4C-41EF-BAE5-CA9465C83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9C9E3034-9DE2-4068-AA05-44A0447D890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660577" y="2326234"/>
          <a:ext cx="3215284" cy="491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ção" r:id="rId4" imgW="1434960" imgH="215640" progId="Equation.3">
                  <p:embed/>
                </p:oleObj>
              </mc:Choice>
              <mc:Fallback>
                <p:oleObj name="Equação" r:id="rId4" imgW="1434960" imgH="215640" progId="Equation.3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9C9E3034-9DE2-4068-AA05-44A0447D89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577" y="2326234"/>
                        <a:ext cx="3215284" cy="4919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7260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2F44ED3-1FAA-4EC0-99A4-3F887CECCD3D}"/>
              </a:ext>
            </a:extLst>
          </p:cNvPr>
          <p:cNvSpPr/>
          <p:nvPr/>
        </p:nvSpPr>
        <p:spPr>
          <a:xfrm>
            <a:off x="379750" y="381859"/>
            <a:ext cx="6425783" cy="404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indent="-541338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14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Dado o dispositivo esquematizado ao lado, onde a bomba fornece ao fluido uma potência de 10 C.V. O fluido é a água e a cilindrada do primeiro pistão é 7500 cm</a:t>
            </a:r>
            <a:r>
              <a:rPr lang="pt-BR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Sabe-se que o movimento do primeiro pistão é acompanhado pelo movimento do segundo pistão. Pergunta-se: 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62050" indent="-263525"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qual é a vazão do escoamento?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(Q = 0,75 m³/s)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62050" lvl="3" indent="-263525"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quanto tempo, levará o primeiro pistão para percorrer o seu curso?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 = 0, 01 s)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62050" indent="-263525"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qual a velocidade de deslocamento do segundo pistão?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 = 150 m/s)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8888" indent="-809625"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Dados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cilindrada = volume deslocado do pistão =                     área do pistão x curso do pistão e 1CV = 75 kgf*m/s. 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Imagem 16518" descr="C:\Users\RAIMUN~1\AppData\Local\Temp\SNAGHTML5f440dc.PNG">
            <a:extLst>
              <a:ext uri="{FF2B5EF4-FFF2-40B4-BE49-F238E27FC236}">
                <a16:creationId xmlns:a16="http://schemas.microsoft.com/office/drawing/2014/main" id="{45AAA3C4-00C9-4FDD-95FD-26CAF8784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533" y="1889307"/>
            <a:ext cx="53054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3624087-7502-4814-83CB-8534BACE5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64423" y="494676"/>
            <a:ext cx="1545096" cy="1805606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01985A3-23E6-45FD-B8F3-2E0AC9F5EEC0}"/>
              </a:ext>
            </a:extLst>
          </p:cNvPr>
          <p:cNvSpPr/>
          <p:nvPr/>
        </p:nvSpPr>
        <p:spPr>
          <a:xfrm>
            <a:off x="134911" y="254833"/>
            <a:ext cx="11976047" cy="448244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EC4237C-E1D3-4CA0-B138-144E651C4EF1}"/>
              </a:ext>
            </a:extLst>
          </p:cNvPr>
          <p:cNvSpPr/>
          <p:nvPr/>
        </p:nvSpPr>
        <p:spPr>
          <a:xfrm>
            <a:off x="379749" y="4838128"/>
            <a:ext cx="6425783" cy="163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indent="-541338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15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a instalação esquematizada a seguir, onde a pressão do gás é igual a 19,6 kPa pede-se determinar a potência útil da bomba? 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9138" indent="-719138"/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Dados: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Hp</a:t>
            </a:r>
            <a:r>
              <a:rPr lang="pt-BR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0-1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5 m; Hp</a:t>
            </a:r>
            <a:r>
              <a:rPr lang="pt-BR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2-3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10 m; Q = 10 L/s; D</a:t>
            </a:r>
            <a:r>
              <a:rPr lang="pt-BR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5 cm; D</a:t>
            </a:r>
            <a:r>
              <a:rPr lang="pt-BR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10 cm e </a:t>
            </a:r>
            <a:r>
              <a:rPr lang="pt-BR" dirty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9800N/m³</a:t>
            </a:r>
            <a:endParaRPr lang="pt-BR" dirty="0"/>
          </a:p>
        </p:txBody>
      </p:sp>
      <p:pic>
        <p:nvPicPr>
          <p:cNvPr id="10243" name="Imagem 16519">
            <a:extLst>
              <a:ext uri="{FF2B5EF4-FFF2-40B4-BE49-F238E27FC236}">
                <a16:creationId xmlns:a16="http://schemas.microsoft.com/office/drawing/2014/main" id="{01DA7232-8BDE-4A04-83A0-75A18516F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532" y="4838128"/>
            <a:ext cx="52006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CFF10595-3175-4870-91D2-C7507E7C3768}"/>
              </a:ext>
            </a:extLst>
          </p:cNvPr>
          <p:cNvSpPr/>
          <p:nvPr/>
        </p:nvSpPr>
        <p:spPr>
          <a:xfrm>
            <a:off x="134911" y="4838128"/>
            <a:ext cx="11976047" cy="188595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264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79BA0BC-31F0-4521-B9E1-BEEE10D74165}"/>
              </a:ext>
            </a:extLst>
          </p:cNvPr>
          <p:cNvSpPr/>
          <p:nvPr/>
        </p:nvSpPr>
        <p:spPr>
          <a:xfrm>
            <a:off x="442452" y="586452"/>
            <a:ext cx="646801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 algn="just">
              <a:buFont typeface="+mj-lt"/>
              <a:buAutoNum type="arabicPeriod" startAt="16"/>
            </a:pPr>
            <a:r>
              <a:rPr lang="pt-BR" dirty="0"/>
              <a:t>Para a instalação representada, o nível do tanque leva 50 segundos para subir ∆h = 25 cm. Sabe-se os valores da perda de carga, que são: Hp</a:t>
            </a:r>
            <a:r>
              <a:rPr lang="pt-BR" baseline="-25000" dirty="0"/>
              <a:t>o - e</a:t>
            </a:r>
            <a:r>
              <a:rPr lang="pt-BR" dirty="0"/>
              <a:t> = 2m e Hp</a:t>
            </a:r>
            <a:r>
              <a:rPr lang="pt-BR" baseline="-25000" dirty="0"/>
              <a:t>s-1</a:t>
            </a:r>
            <a:r>
              <a:rPr lang="pt-BR" dirty="0"/>
              <a:t> = 2m e que as tubulações são todas de diâmetro D = 4cm → A = 12,5 cm² e ainda que o rendimento da bomba é de 80%. Pede-se: </a:t>
            </a:r>
          </a:p>
          <a:p>
            <a:pPr marL="1349375" indent="-1349375"/>
            <a:endParaRPr lang="pt-BR" dirty="0"/>
          </a:p>
          <a:p>
            <a:pPr lvl="1"/>
            <a:r>
              <a:rPr lang="pt-BR" dirty="0"/>
              <a:t>a) a vazão em L/s; </a:t>
            </a:r>
          </a:p>
          <a:p>
            <a:pPr lvl="1"/>
            <a:r>
              <a:rPr lang="pt-BR" dirty="0"/>
              <a:t>b) a velocidade média da água nas tubulações em m/s; </a:t>
            </a:r>
          </a:p>
          <a:p>
            <a:pPr lvl="1"/>
            <a:r>
              <a:rPr lang="pt-BR" dirty="0"/>
              <a:t>c) o tipo de escoamento, sabendo-se que νH2O = 10</a:t>
            </a:r>
            <a:r>
              <a:rPr lang="pt-BR" baseline="30000" dirty="0"/>
              <a:t>-6</a:t>
            </a:r>
            <a:r>
              <a:rPr lang="pt-BR" dirty="0"/>
              <a:t> m²/s; </a:t>
            </a:r>
          </a:p>
          <a:p>
            <a:pPr marL="727075" lvl="1" indent="-269875"/>
            <a:r>
              <a:rPr lang="pt-BR" dirty="0"/>
              <a:t>d) a carga potencial, a carga de pressão e a carga cinética na entrada da bomba; </a:t>
            </a:r>
          </a:p>
          <a:p>
            <a:pPr marL="727075" lvl="1" indent="-269875"/>
            <a:r>
              <a:rPr lang="pt-BR" dirty="0"/>
              <a:t>e) a carga potencial, a carga de pressão e a carga cinética na saída da bomba; </a:t>
            </a:r>
          </a:p>
          <a:p>
            <a:pPr lvl="1"/>
            <a:r>
              <a:rPr lang="pt-BR" dirty="0"/>
              <a:t>f) a potência da bomba; </a:t>
            </a:r>
          </a:p>
          <a:p>
            <a:pPr marL="636588" lvl="1" indent="-179388"/>
            <a:r>
              <a:rPr lang="pt-BR" dirty="0"/>
              <a:t>g) a potência consumida da rede elétrica pelo motor elétrico sabendo-se que seu rendimento é de 90%; </a:t>
            </a:r>
          </a:p>
          <a:p>
            <a:pPr lvl="1"/>
            <a:r>
              <a:rPr lang="pt-BR" dirty="0"/>
              <a:t>h) o rendimento global do conjunto motobomba; </a:t>
            </a:r>
          </a:p>
          <a:p>
            <a:pPr marL="636588" lvl="1" indent="-179388"/>
            <a:r>
              <a:rPr lang="pt-BR" dirty="0"/>
              <a:t>i) a carga potencial, a carga de pressão e a carga cinética na seção (1).</a:t>
            </a:r>
          </a:p>
        </p:txBody>
      </p:sp>
      <p:pic>
        <p:nvPicPr>
          <p:cNvPr id="11266" name="Imagem 16521" descr="C:\Users\RAIMUN~1\AppData\Local\Temp\SNAGHTML606a154.PNG">
            <a:extLst>
              <a:ext uri="{FF2B5EF4-FFF2-40B4-BE49-F238E27FC236}">
                <a16:creationId xmlns:a16="http://schemas.microsoft.com/office/drawing/2014/main" id="{0B23913A-BCDE-43C1-8648-22599D698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73" y="2942835"/>
            <a:ext cx="5264374" cy="299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92A738F-2FED-4C53-9400-45897D746122}"/>
              </a:ext>
            </a:extLst>
          </p:cNvPr>
          <p:cNvSpPr/>
          <p:nvPr/>
        </p:nvSpPr>
        <p:spPr>
          <a:xfrm>
            <a:off x="344774" y="404734"/>
            <a:ext cx="11622373" cy="6056027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82C458A-B8A4-4971-A3A8-FE2B508A9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3295" y="1142359"/>
            <a:ext cx="1624239" cy="18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7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15D103B-A2C2-433F-9FEB-A13DCE551C87}"/>
              </a:ext>
            </a:extLst>
          </p:cNvPr>
          <p:cNvSpPr/>
          <p:nvPr/>
        </p:nvSpPr>
        <p:spPr>
          <a:xfrm>
            <a:off x="559632" y="507164"/>
            <a:ext cx="6096000" cy="30428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1338" indent="-541338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17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Considerando a entrada e a saída da bomba em uma instalação de recalque como a representada pela foto, onde se tem: a pressão de entrada igual a -180 mmHg; pressão de saída 270 kPa; diâmetro interno da seção de entrada 52,5 mm (A=21,7 cm²); diâmetro interno da seção de saída 40,8 mm (A = 13,1 cm²); que o nível de água no reservatório, que tem área transversal igual a 0,546 m², levou 20,8 s para subir 100 mm, pede-se determinar a carga manométrica da bomba em questão e a sua potência.</a:t>
            </a:r>
          </a:p>
        </p:txBody>
      </p:sp>
      <p:pic>
        <p:nvPicPr>
          <p:cNvPr id="12290" name="Imagem 16512">
            <a:extLst>
              <a:ext uri="{FF2B5EF4-FFF2-40B4-BE49-F238E27FC236}">
                <a16:creationId xmlns:a16="http://schemas.microsoft.com/office/drawing/2014/main" id="{E634616B-21CC-474F-B8CF-5EBCE133B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72" y="4175669"/>
            <a:ext cx="3050991" cy="227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E1CABCA5-909C-4390-9CCF-C45A33AC4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9903" y="4633635"/>
            <a:ext cx="30509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Dados: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6111F435-46AF-4D3D-BEF5-AABF5C61BB5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999903" y="4936836"/>
          <a:ext cx="26797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ção" r:id="rId4" imgW="2679480" imgH="812520" progId="Equation.3">
                  <p:embed/>
                </p:oleObj>
              </mc:Choice>
              <mc:Fallback>
                <p:oleObj name="Equação" r:id="rId4" imgW="2679480" imgH="812520" progId="Equation.3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6111F435-46AF-4D3D-BEF5-AABF5C61BB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9903" y="4936836"/>
                        <a:ext cx="26797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E2DA7C1E-83B3-41E3-A2F9-B92F597790C2}"/>
              </a:ext>
            </a:extLst>
          </p:cNvPr>
          <p:cNvSpPr/>
          <p:nvPr/>
        </p:nvSpPr>
        <p:spPr>
          <a:xfrm>
            <a:off x="404735" y="239842"/>
            <a:ext cx="6385810" cy="635582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9F0AACB-F8CC-4893-8117-EB5D4B69CD07}"/>
              </a:ext>
            </a:extLst>
          </p:cNvPr>
          <p:cNvSpPr/>
          <p:nvPr/>
        </p:nvSpPr>
        <p:spPr>
          <a:xfrm>
            <a:off x="6945442" y="353853"/>
            <a:ext cx="4996720" cy="1857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indent="-541338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18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Sabendo que a bomba da bancada ao trabalhar a 1,2 L/s tem uma carga manométrica igual a 9,4m, pede-se determinar a perda de carga total no circuito e a potência da bomba. Dado: </a:t>
            </a:r>
            <a:r>
              <a:rPr lang="pt-BR" dirty="0" err="1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pt-BR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água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998,2 kg/m³ e g = 9,8 m/s².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818D878-E8C3-422A-8D4D-3F2535DD26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5347" y="2649633"/>
            <a:ext cx="3152381" cy="234285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2FB76E5-0410-49ED-8DAB-449C3026C6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5486" y="5002967"/>
            <a:ext cx="1971429" cy="162857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97830D7-9D8A-435B-9E2C-085493FD79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6047" y="5689318"/>
            <a:ext cx="1914286" cy="209524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2F2FEC96-9455-49AD-9225-862D984C6C0C}"/>
              </a:ext>
            </a:extLst>
          </p:cNvPr>
          <p:cNvSpPr/>
          <p:nvPr/>
        </p:nvSpPr>
        <p:spPr>
          <a:xfrm>
            <a:off x="6945442" y="239842"/>
            <a:ext cx="5106650" cy="635582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707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5CB64AB-420A-46A1-8C58-8EAA1339A717}"/>
              </a:ext>
            </a:extLst>
          </p:cNvPr>
          <p:cNvSpPr/>
          <p:nvPr/>
        </p:nvSpPr>
        <p:spPr>
          <a:xfrm>
            <a:off x="619592" y="863512"/>
            <a:ext cx="5476408" cy="1469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indent="-541338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19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a instalação esquematizada abaixo, pede-se: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69988" indent="-268288"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a perda de carga total que ocorre no escoamento de 1,6 L/s de água;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19250" indent="-718820"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a perda de carga entre as seções (1) e (2)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4" name="Imagem 16591">
            <a:extLst>
              <a:ext uri="{FF2B5EF4-FFF2-40B4-BE49-F238E27FC236}">
                <a16:creationId xmlns:a16="http://schemas.microsoft.com/office/drawing/2014/main" id="{A83DE0F6-67E8-450D-B181-C30243B67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175" y="388750"/>
            <a:ext cx="49911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37EDD83-4BC7-403C-955B-6F7C73642115}"/>
              </a:ext>
            </a:extLst>
          </p:cNvPr>
          <p:cNvSpPr/>
          <p:nvPr/>
        </p:nvSpPr>
        <p:spPr>
          <a:xfrm>
            <a:off x="419725" y="347599"/>
            <a:ext cx="11352550" cy="271322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D8DBCE5-4A4C-458D-A619-85EFA50FBFBD}"/>
              </a:ext>
            </a:extLst>
          </p:cNvPr>
          <p:cNvSpPr/>
          <p:nvPr/>
        </p:nvSpPr>
        <p:spPr>
          <a:xfrm>
            <a:off x="419724" y="3429000"/>
            <a:ext cx="54564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0" indent="-717550" algn="just">
              <a:buFont typeface="+mj-lt"/>
              <a:buAutoNum type="arabicPeriod" startAt="20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Através da instalação hidráulica esquematizada a seguir é transportada água (</a:t>
            </a:r>
            <a:r>
              <a:rPr lang="pt-BR" dirty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1000 kg/m³) com uma vazão de 3,2 L/s. Sabendo que a cota da seção de entrada e da seção de saída, são respectivamente 1,9 m e 2,4 m, que a perda de carga antes da bomba é 2,6 m e depois da bomba é 13,8 m, pede-se:  a pressão na entrada da bomba (p</a:t>
            </a:r>
            <a:r>
              <a:rPr lang="pt-BR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 a pressão na saída da bomba (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t-BR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 a carga manométrica da bomba (H</a:t>
            </a:r>
            <a:r>
              <a:rPr lang="pt-BR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 a sua potência útil.</a:t>
            </a:r>
            <a:endParaRPr lang="pt-BR" dirty="0"/>
          </a:p>
        </p:txBody>
      </p:sp>
      <p:pic>
        <p:nvPicPr>
          <p:cNvPr id="13315" name="Imagem 16563">
            <a:extLst>
              <a:ext uri="{FF2B5EF4-FFF2-40B4-BE49-F238E27FC236}">
                <a16:creationId xmlns:a16="http://schemas.microsoft.com/office/drawing/2014/main" id="{16418E02-F56A-4F87-840D-DE833890B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858" y="3542442"/>
            <a:ext cx="54006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D0E170F-68E0-4D83-A177-394946F40BA8}"/>
              </a:ext>
            </a:extLst>
          </p:cNvPr>
          <p:cNvSpPr/>
          <p:nvPr/>
        </p:nvSpPr>
        <p:spPr>
          <a:xfrm>
            <a:off x="419725" y="3273797"/>
            <a:ext cx="11352550" cy="341632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8240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95170BB-072F-40F6-A869-6B24E43CA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29"/>
            <a:ext cx="12192000" cy="6862229"/>
          </a:xfrm>
          <a:prstGeom prst="rect">
            <a:avLst/>
          </a:prstGeom>
        </p:spPr>
      </p:pic>
      <p:pic>
        <p:nvPicPr>
          <p:cNvPr id="7170" name="Picture 2" descr="C:\Users\raigi\AppData\Local\Temp\SNAGHTML546f565.PNG">
            <a:extLst>
              <a:ext uri="{FF2B5EF4-FFF2-40B4-BE49-F238E27FC236}">
                <a16:creationId xmlns:a16="http://schemas.microsoft.com/office/drawing/2014/main" id="{BFF122D0-9D58-4CEE-88C3-57C74148D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97" y="3832056"/>
            <a:ext cx="857094" cy="147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raigi\AppData\Local\Temp\SNAGHTML546f565.PNG">
            <a:extLst>
              <a:ext uri="{FF2B5EF4-FFF2-40B4-BE49-F238E27FC236}">
                <a16:creationId xmlns:a16="http://schemas.microsoft.com/office/drawing/2014/main" id="{BCF9619B-1F2C-48AB-9395-F2C47E001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36663" y="5382252"/>
            <a:ext cx="857094" cy="147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48912F69-05EE-4BBF-99D5-35F4962EB10B}"/>
              </a:ext>
            </a:extLst>
          </p:cNvPr>
          <p:cNvSpPr/>
          <p:nvPr/>
        </p:nvSpPr>
        <p:spPr>
          <a:xfrm>
            <a:off x="2075981" y="4345077"/>
            <a:ext cx="7240249" cy="2368445"/>
          </a:xfrm>
          <a:prstGeom prst="wedgeEllipseCallout">
            <a:avLst>
              <a:gd name="adj1" fmla="val -53273"/>
              <a:gd name="adj2" fmla="val -46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não mais existir esperança,</a:t>
            </a:r>
          </a:p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nem confiança num mundo melhor,  </a:t>
            </a:r>
          </a:p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olhe para seu interior</a:t>
            </a:r>
          </a:p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verás que sua vida acabou ...  </a:t>
            </a:r>
          </a:p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 vivo... </a:t>
            </a:r>
          </a:p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é o meu pedido. (Raimundo Ferreira Ignácio)</a:t>
            </a:r>
          </a:p>
        </p:txBody>
      </p:sp>
    </p:spTree>
    <p:extLst>
      <p:ext uri="{BB962C8B-B14F-4D97-AF65-F5344CB8AC3E}">
        <p14:creationId xmlns:p14="http://schemas.microsoft.com/office/powerpoint/2010/main" val="416438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ao ar livre, árvore, grama&#10;&#10;Descrição gerada com muito alta confiança">
            <a:extLst>
              <a:ext uri="{FF2B5EF4-FFF2-40B4-BE49-F238E27FC236}">
                <a16:creationId xmlns:a16="http://schemas.microsoft.com/office/drawing/2014/main" id="{EE12C8F8-BC51-4E8C-9323-37AA5589CE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02" r="5926" b="-2"/>
          <a:stretch/>
        </p:blipFill>
        <p:spPr>
          <a:xfrm>
            <a:off x="321731" y="321732"/>
            <a:ext cx="7086768" cy="6214533"/>
          </a:xfrm>
          <a:prstGeom prst="rect">
            <a:avLst/>
          </a:prstGeom>
        </p:spPr>
      </p:pic>
      <p:pic>
        <p:nvPicPr>
          <p:cNvPr id="7" name="Imagem 6" descr="Uma imagem contendo vestuário&#10;&#10;Descrição gerada com alta confiança">
            <a:extLst>
              <a:ext uri="{FF2B5EF4-FFF2-40B4-BE49-F238E27FC236}">
                <a16:creationId xmlns:a16="http://schemas.microsoft.com/office/drawing/2014/main" id="{0B93954D-E6D6-4EB6-996D-A421456B70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3" r="7826" b="-2"/>
          <a:stretch/>
        </p:blipFill>
        <p:spPr>
          <a:xfrm>
            <a:off x="7499941" y="321732"/>
            <a:ext cx="4370327" cy="6214533"/>
          </a:xfrm>
          <a:prstGeom prst="rect">
            <a:avLst/>
          </a:prstGeom>
        </p:spPr>
      </p:pic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D610ACC4-6330-423E-9A71-4A17D86A0A85}"/>
              </a:ext>
            </a:extLst>
          </p:cNvPr>
          <p:cNvSpPr/>
          <p:nvPr/>
        </p:nvSpPr>
        <p:spPr>
          <a:xfrm>
            <a:off x="321731" y="321732"/>
            <a:ext cx="4317168" cy="1034321"/>
          </a:xfrm>
          <a:prstGeom prst="roundRect">
            <a:avLst/>
          </a:prstGeom>
          <a:solidFill>
            <a:srgbClr val="111F02"/>
          </a:solidFill>
          <a:ln>
            <a:solidFill>
              <a:srgbClr val="111F0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 do Ribeirão Vargem Grande no final da Rua das Orquídeas - 2017 Carapicuíba – São Paulo - Brasil</a:t>
            </a:r>
          </a:p>
        </p:txBody>
      </p:sp>
    </p:spTree>
    <p:extLst>
      <p:ext uri="{BB962C8B-B14F-4D97-AF65-F5344CB8AC3E}">
        <p14:creationId xmlns:p14="http://schemas.microsoft.com/office/powerpoint/2010/main" val="151072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E795287-3F30-4F1B-83F9-172B67568D7B}"/>
              </a:ext>
            </a:extLst>
          </p:cNvPr>
          <p:cNvSpPr/>
          <p:nvPr/>
        </p:nvSpPr>
        <p:spPr>
          <a:xfrm>
            <a:off x="540773" y="354176"/>
            <a:ext cx="111104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indent="-452438" algn="just">
              <a:buFont typeface="+mj-lt"/>
              <a:buAutoNum type="arabicPeriod" startAt="11"/>
            </a:pPr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instalação de bombeamento representada a seguir transporta água (</a:t>
            </a:r>
            <a:r>
              <a:rPr lang="pt-BR" b="1" dirty="0">
                <a:solidFill>
                  <a:srgbClr val="00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995 kg/m³) com uma vazão de 5 L/s. Sabendo que a instalação tem um único diâmetro igual a 63 mm, que a aceleração da gravidade é 9,8 m/s², que a pressão na entrada da bomba, registrada por um vacuômetro é – 55870 Pa e que a pressão na saída da bomba, registrada pelo manômetro, é 101870 Pa, pede-se a carga manométrica da bomba; a perda de carga antes da bomba e a perda de carga depois da bomba. </a:t>
            </a:r>
            <a:endParaRPr lang="pt-BR" b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6A83279-EF5A-494F-B688-6632EFBD84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559277" y="1831504"/>
            <a:ext cx="5535561" cy="300289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100F9EB-32AA-49E1-B74B-9F067428D15E}"/>
              </a:ext>
            </a:extLst>
          </p:cNvPr>
          <p:cNvSpPr txBox="1"/>
          <p:nvPr/>
        </p:nvSpPr>
        <p:spPr>
          <a:xfrm>
            <a:off x="1081548" y="5240594"/>
            <a:ext cx="10638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8888" indent="-1258888"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Importante: </a:t>
            </a:r>
            <a:r>
              <a:rPr lang="pt-BR" dirty="0"/>
              <a:t>Vejam o vídeo no YouTube: </a:t>
            </a:r>
            <a:r>
              <a:rPr lang="pt-BR" dirty="0">
                <a:hlinkClick r:id="rId3"/>
              </a:rPr>
              <a:t>https://youtu.be/QQqlL30tUyk</a:t>
            </a:r>
            <a:r>
              <a:rPr lang="pt-BR" dirty="0"/>
              <a:t> e calculem a perda antes da bomba e a perda de carga depois da bomba.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57866C0-4AEB-4C96-9B32-76954F3FFAFB}"/>
              </a:ext>
            </a:extLst>
          </p:cNvPr>
          <p:cNvSpPr/>
          <p:nvPr/>
        </p:nvSpPr>
        <p:spPr>
          <a:xfrm>
            <a:off x="181896" y="233119"/>
            <a:ext cx="11828207" cy="631231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367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9DF8417-5774-4083-BA47-7B34C9040E58}"/>
              </a:ext>
            </a:extLst>
          </p:cNvPr>
          <p:cNvSpPr/>
          <p:nvPr/>
        </p:nvSpPr>
        <p:spPr>
          <a:xfrm>
            <a:off x="1583876" y="5170518"/>
            <a:ext cx="102554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Os dados devem ser obtidos através do YouTube: </a:t>
            </a:r>
            <a:r>
              <a:rPr lang="pt-BR" b="1" dirty="0">
                <a:hlinkClick r:id="rId2"/>
              </a:rPr>
              <a:t>https://youtu.be/t7I9kJeTpBk</a:t>
            </a:r>
            <a:r>
              <a:rPr lang="pt-BR" b="1" dirty="0"/>
              <a:t> e a temperatura deve ser </a:t>
            </a:r>
          </a:p>
          <a:p>
            <a:r>
              <a:rPr lang="pt-BR" b="1" dirty="0"/>
              <a:t>considerada como um número inteiro e se necessário arredondado para cima, após isto determinamos as</a:t>
            </a:r>
          </a:p>
          <a:p>
            <a:r>
              <a:rPr lang="pt-BR" b="1" dirty="0"/>
              <a:t>Propriedades na WEB </a:t>
            </a:r>
            <a:r>
              <a:rPr lang="pt-BR" b="1" dirty="0">
                <a:hlinkClick r:id="rId3"/>
              </a:rPr>
              <a:t>http://www.escoladavida.eng.br/hidraulica_I/consultas.htm</a:t>
            </a:r>
            <a:r>
              <a:rPr lang="pt-BR" b="1" dirty="0"/>
              <a:t> 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075D0F7-3AFC-486D-9C99-B1B824400CCC}"/>
              </a:ext>
            </a:extLst>
          </p:cNvPr>
          <p:cNvSpPr txBox="1"/>
          <p:nvPr/>
        </p:nvSpPr>
        <p:spPr>
          <a:xfrm>
            <a:off x="1170037" y="474235"/>
            <a:ext cx="10461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12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Considerando a bancada de laboratório e os dados obtidos na mesma, determine as perdas de carga entre a seção de 1 a 3.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A7560BA-8D77-476C-A3F0-653FCD19BA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851" y="1330575"/>
            <a:ext cx="9861894" cy="3827518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E48D7F3E-DA85-4C35-B559-9F1E2F42B527}"/>
              </a:ext>
            </a:extLst>
          </p:cNvPr>
          <p:cNvCxnSpPr/>
          <p:nvPr/>
        </p:nvCxnSpPr>
        <p:spPr>
          <a:xfrm flipV="1">
            <a:off x="5730240" y="1619250"/>
            <a:ext cx="289560" cy="28194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0EC77D83-D373-4A66-9989-2783885017B6}"/>
              </a:ext>
            </a:extLst>
          </p:cNvPr>
          <p:cNvSpPr txBox="1"/>
          <p:nvPr/>
        </p:nvSpPr>
        <p:spPr>
          <a:xfrm>
            <a:off x="5817868" y="1329580"/>
            <a:ext cx="582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AA96F0D1-6E20-44C4-89C0-1CE2E1495646}"/>
              </a:ext>
            </a:extLst>
          </p:cNvPr>
          <p:cNvCxnSpPr/>
          <p:nvPr/>
        </p:nvCxnSpPr>
        <p:spPr>
          <a:xfrm flipV="1">
            <a:off x="4625340" y="1619250"/>
            <a:ext cx="384810" cy="2819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D4F1FD8-7C8A-4BBF-A158-1C0A52F862D5}"/>
              </a:ext>
            </a:extLst>
          </p:cNvPr>
          <p:cNvSpPr txBox="1"/>
          <p:nvPr/>
        </p:nvSpPr>
        <p:spPr>
          <a:xfrm>
            <a:off x="4810125" y="1318150"/>
            <a:ext cx="75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CAEEA524-DD39-4C3F-98B4-F54296D66C3F}"/>
              </a:ext>
            </a:extLst>
          </p:cNvPr>
          <p:cNvCxnSpPr/>
          <p:nvPr/>
        </p:nvCxnSpPr>
        <p:spPr>
          <a:xfrm flipH="1" flipV="1">
            <a:off x="3802380" y="1619250"/>
            <a:ext cx="422910" cy="2819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474263C-D3E4-42EE-B7E9-81418F330668}"/>
              </a:ext>
            </a:extLst>
          </p:cNvPr>
          <p:cNvSpPr txBox="1"/>
          <p:nvPr/>
        </p:nvSpPr>
        <p:spPr>
          <a:xfrm>
            <a:off x="3546157" y="1293947"/>
            <a:ext cx="598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1E61A5CA-E9F3-48BC-8F57-58AAC77E08BD}"/>
              </a:ext>
            </a:extLst>
          </p:cNvPr>
          <p:cNvSpPr/>
          <p:nvPr/>
        </p:nvSpPr>
        <p:spPr>
          <a:xfrm>
            <a:off x="181896" y="233119"/>
            <a:ext cx="11828207" cy="631231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17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3D657A1-A3E2-40C6-BED0-EF50DA70839A}"/>
              </a:ext>
            </a:extLst>
          </p:cNvPr>
          <p:cNvSpPr/>
          <p:nvPr/>
        </p:nvSpPr>
        <p:spPr>
          <a:xfrm>
            <a:off x="919316" y="473848"/>
            <a:ext cx="10353367" cy="1857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13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a instalação de bombeamento representada a seguir (1) é uma válvula de poço; (2), (4), (8) e (9) são joelhos fêmea de 90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(3) e (5) são filtros; (6) uma válvula de retenção horizontal; (7) válvula globo reta sem guia; (10) é saída de tubulação e (11) bóia. O fluido bombeado é a água com massa específica igual a 1000 kg/m³ e com uma vazão igual a 3,2 L/s. A tubulação antes da bomba é de aço 40 com D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2” (D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52,5 mm e A = 21,7 cm²) e a tubulação depois da bomba é de aço 40 com D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1,5” (D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40,8 mm e A = 13,1 cm²).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8D40C9F-590D-45DA-8C0C-4D1A670EDF4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940" y="2331215"/>
            <a:ext cx="3775586" cy="34796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B4DCA5F-49D9-441B-86CD-55E2237909AB}"/>
              </a:ext>
            </a:extLst>
          </p:cNvPr>
          <p:cNvSpPr txBox="1"/>
          <p:nvPr/>
        </p:nvSpPr>
        <p:spPr>
          <a:xfrm>
            <a:off x="7384026" y="2978204"/>
            <a:ext cx="3775586" cy="2746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Sabe-se que a instalação ao lado operando com uma vazão de 3,2 L/s tem uma perda de carga antes da bomba igual a 1,9 m e uma perda de carga depois da bomba igual a 14,9 m, nesta situação,  pede-se determinar a pressão na entrada e na saída da bomba e a carga manométrica da mesma.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651977E-06B1-465B-BD3E-EDC216BD7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8399" y="3102245"/>
            <a:ext cx="1639617" cy="2708619"/>
          </a:xfrm>
          <a:prstGeom prst="rect">
            <a:avLst/>
          </a:prstGeom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ABF2E1F4-D112-4798-8C4B-2BF49AE5EF33}"/>
              </a:ext>
            </a:extLst>
          </p:cNvPr>
          <p:cNvSpPr/>
          <p:nvPr/>
        </p:nvSpPr>
        <p:spPr>
          <a:xfrm>
            <a:off x="1691148" y="2595716"/>
            <a:ext cx="1995949" cy="1209368"/>
          </a:xfrm>
          <a:prstGeom prst="wedgeEllipseCallout">
            <a:avLst>
              <a:gd name="adj1" fmla="val -45172"/>
              <a:gd name="adj2" fmla="val 69817"/>
            </a:avLst>
          </a:prstGeom>
          <a:solidFill>
            <a:srgbClr val="87001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o inverso do problema 11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DD2A65C-BC2B-4316-8DA0-07A71805AF8A}"/>
              </a:ext>
            </a:extLst>
          </p:cNvPr>
          <p:cNvSpPr/>
          <p:nvPr/>
        </p:nvSpPr>
        <p:spPr>
          <a:xfrm>
            <a:off x="181896" y="233119"/>
            <a:ext cx="11828207" cy="631231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15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interior, azul, chão, parede&#10;&#10;Descrição gerada com muito alta confiança">
            <a:extLst>
              <a:ext uri="{FF2B5EF4-FFF2-40B4-BE49-F238E27FC236}">
                <a16:creationId xmlns:a16="http://schemas.microsoft.com/office/drawing/2014/main" id="{A9B4468C-5896-4C9D-8C78-3C03B23025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052" name="Picture 4" descr="C:\Users\raigi\AppData\Local\Temp\SNAGHTML13bc111.PNG">
            <a:extLst>
              <a:ext uri="{FF2B5EF4-FFF2-40B4-BE49-F238E27FC236}">
                <a16:creationId xmlns:a16="http://schemas.microsoft.com/office/drawing/2014/main" id="{7515F68C-2AF2-4628-9268-D2CB7921D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734" y="2123855"/>
            <a:ext cx="1752679" cy="301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alão de Fala: Oval 2">
            <a:extLst>
              <a:ext uri="{FF2B5EF4-FFF2-40B4-BE49-F238E27FC236}">
                <a16:creationId xmlns:a16="http://schemas.microsoft.com/office/drawing/2014/main" id="{FE79C11D-D4ED-4BB9-8DCD-407F9B939262}"/>
              </a:ext>
            </a:extLst>
          </p:cNvPr>
          <p:cNvSpPr/>
          <p:nvPr/>
        </p:nvSpPr>
        <p:spPr>
          <a:xfrm>
            <a:off x="2473377" y="794478"/>
            <a:ext cx="4057338" cy="1573967"/>
          </a:xfrm>
          <a:prstGeom prst="wedgeEllipseCallout">
            <a:avLst>
              <a:gd name="adj1" fmla="val 25321"/>
              <a:gd name="adj2" fmla="val 70374"/>
            </a:avLst>
          </a:prstGeom>
          <a:solidFill>
            <a:srgbClr val="013793"/>
          </a:solidFill>
          <a:ln>
            <a:solidFill>
              <a:srgbClr val="0175DD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Potências e rendimentos das máquinas hidráulicas!</a:t>
            </a:r>
          </a:p>
        </p:txBody>
      </p:sp>
    </p:spTree>
    <p:extLst>
      <p:ext uri="{BB962C8B-B14F-4D97-AF65-F5344CB8AC3E}">
        <p14:creationId xmlns:p14="http://schemas.microsoft.com/office/powerpoint/2010/main" val="246753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45FF864-6BE5-4704-8EB2-5B65F6078ABE}"/>
              </a:ext>
            </a:extLst>
          </p:cNvPr>
          <p:cNvSpPr/>
          <p:nvPr/>
        </p:nvSpPr>
        <p:spPr>
          <a:xfrm>
            <a:off x="655638" y="68946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1.26 - Noção de potência e rendimento de máquina hidráulica</a:t>
            </a:r>
          </a:p>
          <a:p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1.26.1.	 Bomba hidráulica</a:t>
            </a:r>
          </a:p>
          <a:p>
            <a:endParaRPr lang="pt-BR" dirty="0"/>
          </a:p>
          <a:p>
            <a:pPr marL="989013" algn="just"/>
            <a:r>
              <a:rPr lang="pt-BR" dirty="0"/>
              <a:t>É o dispositivo que converte potência mecânica em potência hidráulica e que tem a finalidade de fornecer carga para o fluido, denominada de carga manométrica (H</a:t>
            </a:r>
            <a:r>
              <a:rPr lang="pt-BR" baseline="-25000" dirty="0"/>
              <a:t>B</a:t>
            </a:r>
            <a:r>
              <a:rPr lang="pt-BR" dirty="0"/>
              <a:t>).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92144ADA-F55B-4502-8A82-CEEB35F6245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12927" y="3096719"/>
          <a:ext cx="4864100" cy="307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ção" r:id="rId3" imgW="4356000" imgH="2743200" progId="Equation.3">
                  <p:embed/>
                </p:oleObj>
              </mc:Choice>
              <mc:Fallback>
                <p:oleObj name="Equação" r:id="rId3" imgW="4356000" imgH="2743200" progId="Equation.3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92144ADA-F55B-4502-8A82-CEEB35F624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927" y="3096719"/>
                        <a:ext cx="4864100" cy="3071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2E9BFB11-DE92-4F79-ACA9-1A0FAB3C39DB}"/>
              </a:ext>
            </a:extLst>
          </p:cNvPr>
          <p:cNvSpPr/>
          <p:nvPr/>
        </p:nvSpPr>
        <p:spPr>
          <a:xfrm>
            <a:off x="524656" y="449705"/>
            <a:ext cx="6385810" cy="5921115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126" name="Picture 6" descr="C:\Users\raigi\AppData\Local\Temp\SNAGHTML1fd6594.PNG">
            <a:extLst>
              <a:ext uri="{FF2B5EF4-FFF2-40B4-BE49-F238E27FC236}">
                <a16:creationId xmlns:a16="http://schemas.microsoft.com/office/drawing/2014/main" id="{3FB09C24-92CE-4851-86F7-D02ABA5A8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227" y="640751"/>
            <a:ext cx="3856978" cy="235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B2EDB05-CA9C-4EFA-9BFD-F09F200724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227" y="3778426"/>
            <a:ext cx="1145186" cy="2438823"/>
          </a:xfrm>
          <a:prstGeom prst="rect">
            <a:avLst/>
          </a:prstGeom>
        </p:spPr>
      </p:pic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9AA8CDBD-A992-434E-AE5F-75D964817E00}"/>
              </a:ext>
            </a:extLst>
          </p:cNvPr>
          <p:cNvSpPr/>
          <p:nvPr/>
        </p:nvSpPr>
        <p:spPr>
          <a:xfrm>
            <a:off x="8712720" y="3081143"/>
            <a:ext cx="2823147" cy="3102964"/>
          </a:xfrm>
          <a:prstGeom prst="wedgeEllipseCallout">
            <a:avLst>
              <a:gd name="adj1" fmla="val -67028"/>
              <a:gd name="adj2" fmla="val -4302"/>
            </a:avLst>
          </a:prstGeom>
          <a:solidFill>
            <a:srgbClr val="3A060C"/>
          </a:solidFill>
          <a:ln>
            <a:solidFill>
              <a:srgbClr val="C88D55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Rendimento definido pela relação da potência útil com a potência posta em  jogo, ou seja, potência que saí sobre a potência que entra!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D5DF738-14EA-4E59-87A4-59F164C77BF8}"/>
              </a:ext>
            </a:extLst>
          </p:cNvPr>
          <p:cNvSpPr/>
          <p:nvPr/>
        </p:nvSpPr>
        <p:spPr>
          <a:xfrm>
            <a:off x="7060367" y="449705"/>
            <a:ext cx="4841823" cy="5921115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249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raigi\AppData\Local\Temp\SNAGHTML1fd6594.PNG">
            <a:extLst>
              <a:ext uri="{FF2B5EF4-FFF2-40B4-BE49-F238E27FC236}">
                <a16:creationId xmlns:a16="http://schemas.microsoft.com/office/drawing/2014/main" id="{8B562272-4FF3-459F-87D0-76988E287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71" y="400908"/>
            <a:ext cx="3856978" cy="235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7502765-39D3-4611-9CF1-2320DACCD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749" y="635169"/>
            <a:ext cx="1356735" cy="1888520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67F6AFDB-F516-44B3-BD5A-D7DA0FA4573E}"/>
              </a:ext>
            </a:extLst>
          </p:cNvPr>
          <p:cNvSpPr/>
          <p:nvPr/>
        </p:nvSpPr>
        <p:spPr>
          <a:xfrm>
            <a:off x="5546486" y="635169"/>
            <a:ext cx="2611241" cy="869429"/>
          </a:xfrm>
          <a:prstGeom prst="wedgeEllipseCallout">
            <a:avLst>
              <a:gd name="adj1" fmla="val -47856"/>
              <a:gd name="adj2" fmla="val 78017"/>
            </a:avLst>
          </a:prstGeom>
          <a:solidFill>
            <a:srgbClr val="870011"/>
          </a:solidFill>
          <a:ln>
            <a:solidFill>
              <a:srgbClr val="5F5F5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considerar: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C1695B07-3311-417F-93DF-57469960C81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770127" y="1798243"/>
          <a:ext cx="23876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ção" r:id="rId5" imgW="2387520" imgH="215640" progId="Equation.3">
                  <p:embed/>
                </p:oleObj>
              </mc:Choice>
              <mc:Fallback>
                <p:oleObj name="Equação" r:id="rId5" imgW="2387520" imgH="215640" progId="Equation.3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C1695B07-3311-417F-93DF-57469960C8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70127" y="1798243"/>
                        <a:ext cx="23876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1EF12C0D-688B-4F61-84E4-DD6AC366042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757863" y="2092325"/>
          <a:ext cx="24130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ção" r:id="rId7" imgW="2412720" imgH="215640" progId="Equation.3">
                  <p:embed/>
                </p:oleObj>
              </mc:Choice>
              <mc:Fallback>
                <p:oleObj name="Equação" r:id="rId7" imgW="2412720" imgH="215640" progId="Equation.3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1EF12C0D-688B-4F61-84E4-DD6AC36604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57863" y="2092325"/>
                        <a:ext cx="24130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DE217843-40AB-4F40-AB8E-C07BFE4E5D1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823406" y="2481220"/>
          <a:ext cx="2057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ção" r:id="rId9" imgW="2057400" imgH="241200" progId="Equation.3">
                  <p:embed/>
                </p:oleObj>
              </mc:Choice>
              <mc:Fallback>
                <p:oleObj name="Equação" r:id="rId9" imgW="2057400" imgH="241200" progId="Equation.3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DE217843-40AB-4F40-AB8E-C07BFE4E5D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23406" y="2481220"/>
                        <a:ext cx="2057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C58B1381-4851-439A-A82D-88009DE200F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083442" y="1282348"/>
          <a:ext cx="673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ção" r:id="rId11" imgW="672840" imgH="444240" progId="Equation.3">
                  <p:embed/>
                </p:oleObj>
              </mc:Choice>
              <mc:Fallback>
                <p:oleObj name="Equação" r:id="rId11" imgW="672840" imgH="444240" progId="Equation.3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C58B1381-4851-439A-A82D-88009DE200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083442" y="1282348"/>
                        <a:ext cx="6731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60EAFDB0-565A-4643-8672-BA21366E93E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117714" y="2036720"/>
          <a:ext cx="622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ção" r:id="rId13" imgW="622080" imgH="444240" progId="Equation.3">
                  <p:embed/>
                </p:oleObj>
              </mc:Choice>
              <mc:Fallback>
                <p:oleObj name="Equação" r:id="rId13" imgW="622080" imgH="444240" progId="Equation.3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60EAFDB0-565A-4643-8672-BA21366E93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117714" y="2036720"/>
                        <a:ext cx="6223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0BF28492-F971-45D5-933A-BB8F7E95381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015507" y="1647825"/>
          <a:ext cx="1333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ção" r:id="rId15" imgW="1333440" imgH="444240" progId="Equation.3">
                  <p:embed/>
                </p:oleObj>
              </mc:Choice>
              <mc:Fallback>
                <p:oleObj name="Equação" r:id="rId15" imgW="1333440" imgH="444240" progId="Equation.3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0BF28492-F971-45D5-933A-BB8F7E9538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015507" y="1647825"/>
                        <a:ext cx="13335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tângulo 11">
            <a:extLst>
              <a:ext uri="{FF2B5EF4-FFF2-40B4-BE49-F238E27FC236}">
                <a16:creationId xmlns:a16="http://schemas.microsoft.com/office/drawing/2014/main" id="{2EDE5FDF-341F-4481-9C43-35AC42CC6C5B}"/>
              </a:ext>
            </a:extLst>
          </p:cNvPr>
          <p:cNvSpPr/>
          <p:nvPr/>
        </p:nvSpPr>
        <p:spPr>
          <a:xfrm>
            <a:off x="443771" y="400908"/>
            <a:ext cx="11413449" cy="2762017"/>
          </a:xfrm>
          <a:prstGeom prst="rect">
            <a:avLst/>
          </a:prstGeom>
          <a:noFill/>
          <a:ln w="76200">
            <a:solidFill>
              <a:srgbClr val="013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6DC0900B-0D6C-49D3-978D-B3B7F452691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333007" y="2722520"/>
          <a:ext cx="10160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ção" r:id="rId17" imgW="1015920" imgH="215640" progId="Equation.3">
                  <p:embed/>
                </p:oleObj>
              </mc:Choice>
              <mc:Fallback>
                <p:oleObj name="Equação" r:id="rId17" imgW="1015920" imgH="215640" progId="Equation.3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6DC0900B-0D6C-49D3-978D-B3B7F45269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333007" y="2722520"/>
                        <a:ext cx="10160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Elipse 13">
            <a:extLst>
              <a:ext uri="{FF2B5EF4-FFF2-40B4-BE49-F238E27FC236}">
                <a16:creationId xmlns:a16="http://schemas.microsoft.com/office/drawing/2014/main" id="{93ECD5AA-683C-4A0B-8265-20E01089F1D0}"/>
              </a:ext>
            </a:extLst>
          </p:cNvPr>
          <p:cNvSpPr/>
          <p:nvPr/>
        </p:nvSpPr>
        <p:spPr>
          <a:xfrm>
            <a:off x="8919148" y="2601870"/>
            <a:ext cx="1096359" cy="444500"/>
          </a:xfrm>
          <a:prstGeom prst="ellipse">
            <a:avLst/>
          </a:prstGeom>
          <a:solidFill>
            <a:srgbClr val="910517"/>
          </a:solidFill>
          <a:ln>
            <a:solidFill>
              <a:srgbClr val="45040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Onde: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1FE4F3E-92DD-4F7B-9FC4-3B9BDFD46523}"/>
              </a:ext>
            </a:extLst>
          </p:cNvPr>
          <p:cNvSpPr/>
          <p:nvPr/>
        </p:nvSpPr>
        <p:spPr>
          <a:xfrm>
            <a:off x="443771" y="3297836"/>
            <a:ext cx="11413449" cy="33577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4E056945-B2E8-4012-8FEE-20CB41CD4E0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6" y="3321585"/>
            <a:ext cx="11178603" cy="3310297"/>
          </a:xfrm>
          <a:prstGeom prst="rect">
            <a:avLst/>
          </a:prstGeom>
        </p:spPr>
      </p:pic>
      <p:sp>
        <p:nvSpPr>
          <p:cNvPr id="18" name="Balão de Fala: Oval 17">
            <a:extLst>
              <a:ext uri="{FF2B5EF4-FFF2-40B4-BE49-F238E27FC236}">
                <a16:creationId xmlns:a16="http://schemas.microsoft.com/office/drawing/2014/main" id="{64C9C349-BC8B-4A7E-A0C2-0DFF4C4A0658}"/>
              </a:ext>
            </a:extLst>
          </p:cNvPr>
          <p:cNvSpPr/>
          <p:nvPr/>
        </p:nvSpPr>
        <p:spPr>
          <a:xfrm>
            <a:off x="5823406" y="3597639"/>
            <a:ext cx="5659060" cy="911548"/>
          </a:xfrm>
          <a:prstGeom prst="wedgeEllipseCallout">
            <a:avLst>
              <a:gd name="adj1" fmla="val -55533"/>
              <a:gd name="adj2" fmla="val 345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potência mecânica também é denominada de potência nominal da bomba, ou ainda, potência da bomba: </a:t>
            </a: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6F4A482F-856B-4ABE-B336-B5DF4CDEA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16D3DD81-1EB6-4C9E-B17E-9AC2611B476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394014" y="4574027"/>
          <a:ext cx="1292499" cy="507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ção" r:id="rId20" imgW="1143000" imgH="444240" progId="Equation.3">
                  <p:embed/>
                </p:oleObj>
              </mc:Choice>
              <mc:Fallback>
                <p:oleObj name="Equação" r:id="rId20" imgW="1143000" imgH="444240" progId="Equation.3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16D3DD81-1EB6-4C9E-B17E-9AC2611B47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4014" y="4574027"/>
                        <a:ext cx="1292499" cy="5076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656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  <p:bldP spid="15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1E602741-1F7A-4B86-A373-4DA70816F8B9}"/>
              </a:ext>
            </a:extLst>
          </p:cNvPr>
          <p:cNvSpPr/>
          <p:nvPr/>
        </p:nvSpPr>
        <p:spPr>
          <a:xfrm>
            <a:off x="589613" y="70740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126.2. Turbina hidráulica</a:t>
            </a:r>
          </a:p>
          <a:p>
            <a:endParaRPr lang="pt-BR" dirty="0"/>
          </a:p>
          <a:p>
            <a:r>
              <a:rPr lang="pt-BR" dirty="0"/>
              <a:t>A turbina hidráulica retira carga do fluido, portanto: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C030560-03A6-4A4E-A1A8-5A5FD7AB7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25" y="1770841"/>
            <a:ext cx="5752381" cy="205714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B92DBF2-FBFA-4A27-9A47-6F3C4265C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613" y="1389161"/>
            <a:ext cx="1145186" cy="2438823"/>
          </a:xfrm>
          <a:prstGeom prst="rect">
            <a:avLst/>
          </a:prstGeom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3ADD3B70-985F-40C5-BF07-AE29AAE5732D}"/>
              </a:ext>
            </a:extLst>
          </p:cNvPr>
          <p:cNvSpPr/>
          <p:nvPr/>
        </p:nvSpPr>
        <p:spPr>
          <a:xfrm>
            <a:off x="8029106" y="691878"/>
            <a:ext cx="2823147" cy="3102964"/>
          </a:xfrm>
          <a:prstGeom prst="wedgeEllipseCallout">
            <a:avLst>
              <a:gd name="adj1" fmla="val -67028"/>
              <a:gd name="adj2" fmla="val -4302"/>
            </a:avLst>
          </a:prstGeom>
          <a:solidFill>
            <a:srgbClr val="3A060C"/>
          </a:solidFill>
          <a:ln>
            <a:solidFill>
              <a:srgbClr val="C88D55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Rendimento definido pela relação da potência útil com a potência posta em  jogo, ou seja, potência que saí sobre a potência que entra!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306DA4A-8549-4807-BE75-EED3E6E89EDB}"/>
              </a:ext>
            </a:extLst>
          </p:cNvPr>
          <p:cNvSpPr/>
          <p:nvPr/>
        </p:nvSpPr>
        <p:spPr>
          <a:xfrm>
            <a:off x="314793" y="314793"/>
            <a:ext cx="5752381" cy="364261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7769427-A9E2-4702-B848-E92937CCE824}"/>
              </a:ext>
            </a:extLst>
          </p:cNvPr>
          <p:cNvSpPr/>
          <p:nvPr/>
        </p:nvSpPr>
        <p:spPr>
          <a:xfrm>
            <a:off x="6355830" y="314793"/>
            <a:ext cx="5381468" cy="364261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CBDCC5F6-1096-49B8-82FC-0577D42B7C2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11825" y="4541114"/>
          <a:ext cx="985142" cy="630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ção" r:id="rId5" imgW="634680" imgH="406080" progId="Equation.3">
                  <p:embed/>
                </p:oleObj>
              </mc:Choice>
              <mc:Fallback>
                <p:oleObj name="Equação" r:id="rId5" imgW="634680" imgH="406080" progId="Equation.3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CBDCC5F6-1096-49B8-82FC-0577D42B7C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1825" y="4541114"/>
                        <a:ext cx="985142" cy="630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536F1EE4-D0C0-497B-8ED5-40868D37CAD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42057" y="5460028"/>
          <a:ext cx="1971675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ção" r:id="rId7" imgW="1269720" imgH="444240" progId="Equation.3">
                  <p:embed/>
                </p:oleObj>
              </mc:Choice>
              <mc:Fallback>
                <p:oleObj name="Equação" r:id="rId7" imgW="1269720" imgH="444240" progId="Equation.3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536F1EE4-D0C0-497B-8ED5-40868D37CA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2057" y="5460028"/>
                        <a:ext cx="1971675" cy="690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74D5D1E6-2DD3-4B4F-AC64-66D87E13BC3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502376" y="4272115"/>
          <a:ext cx="3392488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ção" r:id="rId9" imgW="2184120" imgH="406080" progId="Equation.3">
                  <p:embed/>
                </p:oleObj>
              </mc:Choice>
              <mc:Fallback>
                <p:oleObj name="Equação" r:id="rId9" imgW="2184120" imgH="406080" progId="Equation.3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74D5D1E6-2DD3-4B4F-AC64-66D87E13BC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02376" y="4272115"/>
                        <a:ext cx="3392488" cy="630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agem 13">
            <a:extLst>
              <a:ext uri="{FF2B5EF4-FFF2-40B4-BE49-F238E27FC236}">
                <a16:creationId xmlns:a16="http://schemas.microsoft.com/office/drawing/2014/main" id="{E89396CC-7B0A-45E0-AB89-77343989A0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56155" y="4383067"/>
            <a:ext cx="978690" cy="2002093"/>
          </a:xfrm>
          <a:prstGeom prst="rect">
            <a:avLst/>
          </a:prstGeom>
        </p:spPr>
      </p:pic>
      <p:sp>
        <p:nvSpPr>
          <p:cNvPr id="15" name="Balão de Fala: Oval 14">
            <a:extLst>
              <a:ext uri="{FF2B5EF4-FFF2-40B4-BE49-F238E27FC236}">
                <a16:creationId xmlns:a16="http://schemas.microsoft.com/office/drawing/2014/main" id="{7A807BC8-27E5-4E21-B6BD-329D1D0C28C2}"/>
              </a:ext>
            </a:extLst>
          </p:cNvPr>
          <p:cNvSpPr/>
          <p:nvPr/>
        </p:nvSpPr>
        <p:spPr>
          <a:xfrm>
            <a:off x="7914155" y="4497684"/>
            <a:ext cx="1669530" cy="788538"/>
          </a:xfrm>
          <a:prstGeom prst="wedgeEllipseCallout">
            <a:avLst>
              <a:gd name="adj1" fmla="val 53690"/>
              <a:gd name="adj2" fmla="val 43490"/>
            </a:avLst>
          </a:prstGeom>
          <a:solidFill>
            <a:srgbClr val="00FF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Onde:</a:t>
            </a:r>
          </a:p>
        </p:txBody>
      </p:sp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EB2E8FB2-F3B7-4AC1-8100-97844557050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639007" y="5577566"/>
          <a:ext cx="159702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ção" r:id="rId12" imgW="1028520" imgH="215640" progId="Equation.3">
                  <p:embed/>
                </p:oleObj>
              </mc:Choice>
              <mc:Fallback>
                <p:oleObj name="Equação" r:id="rId12" imgW="1028520" imgH="215640" progId="Equation.3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EB2E8FB2-F3B7-4AC1-8100-9784455705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639007" y="5577566"/>
                        <a:ext cx="1597025" cy="32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tângulo 17">
            <a:extLst>
              <a:ext uri="{FF2B5EF4-FFF2-40B4-BE49-F238E27FC236}">
                <a16:creationId xmlns:a16="http://schemas.microsoft.com/office/drawing/2014/main" id="{947FF275-6833-4431-8107-9318FEF29E46}"/>
              </a:ext>
            </a:extLst>
          </p:cNvPr>
          <p:cNvSpPr/>
          <p:nvPr/>
        </p:nvSpPr>
        <p:spPr>
          <a:xfrm>
            <a:off x="314793" y="4152275"/>
            <a:ext cx="11422505" cy="2390932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60F6D053-EFF8-40F4-B7DD-E8B2B9C54D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38" y="4891953"/>
            <a:ext cx="1204384" cy="1593363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70C3B1B8-048F-46CE-80CD-420469B845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020" y="4918567"/>
            <a:ext cx="1328923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7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5" grpId="0" animBg="1"/>
      <p:bldP spid="18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1371</Words>
  <Application>Microsoft Office PowerPoint</Application>
  <PresentationFormat>Widescreen</PresentationFormat>
  <Paragraphs>66</Paragraphs>
  <Slides>15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Times New Roman</vt:lpstr>
      <vt:lpstr>Tema do Office</vt:lpstr>
      <vt:lpstr>Equação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Raimundo Ferreira Ignacio</dc:creator>
  <cp:lastModifiedBy>Raimundo Ferreira Ignacio</cp:lastModifiedBy>
  <cp:revision>5</cp:revision>
  <dcterms:created xsi:type="dcterms:W3CDTF">2018-10-30T14:26:43Z</dcterms:created>
  <dcterms:modified xsi:type="dcterms:W3CDTF">2018-10-30T15:19:35Z</dcterms:modified>
</cp:coreProperties>
</file>