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79" r:id="rId4"/>
    <p:sldId id="287" r:id="rId5"/>
    <p:sldId id="286" r:id="rId6"/>
    <p:sldId id="285" r:id="rId7"/>
    <p:sldId id="288" r:id="rId8"/>
    <p:sldId id="289" r:id="rId9"/>
    <p:sldId id="290" r:id="rId10"/>
    <p:sldId id="291" r:id="rId11"/>
    <p:sldId id="292" r:id="rId12"/>
    <p:sldId id="276" r:id="rId13"/>
    <p:sldId id="277" r:id="rId14"/>
    <p:sldId id="278" r:id="rId15"/>
    <p:sldId id="293" r:id="rId16"/>
    <p:sldId id="281" r:id="rId17"/>
    <p:sldId id="282" r:id="rId18"/>
    <p:sldId id="284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E2A"/>
    <a:srgbClr val="003C72"/>
    <a:srgbClr val="004040"/>
    <a:srgbClr val="A88025"/>
    <a:srgbClr val="171718"/>
    <a:srgbClr val="002244"/>
    <a:srgbClr val="024E93"/>
    <a:srgbClr val="7F001B"/>
    <a:srgbClr val="4D9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98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4.wmf"/><Relationship Id="rId7" Type="http://schemas.openxmlformats.org/officeDocument/2006/relationships/image" Target="../media/image121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53A4-B9B7-4815-A588-959C8D9F2645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3CC65-0621-4BBE-8CAB-571A0C5A3F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66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7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92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15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5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7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8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59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90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692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04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38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85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6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540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89B0-6164-49EC-AAA9-F6D8EAF1493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840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82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51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693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817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46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073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91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13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70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5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55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06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93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CC65-0621-4BBE-8CAB-571A0C5A3F0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1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1CC9C-308A-4D3C-AFCF-D689AA65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61AEF9-BCC1-4F8E-A99F-DECE0D9FA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6F60CD-CFC4-4197-BD1B-00939F0A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0C50D-6375-4567-8476-1C0DFF92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1541C5-3B2A-4B44-B81C-986AFF35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1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1887F-D8BF-4280-B68D-5F9B3ECD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8C80F-F962-4693-9F0B-4ADF47965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D4BDE-399C-4386-89F1-345BA1C8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313C31-2736-4CA0-AB5B-DDF73F06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BA89B-2635-4757-B89C-2E0FCA0D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4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B38D76-14C7-481E-BAB8-6DFF2994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51988F-07BB-4DA1-8A1D-9FDB350F5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68B55D-D4F7-4969-BA7B-5A5D385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A9732-ECA8-4928-9B50-362CA68B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80EED1-FE1F-4B11-887D-DEEAD07E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38C58-48DD-4037-B126-D13F983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48C1B-D045-42CA-83A0-5440F0DF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93756F-5234-4BD3-85A0-E7CAA2DF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FD247D-D53E-4E32-9D1E-AAA56194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A4CD8-594A-4387-80A4-B1786820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24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164C6-8138-4AFA-B5FB-81A01AAD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FCC25C-22F5-46DB-9D71-55A461B89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43F2AE-B5ED-47B4-8CAF-C432B08C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421CB-01AB-4BBC-9F21-F45C8E9E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E1D950-E25C-49D1-9EC2-7C1B7CF1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80AD-81C9-4D63-8CD7-7E86B29D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061370-CF77-4CF5-9250-5966A6A64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90C00F-DCC8-4142-ABCD-596775499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30BDC7-43C0-4E5F-BE7A-B8BD3937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8243FF-AC1B-4DFC-95C4-13A6401C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61E4FE-1CD1-4FCF-B2E8-914089FC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9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7A477-0F37-45F0-B2A1-CB526A69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0992DA-482F-42F7-A79F-3480D577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8297CB-A4A1-4F62-9A9E-4BE5AC3BA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40C29D-5A9B-4118-8555-827EF7A62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CD94C8-A3F2-4C8B-8B33-1CBEC0489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8CFB8E-5DEC-43AB-BC82-5C7FE361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76AF79-A81A-4851-9A73-CD1777E7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084E4-8C8B-42B9-B439-2C4FA7B6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D48CD-A161-4A6A-B0D4-8A76ADA4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C9D7BA-641B-42F3-A52B-A232964E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1D383-F17D-4A45-8175-2102AA77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85D479-1B4D-40BA-821E-760968B1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2CEA1E-4FC7-4AD6-A18F-0E0994A8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B341F8-4983-455C-97A0-8A777A90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F7286B-8A53-4D4C-B6B7-C5B8495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B4833-BD6D-4308-BA31-E5DCD6CC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EE729-8625-4689-8F1A-FC491253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9D9999-F945-4075-9B9C-A19FA77FA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3F6435-D7A4-469F-AF96-F0219318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A58A6-D215-4EC8-8072-60E6AD0C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B190F-6B91-4F48-9278-C196FE41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A5E69-FA95-4AE6-83A4-25EC8419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26E0-E01E-432C-8B91-C7388BEAB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53BEA4-7CD0-41CF-86D1-34D2C7DA9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E14702-B104-4563-B73D-1B4CE7C8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39CF38-6EDF-413C-B6AE-14FC0D3C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587C29-F6CE-480F-A140-68E0EBEF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3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944E08C-0D18-4C6A-ADEF-21E8768F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0D28EC-4157-42F8-8A49-D7FBF8672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E23FE-75FF-45BF-8434-1B3AB16D0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C063-5426-440C-9C53-E5305A7C22C7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A9658C-099A-4B0B-AE3F-D1B2DA0F8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47554-C041-4106-A63D-25200CBD4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0E8A-A3F5-415A-AE8F-48929526C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2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59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png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83.wmf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88.png"/><Relationship Id="rId10" Type="http://schemas.openxmlformats.org/officeDocument/2006/relationships/image" Target="../media/image82.wmf"/><Relationship Id="rId4" Type="http://schemas.openxmlformats.org/officeDocument/2006/relationships/image" Target="../media/image85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9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91.wmf"/><Relationship Id="rId4" Type="http://schemas.openxmlformats.org/officeDocument/2006/relationships/image" Target="../media/image85.png"/><Relationship Id="rId9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3.wmf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82.wmf"/><Relationship Id="rId4" Type="http://schemas.openxmlformats.org/officeDocument/2006/relationships/image" Target="../media/image85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scoladavida.eng.br/hidraulica_I/determina%C3%A7%C3%A3o_dos_f.xls" TargetMode="External"/><Relationship Id="rId5" Type="http://schemas.openxmlformats.org/officeDocument/2006/relationships/hyperlink" Target="http://www.escoladavida.eng.br/hidraulica_I/consultas.htm" TargetMode="External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1.png"/><Relationship Id="rId5" Type="http://schemas.openxmlformats.org/officeDocument/2006/relationships/image" Target="../media/image106.png"/><Relationship Id="rId4" Type="http://schemas.openxmlformats.org/officeDocument/2006/relationships/image" Target="../media/image110.png"/><Relationship Id="rId9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escoladavida.eng.br/hidraulica_I/consultas.ht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coladavida.eng.br/hidraulica_I/consultas.htm" TargetMode="Externa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120.wmf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03.png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image" Target="../media/image84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118.wmf"/><Relationship Id="rId22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N8hZmkQfJc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5.wmf"/><Relationship Id="rId4" Type="http://schemas.openxmlformats.org/officeDocument/2006/relationships/image" Target="../media/image26.gi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6A2BDD-516D-4EEC-84ED-839E03AB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80" y="2691273"/>
            <a:ext cx="1428750" cy="1200150"/>
          </a:xfrm>
          <a:prstGeom prst="rect">
            <a:avLst/>
          </a:prstGeom>
        </p:spPr>
      </p:pic>
      <p:pic>
        <p:nvPicPr>
          <p:cNvPr id="7" name="Imagem 6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2BAF0719-7B4B-4D63-A1BD-81D1EEF96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026" y="2691273"/>
            <a:ext cx="1428750" cy="113347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6C5A6AA-C456-4DBC-BA0F-F3F603924FD5}"/>
              </a:ext>
            </a:extLst>
          </p:cNvPr>
          <p:cNvGrpSpPr/>
          <p:nvPr/>
        </p:nvGrpSpPr>
        <p:grpSpPr>
          <a:xfrm>
            <a:off x="1681482" y="144699"/>
            <a:ext cx="8793585" cy="6568601"/>
            <a:chOff x="1681482" y="144699"/>
            <a:chExt cx="8793585" cy="6568601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CC0D914-DA54-47BE-AC66-690EA91C1F57}"/>
                </a:ext>
              </a:extLst>
            </p:cNvPr>
            <p:cNvGrpSpPr/>
            <p:nvPr/>
          </p:nvGrpSpPr>
          <p:grpSpPr>
            <a:xfrm>
              <a:off x="1716932" y="144699"/>
              <a:ext cx="8758135" cy="6568601"/>
              <a:chOff x="1716932" y="134867"/>
              <a:chExt cx="8758135" cy="6568601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471F8F54-25A9-4BFD-A019-1A4C17C828C7}"/>
                  </a:ext>
                </a:extLst>
              </p:cNvPr>
              <p:cNvGrpSpPr/>
              <p:nvPr/>
            </p:nvGrpSpPr>
            <p:grpSpPr>
              <a:xfrm>
                <a:off x="1716932" y="134867"/>
                <a:ext cx="8758135" cy="6568601"/>
                <a:chOff x="1716932" y="144699"/>
                <a:chExt cx="8758135" cy="6568601"/>
              </a:xfrm>
            </p:grpSpPr>
            <p:pic>
              <p:nvPicPr>
                <p:cNvPr id="3" name="Imagem 2">
                  <a:extLst>
                    <a:ext uri="{FF2B5EF4-FFF2-40B4-BE49-F238E27FC236}">
                      <a16:creationId xmlns:a16="http://schemas.microsoft.com/office/drawing/2014/main" id="{EB8158DA-86FA-4193-A967-97ABEC83D1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6932" y="144699"/>
                  <a:ext cx="8758135" cy="6568601"/>
                </a:xfrm>
                <a:prstGeom prst="rect">
                  <a:avLst/>
                </a:prstGeom>
              </p:spPr>
            </p:pic>
            <p:cxnSp>
              <p:nvCxnSpPr>
                <p:cNvPr id="8" name="Conector reto 7">
                  <a:extLst>
                    <a:ext uri="{FF2B5EF4-FFF2-40B4-BE49-F238E27FC236}">
                      <a16:creationId xmlns:a16="http://schemas.microsoft.com/office/drawing/2014/main" id="{E7D19EF1-31D3-4224-B97A-9FC7F7B59D27}"/>
                    </a:ext>
                  </a:extLst>
                </p:cNvPr>
                <p:cNvCxnSpPr/>
                <p:nvPr/>
              </p:nvCxnSpPr>
              <p:spPr>
                <a:xfrm flipV="1">
                  <a:off x="9527458" y="1455174"/>
                  <a:ext cx="324465" cy="3932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Imagem 8">
                  <a:extLst>
                    <a:ext uri="{FF2B5EF4-FFF2-40B4-BE49-F238E27FC236}">
                      <a16:creationId xmlns:a16="http://schemas.microsoft.com/office/drawing/2014/main" id="{343FD016-EB84-4042-84C9-3B01B3480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93167" y="1455174"/>
                  <a:ext cx="359695" cy="420660"/>
                </a:xfrm>
                <a:prstGeom prst="rect">
                  <a:avLst/>
                </a:prstGeom>
              </p:spPr>
            </p:pic>
            <p:cxnSp>
              <p:nvCxnSpPr>
                <p:cNvPr id="10" name="Conector reto 9">
                  <a:extLst>
                    <a:ext uri="{FF2B5EF4-FFF2-40B4-BE49-F238E27FC236}">
                      <a16:creationId xmlns:a16="http://schemas.microsoft.com/office/drawing/2014/main" id="{AB753A3F-D32F-4D92-8DD6-576478E70E81}"/>
                    </a:ext>
                  </a:extLst>
                </p:cNvPr>
                <p:cNvCxnSpPr/>
                <p:nvPr/>
              </p:nvCxnSpPr>
              <p:spPr>
                <a:xfrm flipV="1">
                  <a:off x="2335161" y="2109020"/>
                  <a:ext cx="324465" cy="3932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CB634D7E-0DA2-4C26-BA27-F2B9A4F59306}"/>
                    </a:ext>
                  </a:extLst>
                </p:cNvPr>
                <p:cNvCxnSpPr/>
                <p:nvPr/>
              </p:nvCxnSpPr>
              <p:spPr>
                <a:xfrm flipV="1">
                  <a:off x="1922290" y="2148350"/>
                  <a:ext cx="324465" cy="3932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2FB75E7-D284-4D4E-A0EB-0C870DDB3E45}"/>
                  </a:ext>
                </a:extLst>
              </p:cNvPr>
              <p:cNvSpPr/>
              <p:nvPr/>
            </p:nvSpPr>
            <p:spPr>
              <a:xfrm>
                <a:off x="3196776" y="135331"/>
                <a:ext cx="578607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5400" b="0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Calcule a pressão p</a:t>
                </a:r>
                <a:r>
                  <a:rPr kumimoji="0" lang="pt-BR" sz="5400" b="0" i="0" u="none" strike="noStrike" kern="1200" cap="none" spc="0" normalizeH="0" baseline="-2500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pt-BR" sz="5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9586777-F2B8-47E4-A23C-BF33E39A47AE}"/>
                </a:ext>
              </a:extLst>
            </p:cNvPr>
            <p:cNvSpPr txBox="1"/>
            <p:nvPr/>
          </p:nvSpPr>
          <p:spPr>
            <a:xfrm>
              <a:off x="9689690" y="1085842"/>
              <a:ext cx="53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(1)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2B464BE-D896-4D7E-A80F-E0FE1DDC2456}"/>
                </a:ext>
              </a:extLst>
            </p:cNvPr>
            <p:cNvSpPr txBox="1"/>
            <p:nvPr/>
          </p:nvSpPr>
          <p:spPr>
            <a:xfrm>
              <a:off x="8990629" y="1088157"/>
              <a:ext cx="53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9765F54-C585-43A7-925B-6BDBE9F15B2B}"/>
                </a:ext>
              </a:extLst>
            </p:cNvPr>
            <p:cNvSpPr txBox="1"/>
            <p:nvPr/>
          </p:nvSpPr>
          <p:spPr>
            <a:xfrm>
              <a:off x="2086493" y="2443319"/>
              <a:ext cx="53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(3)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1AADF68-CC2D-49EC-A79B-F7AC07638F36}"/>
                </a:ext>
              </a:extLst>
            </p:cNvPr>
            <p:cNvSpPr txBox="1"/>
            <p:nvPr/>
          </p:nvSpPr>
          <p:spPr>
            <a:xfrm>
              <a:off x="1681482" y="2467278"/>
              <a:ext cx="53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0A25DC-45A0-4CC5-A447-2E39BB3A5063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C09B1FEC-3B01-467A-90DC-02CBB3DCA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" y="528334"/>
            <a:ext cx="4980889" cy="34298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85696E-B035-4350-A59C-04784C183E00}"/>
              </a:ext>
            </a:extLst>
          </p:cNvPr>
          <p:cNvSpPr txBox="1"/>
          <p:nvPr/>
        </p:nvSpPr>
        <p:spPr>
          <a:xfrm>
            <a:off x="1134298" y="277247"/>
            <a:ext cx="20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HIDRODINÂMICA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B1ED38-7E2A-4759-98CE-BECB85016424}"/>
              </a:ext>
            </a:extLst>
          </p:cNvPr>
          <p:cNvSpPr txBox="1"/>
          <p:nvPr/>
        </p:nvSpPr>
        <p:spPr>
          <a:xfrm>
            <a:off x="312433" y="3244334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230 mm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DA0853D-CE29-42B1-AF16-45F1A3457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06509"/>
              </p:ext>
            </p:extLst>
          </p:nvPr>
        </p:nvGraphicFramePr>
        <p:xfrm>
          <a:off x="1134297" y="623792"/>
          <a:ext cx="19383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Equation" r:id="rId5" imgW="1079280" imgH="228600" progId="Equation.DSMT4">
                  <p:embed/>
                </p:oleObj>
              </mc:Choice>
              <mc:Fallback>
                <p:oleObj name="Equation" r:id="rId5" imgW="1079280" imgH="2286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3FD54F8-E075-4A88-BC40-898DD6987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297" y="623792"/>
                        <a:ext cx="1938337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FA6DA08-2448-4C50-B251-C564BA890306}"/>
              </a:ext>
            </a:extLst>
          </p:cNvPr>
          <p:cNvSpPr txBox="1"/>
          <p:nvPr/>
        </p:nvSpPr>
        <p:spPr>
          <a:xfrm>
            <a:off x="5561893" y="254460"/>
            <a:ext cx="385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da energia de (2) a (3):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AD16AC-5F7A-43CC-B9ED-EE0BD6F15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39401"/>
              </p:ext>
            </p:extLst>
          </p:nvPr>
        </p:nvGraphicFramePr>
        <p:xfrm>
          <a:off x="6137275" y="828675"/>
          <a:ext cx="47466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7" imgW="2641320" imgH="711000" progId="Equation.DSMT4">
                  <p:embed/>
                </p:oleObj>
              </mc:Choice>
              <mc:Fallback>
                <p:oleObj name="Equation" r:id="rId7" imgW="264132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70119D-4741-497F-B038-D3559868F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7275" y="828675"/>
                        <a:ext cx="4746625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341D6D5-D565-446D-9513-0957EF1F7685}"/>
              </a:ext>
            </a:extLst>
          </p:cNvPr>
          <p:cNvCxnSpPr/>
          <p:nvPr/>
        </p:nvCxnSpPr>
        <p:spPr>
          <a:xfrm>
            <a:off x="6096000" y="1467644"/>
            <a:ext cx="363794" cy="518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595115F-E819-4B26-9697-B9B0E6095257}"/>
              </a:ext>
            </a:extLst>
          </p:cNvPr>
          <p:cNvCxnSpPr/>
          <p:nvPr/>
        </p:nvCxnSpPr>
        <p:spPr>
          <a:xfrm>
            <a:off x="8193578" y="1428316"/>
            <a:ext cx="363794" cy="518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EF6B27C-DA52-4296-994B-68990CF5F5CF}"/>
              </a:ext>
            </a:extLst>
          </p:cNvPr>
          <p:cNvCxnSpPr/>
          <p:nvPr/>
        </p:nvCxnSpPr>
        <p:spPr>
          <a:xfrm flipH="1">
            <a:off x="7216877" y="1288026"/>
            <a:ext cx="976701" cy="698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A1C2EE8-B504-4720-8AD7-0A6DB64EA126}"/>
              </a:ext>
            </a:extLst>
          </p:cNvPr>
          <p:cNvCxnSpPr/>
          <p:nvPr/>
        </p:nvCxnSpPr>
        <p:spPr>
          <a:xfrm flipH="1">
            <a:off x="9232285" y="1288026"/>
            <a:ext cx="976701" cy="698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2F6911A-7EAA-4A0C-A262-58CC38C3F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20935"/>
              </p:ext>
            </p:extLst>
          </p:nvPr>
        </p:nvGraphicFramePr>
        <p:xfrm>
          <a:off x="6137275" y="2138492"/>
          <a:ext cx="18938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9" imgW="1054080" imgH="419040" progId="Equation.DSMT4">
                  <p:embed/>
                </p:oleObj>
              </mc:Choice>
              <mc:Fallback>
                <p:oleObj name="Equation" r:id="rId9" imgW="1054080" imgH="4190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AD16AC-5F7A-43CC-B9ED-EE0BD6F15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7275" y="2138492"/>
                        <a:ext cx="1893887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4C450B-23CC-4A1C-9DB4-F2A684636CAB}"/>
              </a:ext>
            </a:extLst>
          </p:cNvPr>
          <p:cNvSpPr txBox="1"/>
          <p:nvPr/>
        </p:nvSpPr>
        <p:spPr>
          <a:xfrm>
            <a:off x="5158114" y="2974629"/>
            <a:ext cx="385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manométrica de (2) a (3):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E4C7D19-4B4B-4D8C-A3A1-E7C3D73FA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2313"/>
              </p:ext>
            </p:extLst>
          </p:nvPr>
        </p:nvGraphicFramePr>
        <p:xfrm>
          <a:off x="8952819" y="2890656"/>
          <a:ext cx="28749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11" imgW="1600200" imgH="279360" progId="Equation.DSMT4">
                  <p:embed/>
                </p:oleObj>
              </mc:Choice>
              <mc:Fallback>
                <p:oleObj name="Equation" r:id="rId11" imgW="1600200" imgH="2793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2F6911A-7EAA-4A0C-A262-58CC38C3F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52819" y="2890656"/>
                        <a:ext cx="287496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C0BA42D4-8348-42C1-8C3C-CBF615900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236"/>
              </p:ext>
            </p:extLst>
          </p:nvPr>
        </p:nvGraphicFramePr>
        <p:xfrm>
          <a:off x="6087893" y="3533962"/>
          <a:ext cx="5340351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13" imgW="2971800" imgH="444240" progId="Equation.DSMT4">
                  <p:embed/>
                </p:oleObj>
              </mc:Choice>
              <mc:Fallback>
                <p:oleObj name="Equation" r:id="rId13" imgW="2971800" imgH="4442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2F6911A-7EAA-4A0C-A262-58CC38C3F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87893" y="3533962"/>
                        <a:ext cx="5340351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570E17-2926-4CF3-BA25-132EF6A97B10}"/>
              </a:ext>
            </a:extLst>
          </p:cNvPr>
          <p:cNvSpPr txBox="1"/>
          <p:nvPr/>
        </p:nvSpPr>
        <p:spPr>
          <a:xfrm>
            <a:off x="312433" y="4756617"/>
            <a:ext cx="385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da energia de (1) a (2):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0C72DCF2-30FB-44D7-8CC9-6CE4E829A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21082"/>
              </p:ext>
            </p:extLst>
          </p:nvPr>
        </p:nvGraphicFramePr>
        <p:xfrm>
          <a:off x="3920433" y="4542027"/>
          <a:ext cx="65928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Equation" r:id="rId15" imgW="3670200" imgH="444240" progId="Equation.DSMT4">
                  <p:embed/>
                </p:oleObj>
              </mc:Choice>
              <mc:Fallback>
                <p:oleObj name="Equation" r:id="rId15" imgW="3670200" imgH="4442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70119D-4741-497F-B038-D3559868F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20433" y="4542027"/>
                        <a:ext cx="6592887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0A49EDF-27AE-4403-9CC3-93D486A24FC1}"/>
              </a:ext>
            </a:extLst>
          </p:cNvPr>
          <p:cNvCxnSpPr/>
          <p:nvPr/>
        </p:nvCxnSpPr>
        <p:spPr>
          <a:xfrm>
            <a:off x="5810865" y="4756617"/>
            <a:ext cx="285135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FE360C7-9EED-4A0B-9580-319837082F36}"/>
              </a:ext>
            </a:extLst>
          </p:cNvPr>
          <p:cNvCxnSpPr/>
          <p:nvPr/>
        </p:nvCxnSpPr>
        <p:spPr>
          <a:xfrm>
            <a:off x="7849406" y="4795423"/>
            <a:ext cx="285135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20D06CCD-3721-4D4F-80C1-217D2BCEB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58909"/>
              </p:ext>
            </p:extLst>
          </p:nvPr>
        </p:nvGraphicFramePr>
        <p:xfrm>
          <a:off x="4046368" y="5508069"/>
          <a:ext cx="4083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17" imgW="2273040" imgH="419040" progId="Equation.DSMT4">
                  <p:embed/>
                </p:oleObj>
              </mc:Choice>
              <mc:Fallback>
                <p:oleObj name="Equation" r:id="rId17" imgW="2273040" imgH="419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0C72DCF2-30FB-44D7-8CC9-6CE4E829A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46368" y="5508069"/>
                        <a:ext cx="40830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152609-8B72-49E5-865C-610F0072943C}"/>
              </a:ext>
            </a:extLst>
          </p:cNvPr>
          <p:cNvSpPr txBox="1"/>
          <p:nvPr/>
        </p:nvSpPr>
        <p:spPr>
          <a:xfrm>
            <a:off x="8375475" y="5508069"/>
            <a:ext cx="345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que achar 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0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4AA3A2-B5DE-4693-B1F6-5679AF7309BF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BCAD4E39-6A05-4951-BB15-325DD753A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" y="528334"/>
            <a:ext cx="4980889" cy="34298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A0161B-80AC-4EBF-8171-43B0A3FF7D95}"/>
              </a:ext>
            </a:extLst>
          </p:cNvPr>
          <p:cNvSpPr txBox="1"/>
          <p:nvPr/>
        </p:nvSpPr>
        <p:spPr>
          <a:xfrm>
            <a:off x="1134298" y="277247"/>
            <a:ext cx="20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HIDRODINÂMICA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3C9680-CB4B-4391-828D-7E296B33B5F9}"/>
              </a:ext>
            </a:extLst>
          </p:cNvPr>
          <p:cNvSpPr txBox="1"/>
          <p:nvPr/>
        </p:nvSpPr>
        <p:spPr>
          <a:xfrm>
            <a:off x="2069886" y="3429000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160 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927E03-2B38-47FE-AA3A-398647ADE761}"/>
              </a:ext>
            </a:extLst>
          </p:cNvPr>
          <p:cNvSpPr txBox="1"/>
          <p:nvPr/>
        </p:nvSpPr>
        <p:spPr>
          <a:xfrm>
            <a:off x="4754324" y="786378"/>
            <a:ext cx="385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manométrica de (1) a (2):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EDDAF77-B7D4-40E7-A579-D45F71712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44215"/>
              </p:ext>
            </p:extLst>
          </p:nvPr>
        </p:nvGraphicFramePr>
        <p:xfrm>
          <a:off x="8516143" y="720219"/>
          <a:ext cx="280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5" imgW="1562040" imgH="279360" progId="Equation.DSMT4">
                  <p:embed/>
                </p:oleObj>
              </mc:Choice>
              <mc:Fallback>
                <p:oleObj name="Equation" r:id="rId5" imgW="1562040" imgH="27936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E4C7D19-4B4B-4D8C-A3A1-E7C3D73FA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6143" y="720219"/>
                        <a:ext cx="28067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7D34023-FBB3-4B61-896A-4F7E44A1B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46967"/>
              </p:ext>
            </p:extLst>
          </p:nvPr>
        </p:nvGraphicFramePr>
        <p:xfrm>
          <a:off x="4924540" y="1529658"/>
          <a:ext cx="63642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7" imgW="3543120" imgH="444240" progId="Equation.DSMT4">
                  <p:embed/>
                </p:oleObj>
              </mc:Choice>
              <mc:Fallback>
                <p:oleObj name="Equation" r:id="rId7" imgW="3543120" imgH="44424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20D06CCD-3721-4D4F-80C1-217D2BCEB2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4540" y="1529658"/>
                        <a:ext cx="63642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40BC0E5-51FA-4D5A-AABC-DD522032C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57214"/>
              </p:ext>
            </p:extLst>
          </p:nvPr>
        </p:nvGraphicFramePr>
        <p:xfrm>
          <a:off x="7397750" y="2511425"/>
          <a:ext cx="17097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7D34023-FBB3-4B61-896A-4F7E44A1B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7750" y="2511425"/>
                        <a:ext cx="170973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ADB9E51-658F-4364-9073-BED0982F6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369"/>
              </p:ext>
            </p:extLst>
          </p:nvPr>
        </p:nvGraphicFramePr>
        <p:xfrm>
          <a:off x="5272007" y="3237428"/>
          <a:ext cx="62055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11" imgW="3454200" imgH="419040" progId="Equation.DSMT4">
                  <p:embed/>
                </p:oleObj>
              </mc:Choice>
              <mc:Fallback>
                <p:oleObj name="Equation" r:id="rId11" imgW="345420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7FCF9BC-0C84-4FE9-A576-C40193DAE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2007" y="3237428"/>
                        <a:ext cx="6205538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206F810-4B3E-46AC-B308-B5D45449E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4779"/>
              </p:ext>
            </p:extLst>
          </p:nvPr>
        </p:nvGraphicFramePr>
        <p:xfrm>
          <a:off x="403225" y="4283075"/>
          <a:ext cx="113871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13" imgW="6324480" imgH="419040" progId="Equation.DSMT4">
                  <p:embed/>
                </p:oleObj>
              </mc:Choice>
              <mc:Fallback>
                <p:oleObj name="Equation" r:id="rId13" imgW="6324480" imgH="419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ADB9E51-658F-4364-9073-BED0982F6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225" y="4283075"/>
                        <a:ext cx="11387138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7F166F4-C6E7-40C6-A9C3-4FF17CC25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24122"/>
              </p:ext>
            </p:extLst>
          </p:nvPr>
        </p:nvGraphicFramePr>
        <p:xfrm>
          <a:off x="364783" y="5444176"/>
          <a:ext cx="6697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15" imgW="3682800" imgH="228600" progId="Equation.DSMT4">
                  <p:embed/>
                </p:oleObj>
              </mc:Choice>
              <mc:Fallback>
                <p:oleObj name="Equation" r:id="rId15" imgW="3682800" imgH="22860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4D33AA70-7782-423C-9B89-509275299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4783" y="5444176"/>
                        <a:ext cx="66976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90FB5FE-9F73-4924-8238-C89B43BA444C}"/>
              </a:ext>
            </a:extLst>
          </p:cNvPr>
          <p:cNvSpPr/>
          <p:nvPr/>
        </p:nvSpPr>
        <p:spPr>
          <a:xfrm>
            <a:off x="7197213" y="5538492"/>
            <a:ext cx="835742" cy="22570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37D1CF-F87E-4FB3-9ED1-C6C22ACB4D0E}"/>
              </a:ext>
            </a:extLst>
          </p:cNvPr>
          <p:cNvSpPr txBox="1"/>
          <p:nvPr/>
        </p:nvSpPr>
        <p:spPr>
          <a:xfrm>
            <a:off x="8106683" y="5444176"/>
            <a:ext cx="33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Diferença desprezível</a:t>
            </a:r>
          </a:p>
        </p:txBody>
      </p:sp>
    </p:spTree>
    <p:extLst>
      <p:ext uri="{BB962C8B-B14F-4D97-AF65-F5344CB8AC3E}">
        <p14:creationId xmlns:p14="http://schemas.microsoft.com/office/powerpoint/2010/main" val="1263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D6156D9E-4309-4D9F-89AE-6376CD86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338" name="Picture 2" descr="C:\Users\raigi\AppData\Local\Temp\SNAGHTML5b8aead.PNG">
            <a:extLst>
              <a:ext uri="{FF2B5EF4-FFF2-40B4-BE49-F238E27FC236}">
                <a16:creationId xmlns:a16="http://schemas.microsoft.com/office/drawing/2014/main" id="{1A313655-25D1-4ADE-B2EE-A001640E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86" y="2013601"/>
            <a:ext cx="20383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783C21A4-9712-499F-9E62-5D03C2B60573}"/>
              </a:ext>
            </a:extLst>
          </p:cNvPr>
          <p:cNvSpPr/>
          <p:nvPr/>
        </p:nvSpPr>
        <p:spPr>
          <a:xfrm>
            <a:off x="4781862" y="149902"/>
            <a:ext cx="7285220" cy="2923082"/>
          </a:xfrm>
          <a:prstGeom prst="wedgeEllipseCallout">
            <a:avLst>
              <a:gd name="adj1" fmla="val -48591"/>
              <a:gd name="adj2" fmla="val 53063"/>
            </a:avLst>
          </a:prstGeom>
          <a:solidFill>
            <a:srgbClr val="7B5B5B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REFLEXÕES SOBRE AS PERDAS CALCULADAS</a:t>
            </a:r>
          </a:p>
          <a:p>
            <a:pPr lvl="0"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Considerando os comprimentos, podemos afirmar que em relação ao comprimento total da bancada, temos: L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desprezível; L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2-3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não desprezível. Já em relação as áreas das seções: A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é diferente de A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 a partir daí a área fica constante. 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A6EC43A-D4FA-41DD-AF94-8458844C1023}"/>
              </a:ext>
            </a:extLst>
          </p:cNvPr>
          <p:cNvSpPr/>
          <p:nvPr/>
        </p:nvSpPr>
        <p:spPr>
          <a:xfrm>
            <a:off x="4736892" y="4317167"/>
            <a:ext cx="2533337" cy="1543987"/>
          </a:xfrm>
          <a:prstGeom prst="wedgeEllipseCallout">
            <a:avLst>
              <a:gd name="adj1" fmla="val -1306"/>
              <a:gd name="adj2" fmla="val 65413"/>
            </a:avLst>
          </a:prstGeom>
          <a:solidFill>
            <a:srgbClr val="464646"/>
          </a:solidFill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Está parecendo que existem dois tipos de perda de carga!</a:t>
            </a:r>
          </a:p>
        </p:txBody>
      </p:sp>
    </p:spTree>
    <p:extLst>
      <p:ext uri="{BB962C8B-B14F-4D97-AF65-F5344CB8AC3E}">
        <p14:creationId xmlns:p14="http://schemas.microsoft.com/office/powerpoint/2010/main" val="40207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4DA5DD-9B5B-430D-ADAF-2A9325A1F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37" y="443041"/>
            <a:ext cx="3553321" cy="375337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06C378AB-F542-404C-BD80-5C7D83BA36CA}"/>
              </a:ext>
            </a:extLst>
          </p:cNvPr>
          <p:cNvSpPr/>
          <p:nvPr/>
        </p:nvSpPr>
        <p:spPr>
          <a:xfrm>
            <a:off x="2503358" y="314794"/>
            <a:ext cx="2638914" cy="1049311"/>
          </a:xfrm>
          <a:prstGeom prst="wedgeEllipseCallout">
            <a:avLst>
              <a:gd name="adj1" fmla="val -49147"/>
              <a:gd name="adj2" fmla="val 98214"/>
            </a:avLst>
          </a:prstGeom>
          <a:solidFill>
            <a:srgbClr val="7B5B5B"/>
          </a:solidFill>
          <a:ln w="38100">
            <a:solidFill>
              <a:srgbClr val="E33E1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Isso mesmo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!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8F5AAD-5321-4CE1-B20C-DEB4AB47C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852" y="4215311"/>
            <a:ext cx="2223663" cy="2312906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9C1261FC-7A27-4510-B180-1D90885A5A1F}"/>
              </a:ext>
            </a:extLst>
          </p:cNvPr>
          <p:cNvSpPr/>
          <p:nvPr/>
        </p:nvSpPr>
        <p:spPr>
          <a:xfrm>
            <a:off x="4721901" y="4197246"/>
            <a:ext cx="4467069" cy="1768840"/>
          </a:xfrm>
          <a:prstGeom prst="wedgeEllipseCallout">
            <a:avLst>
              <a:gd name="adj1" fmla="val 60201"/>
              <a:gd name="adj2" fmla="val 16737"/>
            </a:avLst>
          </a:prstGeom>
          <a:solidFill>
            <a:srgbClr val="AF8B31"/>
          </a:solidFill>
          <a:ln w="38100">
            <a:solidFill>
              <a:srgbClr val="24242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Agora ficou claro porque iniciamos resolvendo os exercícios anteriores com dados experimentais, vamos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revê-los na bancada: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6FCD0DF-B1DE-4727-8F42-BC71625A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3" y="4886794"/>
            <a:ext cx="1765467" cy="172513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9276515-FC36-4183-A091-0927E2699869}"/>
              </a:ext>
            </a:extLst>
          </p:cNvPr>
          <p:cNvSpPr/>
          <p:nvPr/>
        </p:nvSpPr>
        <p:spPr>
          <a:xfrm>
            <a:off x="209862" y="194872"/>
            <a:ext cx="11782269" cy="64757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41EE3FDD-6B2D-4D60-8A25-02E84A833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87" y="490163"/>
            <a:ext cx="4980889" cy="34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2B9460DC-3117-4773-9C2A-EA4E359350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 descr="Uma imagem contendo interior, parede, chão, edifício&#10;&#10;Descrição gerada com muito alta confiança">
              <a:extLst>
                <a:ext uri="{FF2B5EF4-FFF2-40B4-BE49-F238E27FC236}">
                  <a16:creationId xmlns:a16="http://schemas.microsoft.com/office/drawing/2014/main" id="{F56822D2-9608-48D8-8387-2BAFADB2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F6A02E10-C9D5-436E-BB0D-2DE3E0C247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13233" y="1229193"/>
              <a:ext cx="392243" cy="332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2E300799-9780-4E9B-9EC1-F187456E3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469" y="1858780"/>
              <a:ext cx="417229" cy="407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DAB1E1A-3C05-4BD5-A240-EBDE4EC373CE}"/>
                </a:ext>
              </a:extLst>
            </p:cNvPr>
            <p:cNvSpPr txBox="1"/>
            <p:nvPr/>
          </p:nvSpPr>
          <p:spPr>
            <a:xfrm>
              <a:off x="10060898" y="91689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8E502EC-EFC6-4E32-A519-0BC29EFF4BA9}"/>
                </a:ext>
              </a:extLst>
            </p:cNvPr>
            <p:cNvSpPr txBox="1"/>
            <p:nvPr/>
          </p:nvSpPr>
          <p:spPr>
            <a:xfrm>
              <a:off x="3285344" y="156147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(2)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8752609-95A6-446F-992E-F5B364B5A800}"/>
              </a:ext>
            </a:extLst>
          </p:cNvPr>
          <p:cNvSpPr/>
          <p:nvPr/>
        </p:nvSpPr>
        <p:spPr>
          <a:xfrm rot="21273086">
            <a:off x="3073092" y="1681174"/>
            <a:ext cx="7671983" cy="464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8" name="Picture 6" descr="C:\Users\raigi\AppData\Local\Temp\SNAGHTML5b08f45.PNG">
            <a:extLst>
              <a:ext uri="{FF2B5EF4-FFF2-40B4-BE49-F238E27FC236}">
                <a16:creationId xmlns:a16="http://schemas.microsoft.com/office/drawing/2014/main" id="{0D658564-82E4-461A-BF16-33B3FB75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2" y="3192905"/>
            <a:ext cx="1992154" cy="320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DFD677F5-F7BC-43D3-86B1-E1360334665E}"/>
              </a:ext>
            </a:extLst>
          </p:cNvPr>
          <p:cNvSpPr/>
          <p:nvPr/>
        </p:nvSpPr>
        <p:spPr>
          <a:xfrm>
            <a:off x="404734" y="2818151"/>
            <a:ext cx="6865497" cy="2398426"/>
          </a:xfrm>
          <a:prstGeom prst="wedgeEllipseCallout">
            <a:avLst>
              <a:gd name="adj1" fmla="val 53645"/>
              <a:gd name="adj2" fmla="val 11042"/>
            </a:avLst>
          </a:prstGeom>
          <a:solidFill>
            <a:srgbClr val="890011"/>
          </a:solidFill>
          <a:ln w="38100">
            <a:solidFill>
              <a:srgbClr val="1B4A3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A perda no tubo com área constante e comprimento não desprezível é a perda de carga distribuída, no nosso curso representada por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h</a:t>
            </a:r>
            <a:r>
              <a:rPr kumimoji="0" lang="pt-BR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,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é devido a viscosidade do fluido e/ou a rugosidade do tubo. </a:t>
            </a:r>
          </a:p>
        </p:txBody>
      </p:sp>
      <p:pic>
        <p:nvPicPr>
          <p:cNvPr id="17412" name="Picture 4" descr="C:\Users\raigi\AppData\Local\Temp\SNAGHTML8507f14.PNG">
            <a:extLst>
              <a:ext uri="{FF2B5EF4-FFF2-40B4-BE49-F238E27FC236}">
                <a16:creationId xmlns:a16="http://schemas.microsoft.com/office/drawing/2014/main" id="{A388272F-9291-41CE-AD61-A85039AE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030" y="268823"/>
            <a:ext cx="1749477" cy="13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A5090BF0-57A6-4EC9-AFE1-80B75C918B3A}"/>
              </a:ext>
            </a:extLst>
          </p:cNvPr>
          <p:cNvSpPr/>
          <p:nvPr/>
        </p:nvSpPr>
        <p:spPr>
          <a:xfrm>
            <a:off x="5231567" y="269823"/>
            <a:ext cx="3162925" cy="944380"/>
          </a:xfrm>
          <a:prstGeom prst="wedgeEllipseCallout">
            <a:avLst>
              <a:gd name="adj1" fmla="val -71544"/>
              <a:gd name="adj2" fmla="val -992"/>
            </a:avLst>
          </a:prstGeom>
          <a:solidFill>
            <a:srgbClr val="05231B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f1-2</a:t>
            </a:r>
          </a:p>
        </p:txBody>
      </p:sp>
    </p:spTree>
    <p:extLst>
      <p:ext uri="{BB962C8B-B14F-4D97-AF65-F5344CB8AC3E}">
        <p14:creationId xmlns:p14="http://schemas.microsoft.com/office/powerpoint/2010/main" val="12732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F74F318-D339-4390-B096-B977148454E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 descr="Uma imagem contendo interior, parede, chão, edifício&#10;&#10;Descrição gerada com muito alta confiança">
              <a:extLst>
                <a:ext uri="{FF2B5EF4-FFF2-40B4-BE49-F238E27FC236}">
                  <a16:creationId xmlns:a16="http://schemas.microsoft.com/office/drawing/2014/main" id="{F56822D2-9608-48D8-8387-2BAFADB2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F3929B6-A08F-4197-99D7-358186A0ADEC}"/>
                </a:ext>
              </a:extLst>
            </p:cNvPr>
            <p:cNvCxnSpPr/>
            <p:nvPr/>
          </p:nvCxnSpPr>
          <p:spPr>
            <a:xfrm flipH="1" flipV="1">
              <a:off x="11602387" y="1109272"/>
              <a:ext cx="269823" cy="3597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F6A02E10-C9D5-436E-BB0D-2DE3E0C247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13233" y="1229193"/>
              <a:ext cx="392243" cy="332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2E300799-9780-4E9B-9EC1-F187456E3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469" y="1858780"/>
              <a:ext cx="417229" cy="407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CC53D2B-37DA-40A7-8A02-8453ACB3EEA0}"/>
                </a:ext>
              </a:extLst>
            </p:cNvPr>
            <p:cNvCxnSpPr/>
            <p:nvPr/>
          </p:nvCxnSpPr>
          <p:spPr>
            <a:xfrm flipH="1" flipV="1">
              <a:off x="2415901" y="1921237"/>
              <a:ext cx="269823" cy="3597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BE12D60-02E4-4654-B0E8-E5D8184EAF9B}"/>
                </a:ext>
              </a:extLst>
            </p:cNvPr>
            <p:cNvSpPr txBox="1"/>
            <p:nvPr/>
          </p:nvSpPr>
          <p:spPr>
            <a:xfrm>
              <a:off x="11362544" y="80946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DAB1E1A-3C05-4BD5-A240-EBDE4EC373CE}"/>
                </a:ext>
              </a:extLst>
            </p:cNvPr>
            <p:cNvSpPr txBox="1"/>
            <p:nvPr/>
          </p:nvSpPr>
          <p:spPr>
            <a:xfrm>
              <a:off x="10060898" y="91689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(2)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8E502EC-EFC6-4E32-A519-0BC29EFF4BA9}"/>
                </a:ext>
              </a:extLst>
            </p:cNvPr>
            <p:cNvSpPr txBox="1"/>
            <p:nvPr/>
          </p:nvSpPr>
          <p:spPr>
            <a:xfrm>
              <a:off x="3285344" y="1561475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(3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ED89640-7217-4CF4-950F-282020F12F72}"/>
                </a:ext>
              </a:extLst>
            </p:cNvPr>
            <p:cNvSpPr txBox="1"/>
            <p:nvPr/>
          </p:nvSpPr>
          <p:spPr>
            <a:xfrm>
              <a:off x="2146091" y="1591456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(4)</a:t>
              </a:r>
            </a:p>
          </p:txBody>
        </p:sp>
      </p:grpSp>
      <p:pic>
        <p:nvPicPr>
          <p:cNvPr id="13318" name="Picture 6" descr="C:\Users\raigi\AppData\Local\Temp\SNAGHTML5b08f45.PNG">
            <a:extLst>
              <a:ext uri="{FF2B5EF4-FFF2-40B4-BE49-F238E27FC236}">
                <a16:creationId xmlns:a16="http://schemas.microsoft.com/office/drawing/2014/main" id="{0D658564-82E4-461A-BF16-33B3FB75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2" y="3192905"/>
            <a:ext cx="1992154" cy="320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DFD677F5-F7BC-43D3-86B1-E1360334665E}"/>
              </a:ext>
            </a:extLst>
          </p:cNvPr>
          <p:cNvSpPr/>
          <p:nvPr/>
        </p:nvSpPr>
        <p:spPr>
          <a:xfrm>
            <a:off x="224852" y="2713220"/>
            <a:ext cx="7045379" cy="1918741"/>
          </a:xfrm>
          <a:prstGeom prst="wedgeEllipseCallout">
            <a:avLst>
              <a:gd name="adj1" fmla="val 53842"/>
              <a:gd name="adj2" fmla="val 33653"/>
            </a:avLst>
          </a:prstGeom>
          <a:solidFill>
            <a:srgbClr val="890011"/>
          </a:solidFill>
          <a:ln w="38100">
            <a:solidFill>
              <a:srgbClr val="1B4A3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Já os trechos com comprimentos desprezíveis e onde temos presença de acessório hidráulico, mudança de seção ou direção, ocorre a perda singular ou localizada, que no nosso curso representamos por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pt-BR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pt-BR" sz="18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DCC6B9E-7ACA-4115-B2DF-A6E9856293A6}"/>
              </a:ext>
            </a:extLst>
          </p:cNvPr>
          <p:cNvSpPr/>
          <p:nvPr/>
        </p:nvSpPr>
        <p:spPr>
          <a:xfrm>
            <a:off x="2653259" y="2158584"/>
            <a:ext cx="464695" cy="434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96D1F6-8B07-4BB7-9971-6F6D99980057}"/>
              </a:ext>
            </a:extLst>
          </p:cNvPr>
          <p:cNvSpPr/>
          <p:nvPr/>
        </p:nvSpPr>
        <p:spPr>
          <a:xfrm rot="21325145">
            <a:off x="10717967" y="1289154"/>
            <a:ext cx="1169233" cy="434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C:\Users\raigi\AppData\Local\Temp\SNAGHTML8507f14.PNG">
            <a:extLst>
              <a:ext uri="{FF2B5EF4-FFF2-40B4-BE49-F238E27FC236}">
                <a16:creationId xmlns:a16="http://schemas.microsoft.com/office/drawing/2014/main" id="{D78DFD3A-8A2B-45F1-83CE-E1ABEB88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030" y="268823"/>
            <a:ext cx="1749477" cy="13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alão de Fala: Oval 24">
            <a:extLst>
              <a:ext uri="{FF2B5EF4-FFF2-40B4-BE49-F238E27FC236}">
                <a16:creationId xmlns:a16="http://schemas.microsoft.com/office/drawing/2014/main" id="{F4E70B71-DB2B-49FB-BE35-3D993F960695}"/>
              </a:ext>
            </a:extLst>
          </p:cNvPr>
          <p:cNvSpPr/>
          <p:nvPr/>
        </p:nvSpPr>
        <p:spPr>
          <a:xfrm>
            <a:off x="4901783" y="194872"/>
            <a:ext cx="3612630" cy="944380"/>
          </a:xfrm>
          <a:prstGeom prst="wedgeEllipseCallout">
            <a:avLst>
              <a:gd name="adj1" fmla="val -59511"/>
              <a:gd name="adj2" fmla="val 8532"/>
            </a:avLst>
          </a:prstGeom>
          <a:solidFill>
            <a:srgbClr val="05231B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s1-2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Hp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s3-4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6" name="Picture 4" descr="C:\Users\raigi\AppData\Local\Temp\SNAGHTML863f0dd.PNG">
            <a:extLst>
              <a:ext uri="{FF2B5EF4-FFF2-40B4-BE49-F238E27FC236}">
                <a16:creationId xmlns:a16="http://schemas.microsoft.com/office/drawing/2014/main" id="{F81290DD-60E6-4D0C-A30E-DBE8C860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44" y="1864784"/>
            <a:ext cx="740685" cy="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aigi\AppData\Local\Temp\SNAGHTML863f0dd.PNG">
            <a:extLst>
              <a:ext uri="{FF2B5EF4-FFF2-40B4-BE49-F238E27FC236}">
                <a16:creationId xmlns:a16="http://schemas.microsoft.com/office/drawing/2014/main" id="{01249728-7A6B-4A1B-B1EC-40C8E2B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7070">
            <a:off x="3339138" y="2032174"/>
            <a:ext cx="740685" cy="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5BA56D-F0A8-4954-AF18-B0005A83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5" y="848537"/>
            <a:ext cx="3136795" cy="2798987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7D28D07F-46A7-4679-A57E-174CEF0115B0}"/>
              </a:ext>
            </a:extLst>
          </p:cNvPr>
          <p:cNvSpPr/>
          <p:nvPr/>
        </p:nvSpPr>
        <p:spPr>
          <a:xfrm>
            <a:off x="2473377" y="554636"/>
            <a:ext cx="7659974" cy="1573967"/>
          </a:xfrm>
          <a:prstGeom prst="wedgeEllipseCallout">
            <a:avLst>
              <a:gd name="adj1" fmla="val -49404"/>
              <a:gd name="adj2" fmla="val 71071"/>
            </a:avLst>
          </a:prstGeom>
          <a:solidFill>
            <a:srgbClr val="563129"/>
          </a:solidFill>
          <a:ln w="38100">
            <a:solidFill>
              <a:srgbClr val="47577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Para projetos não podemos usar os procedimentos mostrados até agora, já que ainda a instalação não existe fisicamente e aí como fazemos?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FFDEB1-2C4B-4001-950E-4B8EF5404FA1}"/>
              </a:ext>
            </a:extLst>
          </p:cNvPr>
          <p:cNvSpPr/>
          <p:nvPr/>
        </p:nvSpPr>
        <p:spPr>
          <a:xfrm>
            <a:off x="284813" y="224852"/>
            <a:ext cx="11572407" cy="34027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48B477-826B-43A6-8246-891472A7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40" y="2083664"/>
            <a:ext cx="1268637" cy="14939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8AD11CA-449E-4301-8883-644DEE2C6A23}"/>
              </a:ext>
            </a:extLst>
          </p:cNvPr>
          <p:cNvSpPr/>
          <p:nvPr/>
        </p:nvSpPr>
        <p:spPr>
          <a:xfrm>
            <a:off x="272321" y="3899941"/>
            <a:ext cx="11572407" cy="265076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DA1B328-6F0E-4892-9484-D2C5DE5BD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3" y="4468733"/>
            <a:ext cx="1824667" cy="1900695"/>
          </a:xfrm>
          <a:prstGeom prst="rect">
            <a:avLst/>
          </a:prstGeom>
          <a:solidFill>
            <a:srgbClr val="012245"/>
          </a:solidFill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7ECF4F8-A950-45F7-A490-23D5EF40B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9" y="5237778"/>
            <a:ext cx="1497821" cy="1259138"/>
          </a:xfrm>
          <a:prstGeom prst="rect">
            <a:avLst/>
          </a:prstGeom>
        </p:spPr>
      </p:pic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54AD3DEC-CEA1-4FE4-8703-DA420C637CE1}"/>
              </a:ext>
            </a:extLst>
          </p:cNvPr>
          <p:cNvSpPr/>
          <p:nvPr/>
        </p:nvSpPr>
        <p:spPr>
          <a:xfrm>
            <a:off x="719528" y="4107305"/>
            <a:ext cx="2173574" cy="944380"/>
          </a:xfrm>
          <a:prstGeom prst="cloudCallout">
            <a:avLst>
              <a:gd name="adj1" fmla="val -24281"/>
              <a:gd name="adj2" fmla="val 86310"/>
            </a:avLst>
          </a:prstGeom>
          <a:solidFill>
            <a:srgbClr val="282828"/>
          </a:solidFill>
          <a:ln>
            <a:solidFill>
              <a:srgbClr val="7A674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Vamos começar?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98185B3E-CC1A-4AB4-89E2-5D34952ECCBA}"/>
              </a:ext>
            </a:extLst>
          </p:cNvPr>
          <p:cNvSpPr/>
          <p:nvPr/>
        </p:nvSpPr>
        <p:spPr>
          <a:xfrm>
            <a:off x="7030386" y="3927424"/>
            <a:ext cx="2638271" cy="1543986"/>
          </a:xfrm>
          <a:prstGeom prst="wedgeEllipseCallout">
            <a:avLst>
              <a:gd name="adj1" fmla="val 55515"/>
              <a:gd name="adj2" fmla="val 21906"/>
            </a:avLst>
          </a:prstGeom>
          <a:solidFill>
            <a:srgbClr val="002245"/>
          </a:solidFill>
          <a:ln w="38100">
            <a:solidFill>
              <a:srgbClr val="4C93D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Sim, iniciamos com a perda de carga distribuída (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pt-BR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22530" name="Picture 2" descr="C:\Users\raigi\AppData\Local\Temp\SNAGHTML942b955.PNG">
            <a:extLst>
              <a:ext uri="{FF2B5EF4-FFF2-40B4-BE49-F238E27FC236}">
                <a16:creationId xmlns:a16="http://schemas.microsoft.com/office/drawing/2014/main" id="{F58C3077-D5CE-49D2-818B-AB2C57C8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53" y="4061335"/>
            <a:ext cx="3358578" cy="23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BAED3F38-8259-4D5D-AEC0-8649BE4D78F3}"/>
              </a:ext>
            </a:extLst>
          </p:cNvPr>
          <p:cNvSpPr/>
          <p:nvPr/>
        </p:nvSpPr>
        <p:spPr>
          <a:xfrm>
            <a:off x="6096000" y="2389239"/>
            <a:ext cx="3338340" cy="934064"/>
          </a:xfrm>
          <a:prstGeom prst="wedgeEllipseCallout">
            <a:avLst>
              <a:gd name="adj1" fmla="val 59572"/>
              <a:gd name="adj2" fmla="val 40395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Recorremos as equações empíricas!</a:t>
            </a:r>
          </a:p>
        </p:txBody>
      </p:sp>
    </p:spTree>
    <p:extLst>
      <p:ext uri="{BB962C8B-B14F-4D97-AF65-F5344CB8AC3E}">
        <p14:creationId xmlns:p14="http://schemas.microsoft.com/office/powerpoint/2010/main" val="10790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573A7D6-C69E-407A-B472-273F6443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2" y="683645"/>
            <a:ext cx="3136795" cy="279898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3F39694-0D60-4760-939D-D27E87E8E17F}"/>
              </a:ext>
            </a:extLst>
          </p:cNvPr>
          <p:cNvSpPr/>
          <p:nvPr/>
        </p:nvSpPr>
        <p:spPr>
          <a:xfrm>
            <a:off x="194872" y="224852"/>
            <a:ext cx="11797259" cy="323787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939006D-2AA5-43CF-92BC-834796C53DC3}"/>
              </a:ext>
            </a:extLst>
          </p:cNvPr>
          <p:cNvSpPr/>
          <p:nvPr/>
        </p:nvSpPr>
        <p:spPr>
          <a:xfrm>
            <a:off x="152400" y="3620124"/>
            <a:ext cx="11797259" cy="30355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C28F3A5-2DD5-4A99-845B-AE80C95AA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11" y="4633625"/>
            <a:ext cx="1824667" cy="1900695"/>
          </a:xfrm>
          <a:prstGeom prst="rect">
            <a:avLst/>
          </a:prstGeom>
          <a:solidFill>
            <a:srgbClr val="012245"/>
          </a:solidFill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AAD40C-22CF-4D7B-ADDF-40C985826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2" y="4040843"/>
            <a:ext cx="2631192" cy="257108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CFCBEBF-23B5-4B16-9E52-D2BA35C3D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60" y="5347057"/>
            <a:ext cx="1392762" cy="1282959"/>
          </a:xfrm>
          <a:prstGeom prst="rect">
            <a:avLst/>
          </a:prstGeom>
        </p:spPr>
      </p:pic>
      <p:sp>
        <p:nvSpPr>
          <p:cNvPr id="3" name="Texto explicativo em elipse 2"/>
          <p:cNvSpPr/>
          <p:nvPr/>
        </p:nvSpPr>
        <p:spPr>
          <a:xfrm>
            <a:off x="3882452" y="3684108"/>
            <a:ext cx="6355830" cy="1877243"/>
          </a:xfrm>
          <a:prstGeom prst="wedgeEllipseCallout">
            <a:avLst>
              <a:gd name="adj1" fmla="val 53894"/>
              <a:gd name="adj2" fmla="val 34008"/>
            </a:avLst>
          </a:prstGeom>
          <a:solidFill>
            <a:srgbClr val="002245"/>
          </a:solidFill>
          <a:ln w="38100">
            <a:solidFill>
              <a:srgbClr val="4D96D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Isso mesmo e não podemos esquecer que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aumentam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com o tempo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originam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uma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diminuição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da vazão !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8818F6-CCEF-444C-8DFE-738260FF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126" y="278165"/>
            <a:ext cx="5491318" cy="316957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EF03E99-1A6C-4B20-AD32-B1DE33632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47" y="1933762"/>
            <a:ext cx="1268637" cy="149395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A40D42DC-0F54-4078-8AD5-9C8AE7CF938D}"/>
              </a:ext>
            </a:extLst>
          </p:cNvPr>
          <p:cNvSpPr/>
          <p:nvPr/>
        </p:nvSpPr>
        <p:spPr>
          <a:xfrm>
            <a:off x="2488367" y="644577"/>
            <a:ext cx="3489646" cy="1753849"/>
          </a:xfrm>
          <a:prstGeom prst="wedgeEllipseCallout">
            <a:avLst>
              <a:gd name="adj1" fmla="val -61138"/>
              <a:gd name="adj2" fmla="val 45213"/>
            </a:avLst>
          </a:prstGeom>
          <a:solidFill>
            <a:srgbClr val="2F0201"/>
          </a:solidFill>
          <a:ln w="38100">
            <a:solidFill>
              <a:srgbClr val="01224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Esta perda ocorre devido a viscosidade do fluido e as rugosidades internas das paredes!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9B695D-D524-4927-B273-39BDAAD2DC40}"/>
              </a:ext>
            </a:extLst>
          </p:cNvPr>
          <p:cNvSpPr/>
          <p:nvPr/>
        </p:nvSpPr>
        <p:spPr>
          <a:xfrm>
            <a:off x="239843" y="254833"/>
            <a:ext cx="11707318" cy="6400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B3CF77-2DE8-4525-8CF1-F829561BA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5" y="460373"/>
            <a:ext cx="2738508" cy="30356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8F96A53-AA9C-476D-A2F1-C36363F19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5" y="4512040"/>
            <a:ext cx="1530362" cy="2111662"/>
          </a:xfrm>
          <a:prstGeom prst="rect">
            <a:avLst/>
          </a:prstGeom>
        </p:spPr>
      </p:pic>
      <p:sp>
        <p:nvSpPr>
          <p:cNvPr id="12" name="Balão de Pensamento: Nuvem 11">
            <a:extLst>
              <a:ext uri="{FF2B5EF4-FFF2-40B4-BE49-F238E27FC236}">
                <a16:creationId xmlns:a16="http://schemas.microsoft.com/office/drawing/2014/main" id="{1A75445C-6868-4DEC-BE56-81C2C0283DC0}"/>
              </a:ext>
            </a:extLst>
          </p:cNvPr>
          <p:cNvSpPr/>
          <p:nvPr/>
        </p:nvSpPr>
        <p:spPr>
          <a:xfrm>
            <a:off x="1678898" y="3462728"/>
            <a:ext cx="1828800" cy="1499017"/>
          </a:xfrm>
          <a:prstGeom prst="cloudCallout">
            <a:avLst>
              <a:gd name="adj1" fmla="val -48702"/>
              <a:gd name="adj2" fmla="val 78500"/>
            </a:avLst>
          </a:prstGeom>
          <a:solidFill>
            <a:srgbClr val="00F9B3"/>
          </a:solidFill>
          <a:ln>
            <a:solidFill>
              <a:srgbClr val="BE0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 que isso acarreta?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4DACA2-185C-4967-985A-42ADCE412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952" y="4140188"/>
            <a:ext cx="7800807" cy="23955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FAA6E1-C47E-4FA4-8F9F-DC77909FD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557" y="389970"/>
            <a:ext cx="8006281" cy="36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85D2E89-EACA-403D-AF6A-F68EB5E9A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47" y="3462759"/>
            <a:ext cx="1268637" cy="149395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4097297-0B34-4C05-AF9F-BCB837DBA510}"/>
              </a:ext>
            </a:extLst>
          </p:cNvPr>
          <p:cNvSpPr/>
          <p:nvPr/>
        </p:nvSpPr>
        <p:spPr>
          <a:xfrm>
            <a:off x="179882" y="164892"/>
            <a:ext cx="4811843" cy="490178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472280-4271-4F0B-B3EF-6FACE097C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71" y="3119619"/>
            <a:ext cx="1824667" cy="1900695"/>
          </a:xfrm>
          <a:prstGeom prst="rect">
            <a:avLst/>
          </a:prstGeom>
          <a:solidFill>
            <a:srgbClr val="012245"/>
          </a:solidFill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2E687C4B-D082-456B-99CE-CA32600A2414}"/>
              </a:ext>
            </a:extLst>
          </p:cNvPr>
          <p:cNvSpPr/>
          <p:nvPr/>
        </p:nvSpPr>
        <p:spPr>
          <a:xfrm>
            <a:off x="8604355" y="2488367"/>
            <a:ext cx="2128604" cy="1064302"/>
          </a:xfrm>
          <a:prstGeom prst="wedgeEllipseCallout">
            <a:avLst>
              <a:gd name="adj1" fmla="val 44660"/>
              <a:gd name="adj2" fmla="val 65317"/>
            </a:avLst>
          </a:prstGeom>
          <a:solidFill>
            <a:srgbClr val="E33E1E"/>
          </a:solidFill>
          <a:ln w="38100">
            <a:solidFill>
              <a:srgbClr val="00224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Também ocorrem!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C5A9F0C-E37F-443B-A516-A2B86D263ACE}"/>
              </a:ext>
            </a:extLst>
          </p:cNvPr>
          <p:cNvSpPr/>
          <p:nvPr/>
        </p:nvSpPr>
        <p:spPr>
          <a:xfrm>
            <a:off x="5246557" y="149902"/>
            <a:ext cx="6760564" cy="493176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1B137B4-3BFB-4906-A8CC-720EE320A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18" y="2257612"/>
            <a:ext cx="3136795" cy="2798987"/>
          </a:xfrm>
          <a:prstGeom prst="rect">
            <a:avLst/>
          </a:prstGeom>
        </p:spPr>
      </p:pic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6FFC8291-9834-4356-8986-31BC4EF064DA}"/>
              </a:ext>
            </a:extLst>
          </p:cNvPr>
          <p:cNvSpPr/>
          <p:nvPr/>
        </p:nvSpPr>
        <p:spPr>
          <a:xfrm>
            <a:off x="5981076" y="479685"/>
            <a:ext cx="4497049" cy="1798819"/>
          </a:xfrm>
          <a:prstGeom prst="wedgeRoundRectCallout">
            <a:avLst>
              <a:gd name="adj1" fmla="val -29500"/>
              <a:gd name="adj2" fmla="val 79167"/>
              <a:gd name="adj3" fmla="val 16667"/>
            </a:avLst>
          </a:prstGeom>
          <a:solidFill>
            <a:srgbClr val="350500"/>
          </a:solidFill>
          <a:ln w="38100">
            <a:solidFill>
              <a:srgbClr val="100F0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Como calcular a perda devido a viscosidade dos fluidos e a rugosidade dos tubos, ou seja, a perda distribuída, também denominada de perda continua?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C966ACE-AA98-4E44-9243-AB0C0680089B}"/>
              </a:ext>
            </a:extLst>
          </p:cNvPr>
          <p:cNvSpPr/>
          <p:nvPr/>
        </p:nvSpPr>
        <p:spPr>
          <a:xfrm>
            <a:off x="164892" y="5216577"/>
            <a:ext cx="11827239" cy="14690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DD4C632-70DE-4D1F-85AD-C63A4EABD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6" y="5336499"/>
            <a:ext cx="1652414" cy="1270260"/>
          </a:xfrm>
          <a:prstGeom prst="rect">
            <a:avLst/>
          </a:prstGeom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id="{A5AE8EFA-A757-4067-922A-5A3BB50C6FFF}"/>
              </a:ext>
            </a:extLst>
          </p:cNvPr>
          <p:cNvSpPr/>
          <p:nvPr/>
        </p:nvSpPr>
        <p:spPr>
          <a:xfrm>
            <a:off x="2968052" y="5366479"/>
            <a:ext cx="8109679" cy="1109272"/>
          </a:xfrm>
          <a:prstGeom prst="wedgeRoundRectCallout">
            <a:avLst>
              <a:gd name="adj1" fmla="val -60574"/>
              <a:gd name="adj2" fmla="val 16554"/>
              <a:gd name="adj3" fmla="val 16667"/>
            </a:avLst>
          </a:prstGeom>
          <a:solidFill>
            <a:srgbClr val="870011"/>
          </a:solidFill>
          <a:ln w="38100"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Existem várias maneiras para este cálculo, nesta aula apresento o seu cálculo pela fórmula universal, também denominada de fórmula de Darcy Weisbach</a:t>
            </a:r>
          </a:p>
        </p:txBody>
      </p:sp>
      <p:pic>
        <p:nvPicPr>
          <p:cNvPr id="21506" name="Picture 2" descr="C:\Users\raigi\AppData\Local\Temp\SNAGHTML93db90f.PNG">
            <a:extLst>
              <a:ext uri="{FF2B5EF4-FFF2-40B4-BE49-F238E27FC236}">
                <a16:creationId xmlns:a16="http://schemas.microsoft.com/office/drawing/2014/main" id="{B450EB22-BA24-481B-8920-F1FD7693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" y="2147666"/>
            <a:ext cx="1458300" cy="27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>
            <a:extLst>
              <a:ext uri="{FF2B5EF4-FFF2-40B4-BE49-F238E27FC236}">
                <a16:creationId xmlns:a16="http://schemas.microsoft.com/office/drawing/2014/main" id="{3BAD1EE0-6F35-4C7B-8C83-51C7B54F8AB8}"/>
              </a:ext>
            </a:extLst>
          </p:cNvPr>
          <p:cNvSpPr/>
          <p:nvPr/>
        </p:nvSpPr>
        <p:spPr>
          <a:xfrm>
            <a:off x="1251968" y="345256"/>
            <a:ext cx="2664296" cy="1872208"/>
          </a:xfrm>
          <a:prstGeom prst="wedgeEllipseCallout">
            <a:avLst>
              <a:gd name="adj1" fmla="val -46314"/>
              <a:gd name="adj2" fmla="val 69161"/>
            </a:avLst>
          </a:prstGeom>
          <a:solidFill>
            <a:srgbClr val="002060"/>
          </a:solidFill>
          <a:ln w="38100">
            <a:solidFill>
              <a:srgbClr val="44230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E no tubo liso não ocorrem a perda distribuída?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E97D7E-AE21-42A2-AB8D-A4A75BE900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9163" y="2512290"/>
            <a:ext cx="2138096" cy="11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edifício, ao ar livre&#10;&#10;Descrição gerada com alta confiança">
            <a:extLst>
              <a:ext uri="{FF2B5EF4-FFF2-40B4-BE49-F238E27FC236}">
                <a16:creationId xmlns:a16="http://schemas.microsoft.com/office/drawing/2014/main" id="{445407C1-CB6C-4C39-AEB2-E9D758F03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4" y="719049"/>
            <a:ext cx="1879487" cy="2505982"/>
          </a:xfrm>
          <a:prstGeom prst="rect">
            <a:avLst/>
          </a:prstGeom>
        </p:spPr>
      </p:pic>
      <p:pic>
        <p:nvPicPr>
          <p:cNvPr id="7" name="Imagem 6" descr="Uma imagem contendo interior, parede&#10;&#10;Descrição gerada com muito alta confiança">
            <a:extLst>
              <a:ext uri="{FF2B5EF4-FFF2-40B4-BE49-F238E27FC236}">
                <a16:creationId xmlns:a16="http://schemas.microsoft.com/office/drawing/2014/main" id="{1ECA700E-00AE-4E3D-BEA5-71E8648C11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19104" b="-2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Imagem 8" descr="Uma imagem contendo parede, interior&#10;&#10;Descrição gerada com muito alta confiança">
            <a:extLst>
              <a:ext uri="{FF2B5EF4-FFF2-40B4-BE49-F238E27FC236}">
                <a16:creationId xmlns:a16="http://schemas.microsoft.com/office/drawing/2014/main" id="{CF95D482-563C-4C23-B77E-E4D0DE274D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-2" b="-2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ABD7D05-862B-4AEE-ABA3-B73381DF681A}"/>
              </a:ext>
            </a:extLst>
          </p:cNvPr>
          <p:cNvSpPr/>
          <p:nvPr/>
        </p:nvSpPr>
        <p:spPr>
          <a:xfrm>
            <a:off x="927008" y="0"/>
            <a:ext cx="1027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Leituras em manômetros metálicos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925BD1E-5687-4467-8D36-7ECE73AC084A}"/>
              </a:ext>
            </a:extLst>
          </p:cNvPr>
          <p:cNvSpPr/>
          <p:nvPr/>
        </p:nvSpPr>
        <p:spPr>
          <a:xfrm>
            <a:off x="2159099" y="5798482"/>
            <a:ext cx="787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Tipo Bourdon – lemos a p</a:t>
            </a:r>
            <a:r>
              <a:rPr kumimoji="0" lang="pt-BR" sz="5400" b="1" i="0" u="none" strike="noStrike" kern="1200" cap="none" spc="0" normalizeH="0" baseline="-250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endParaRPr kumimoji="0" lang="pt-BR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42EAA5-C1EC-4E97-8503-5392CF55178D}"/>
              </a:ext>
            </a:extLst>
          </p:cNvPr>
          <p:cNvSpPr/>
          <p:nvPr/>
        </p:nvSpPr>
        <p:spPr>
          <a:xfrm>
            <a:off x="178340" y="139958"/>
            <a:ext cx="11819106" cy="6581854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322A08A6-E858-4F05-B07E-4F209F55E5F9}"/>
              </a:ext>
            </a:extLst>
          </p:cNvPr>
          <p:cNvSpPr/>
          <p:nvPr/>
        </p:nvSpPr>
        <p:spPr>
          <a:xfrm rot="3955309">
            <a:off x="2291858" y="4271337"/>
            <a:ext cx="207786" cy="198678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341D83-F27A-47F6-A492-539BE6592F37}"/>
              </a:ext>
            </a:extLst>
          </p:cNvPr>
          <p:cNvSpPr txBox="1"/>
          <p:nvPr/>
        </p:nvSpPr>
        <p:spPr>
          <a:xfrm>
            <a:off x="481782" y="5394682"/>
            <a:ext cx="134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 corrigir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90B20B62-DE00-4C5B-8166-AE305B560D90}"/>
              </a:ext>
            </a:extLst>
          </p:cNvPr>
          <p:cNvSpPr/>
          <p:nvPr/>
        </p:nvSpPr>
        <p:spPr>
          <a:xfrm rot="2096854">
            <a:off x="6940822" y="3309382"/>
            <a:ext cx="207786" cy="198678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6AAF239-113F-48F8-A025-215CA5C88D2B}"/>
              </a:ext>
            </a:extLst>
          </p:cNvPr>
          <p:cNvSpPr txBox="1"/>
          <p:nvPr/>
        </p:nvSpPr>
        <p:spPr>
          <a:xfrm>
            <a:off x="5542027" y="5082172"/>
            <a:ext cx="156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precisa corrigir p = 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33DC3DE-0784-45E2-AD4C-ECAC0A7640FD}"/>
              </a:ext>
            </a:extLst>
          </p:cNvPr>
          <p:cNvCxnSpPr>
            <a:cxnSpLocks/>
          </p:cNvCxnSpPr>
          <p:nvPr/>
        </p:nvCxnSpPr>
        <p:spPr>
          <a:xfrm flipH="1">
            <a:off x="2959510" y="2880852"/>
            <a:ext cx="128802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FB05AD7-4C59-4C13-BE23-492FE8781624}"/>
              </a:ext>
            </a:extLst>
          </p:cNvPr>
          <p:cNvCxnSpPr>
            <a:cxnSpLocks/>
          </p:cNvCxnSpPr>
          <p:nvPr/>
        </p:nvCxnSpPr>
        <p:spPr>
          <a:xfrm flipH="1">
            <a:off x="2741653" y="4746580"/>
            <a:ext cx="1206881" cy="833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B2E69A3-AA79-4CDA-A711-EB7A41DF8F19}"/>
              </a:ext>
            </a:extLst>
          </p:cNvPr>
          <p:cNvCxnSpPr/>
          <p:nvPr/>
        </p:nvCxnSpPr>
        <p:spPr>
          <a:xfrm>
            <a:off x="3254477" y="2880852"/>
            <a:ext cx="0" cy="190740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623613-FB70-4F5D-AB15-06488A3A11AC}"/>
              </a:ext>
            </a:extLst>
          </p:cNvPr>
          <p:cNvSpPr txBox="1"/>
          <p:nvPr/>
        </p:nvSpPr>
        <p:spPr>
          <a:xfrm>
            <a:off x="2915294" y="3723853"/>
            <a:ext cx="11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D050419-9CD2-4385-8DA0-8DA3525C6180}"/>
              </a:ext>
            </a:extLst>
          </p:cNvPr>
          <p:cNvCxnSpPr>
            <a:cxnSpLocks/>
          </p:cNvCxnSpPr>
          <p:nvPr/>
        </p:nvCxnSpPr>
        <p:spPr>
          <a:xfrm flipH="1">
            <a:off x="7143136" y="3438832"/>
            <a:ext cx="128802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8CD51C-2017-46DA-A3DD-8777327B32AD}"/>
              </a:ext>
            </a:extLst>
          </p:cNvPr>
          <p:cNvSpPr txBox="1"/>
          <p:nvPr/>
        </p:nvSpPr>
        <p:spPr>
          <a:xfrm>
            <a:off x="6568205" y="3244334"/>
            <a:ext cx="11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0  </a:t>
            </a:r>
          </a:p>
        </p:txBody>
      </p:sp>
    </p:spTree>
    <p:extLst>
      <p:ext uri="{BB962C8B-B14F-4D97-AF65-F5344CB8AC3E}">
        <p14:creationId xmlns:p14="http://schemas.microsoft.com/office/powerpoint/2010/main" val="32363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4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FB73CB2-687F-4714-A6E6-4876DC17B6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95022" y="454592"/>
          <a:ext cx="5178010" cy="420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2577960" imgH="2095200" progId="Equation.DSMT4">
                  <p:embed/>
                </p:oleObj>
              </mc:Choice>
              <mc:Fallback>
                <p:oleObj name="Equation" r:id="rId4" imgW="2577960" imgH="20952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FB73CB2-687F-4714-A6E6-4876DC17B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5022" y="454592"/>
                        <a:ext cx="5178010" cy="4208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2B2BFEC-B23C-4B75-8FDD-7A0EBFD832CE}"/>
              </a:ext>
            </a:extLst>
          </p:cNvPr>
          <p:cNvSpPr/>
          <p:nvPr/>
        </p:nvSpPr>
        <p:spPr>
          <a:xfrm>
            <a:off x="389744" y="224852"/>
            <a:ext cx="11392525" cy="646076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AA39A4-9721-4533-BA01-9BC5F1143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0" y="2444410"/>
            <a:ext cx="2199569" cy="418965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02B5ECB-8E7B-4201-A477-FA9C23C05C69}"/>
              </a:ext>
            </a:extLst>
          </p:cNvPr>
          <p:cNvSpPr/>
          <p:nvPr/>
        </p:nvSpPr>
        <p:spPr>
          <a:xfrm>
            <a:off x="1259173" y="689548"/>
            <a:ext cx="2773180" cy="1753849"/>
          </a:xfrm>
          <a:prstGeom prst="wedgeEllipseCallout">
            <a:avLst>
              <a:gd name="adj1" fmla="val -13806"/>
              <a:gd name="adj2" fmla="val 122329"/>
            </a:avLst>
          </a:prstGeom>
          <a:solidFill>
            <a:srgbClr val="856464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Vamos aprender fazendo, resolvam os próximos problemas!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0F4440-1CD3-4EA1-A637-8649B37F6DB2}"/>
              </a:ext>
            </a:extLst>
          </p:cNvPr>
          <p:cNvSpPr/>
          <p:nvPr/>
        </p:nvSpPr>
        <p:spPr>
          <a:xfrm>
            <a:off x="2758189" y="5074301"/>
            <a:ext cx="8706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fórmula universal uma das mais empregadas na indústria, pois pode ser utilizada para qualquer tipo de líquido (fluido incompressível) e para tubulações de qualquer diâmetro e material</a:t>
            </a:r>
          </a:p>
        </p:txBody>
      </p:sp>
    </p:spTree>
    <p:extLst>
      <p:ext uri="{BB962C8B-B14F-4D97-AF65-F5344CB8AC3E}">
        <p14:creationId xmlns:p14="http://schemas.microsoft.com/office/powerpoint/2010/main" val="17032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B2E251B6-588E-46EF-861D-4DAFA7075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674557"/>
            <a:ext cx="1200897" cy="2515265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202AB72E-CA6B-42C9-93D4-075B060F795F}"/>
              </a:ext>
            </a:extLst>
          </p:cNvPr>
          <p:cNvSpPr/>
          <p:nvPr/>
        </p:nvSpPr>
        <p:spPr>
          <a:xfrm>
            <a:off x="2068642" y="539646"/>
            <a:ext cx="5066676" cy="1693888"/>
          </a:xfrm>
          <a:prstGeom prst="wedgeEllipseCallout">
            <a:avLst>
              <a:gd name="adj1" fmla="val -57868"/>
              <a:gd name="adj2" fmla="val 9181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Considerando a perda calculada de (2) a (3), especifique o coeficiente de perda de carga distribuída experimental neste tubo.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F189380-C026-4385-BC85-79A8000B3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575499"/>
              </p:ext>
            </p:extLst>
          </p:nvPr>
        </p:nvGraphicFramePr>
        <p:xfrm>
          <a:off x="5314950" y="2530475"/>
          <a:ext cx="19351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F189380-C026-4385-BC85-79A8000B3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4950" y="2530475"/>
                        <a:ext cx="19351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xplosão: 8 Pontos 17">
            <a:extLst>
              <a:ext uri="{FF2B5EF4-FFF2-40B4-BE49-F238E27FC236}">
                <a16:creationId xmlns:a16="http://schemas.microsoft.com/office/drawing/2014/main" id="{926B6815-547E-43CB-B755-44877898006B}"/>
              </a:ext>
            </a:extLst>
          </p:cNvPr>
          <p:cNvSpPr/>
          <p:nvPr/>
        </p:nvSpPr>
        <p:spPr>
          <a:xfrm>
            <a:off x="2233534" y="2563318"/>
            <a:ext cx="2803161" cy="1154243"/>
          </a:xfrm>
          <a:prstGeom prst="irregularSeal1">
            <a:avLst/>
          </a:prstGeom>
          <a:solidFill>
            <a:srgbClr val="8C6A6C"/>
          </a:solidFill>
          <a:ln w="28575">
            <a:solidFill>
              <a:srgbClr val="35353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Dados: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68306DC-65EC-45F1-8B38-C0F25D381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9837"/>
              </p:ext>
            </p:extLst>
          </p:nvPr>
        </p:nvGraphicFramePr>
        <p:xfrm>
          <a:off x="8043863" y="4041775"/>
          <a:ext cx="30241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7" imgW="1587240" imgH="368280" progId="Equation.DSMT4">
                  <p:embed/>
                </p:oleObj>
              </mc:Choice>
              <mc:Fallback>
                <p:oleObj name="Equation" r:id="rId7" imgW="1587240" imgH="36828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268306DC-65EC-45F1-8B38-C0F25D381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43863" y="4041775"/>
                        <a:ext cx="3024187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2B65277-D62E-4973-AB97-03A5C1AF81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6352" y="4252157"/>
          <a:ext cx="6238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9" imgW="3276360" imgH="203040" progId="Equation.DSMT4">
                  <p:embed/>
                </p:oleObj>
              </mc:Choice>
              <mc:Fallback>
                <p:oleObj name="Equation" r:id="rId9" imgW="327636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2B65277-D62E-4973-AB97-03A5C1AF8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6352" y="4252157"/>
                        <a:ext cx="623887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8E0854D-4CCD-44F8-AB89-8634A4999A3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82887" y="3114728"/>
          <a:ext cx="11366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11" imgW="596880" imgH="368280" progId="Equation.DSMT4">
                  <p:embed/>
                </p:oleObj>
              </mc:Choice>
              <mc:Fallback>
                <p:oleObj name="Equation" r:id="rId11" imgW="596880" imgH="36828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8E0854D-4CCD-44F8-AB89-8634A4999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2887" y="3114728"/>
                        <a:ext cx="11366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Imagem 35">
            <a:extLst>
              <a:ext uri="{FF2B5EF4-FFF2-40B4-BE49-F238E27FC236}">
                <a16:creationId xmlns:a16="http://schemas.microsoft.com/office/drawing/2014/main" id="{7B92D685-3852-4074-9C9C-79BA1F56AF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78" y="5276539"/>
            <a:ext cx="1562654" cy="1311639"/>
          </a:xfrm>
          <a:prstGeom prst="rect">
            <a:avLst/>
          </a:prstGeom>
        </p:spPr>
      </p:pic>
      <p:sp>
        <p:nvSpPr>
          <p:cNvPr id="37" name="Balão de Fala: Oval 36">
            <a:extLst>
              <a:ext uri="{FF2B5EF4-FFF2-40B4-BE49-F238E27FC236}">
                <a16:creationId xmlns:a16="http://schemas.microsoft.com/office/drawing/2014/main" id="{980C7828-6048-453E-ACA4-A4D24C3FD726}"/>
              </a:ext>
            </a:extLst>
          </p:cNvPr>
          <p:cNvSpPr/>
          <p:nvPr/>
        </p:nvSpPr>
        <p:spPr>
          <a:xfrm>
            <a:off x="7330190" y="5471409"/>
            <a:ext cx="2880610" cy="781987"/>
          </a:xfrm>
          <a:prstGeom prst="wedgeEllipseCallout">
            <a:avLst>
              <a:gd name="adj1" fmla="val 59588"/>
              <a:gd name="adj2" fmla="val 3871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Vamos aprender fazendo!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934046E-F529-4D90-B618-951CC366CC9C}"/>
              </a:ext>
            </a:extLst>
          </p:cNvPr>
          <p:cNvSpPr/>
          <p:nvPr/>
        </p:nvSpPr>
        <p:spPr>
          <a:xfrm>
            <a:off x="194872" y="104931"/>
            <a:ext cx="11827239" cy="65357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FD4F1EF4-8ADF-44AB-B843-B7E9600250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68" y="4736347"/>
            <a:ext cx="2226734" cy="186129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0651C88-D2FD-48F0-BF54-28096E15D241}"/>
              </a:ext>
            </a:extLst>
          </p:cNvPr>
          <p:cNvSpPr/>
          <p:nvPr/>
        </p:nvSpPr>
        <p:spPr>
          <a:xfrm>
            <a:off x="363794" y="235974"/>
            <a:ext cx="807937" cy="598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21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F618AD7-BC6C-418D-BA72-6FD644BB864E}"/>
              </a:ext>
            </a:extLst>
          </p:cNvPr>
          <p:cNvGrpSpPr/>
          <p:nvPr/>
        </p:nvGrpSpPr>
        <p:grpSpPr>
          <a:xfrm>
            <a:off x="7375158" y="445031"/>
            <a:ext cx="4452081" cy="3477717"/>
            <a:chOff x="7375158" y="445031"/>
            <a:chExt cx="4452081" cy="3477717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66A65FD5-C59D-4C98-99B9-55B9C7D92DD5}"/>
                </a:ext>
              </a:extLst>
            </p:cNvPr>
            <p:cNvGrpSpPr/>
            <p:nvPr/>
          </p:nvGrpSpPr>
          <p:grpSpPr>
            <a:xfrm>
              <a:off x="7375158" y="445031"/>
              <a:ext cx="4452081" cy="3477717"/>
              <a:chOff x="7375158" y="464696"/>
              <a:chExt cx="4452081" cy="3477717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B87A5E34-959C-4ECD-A1D8-BECEBA55E0CB}"/>
                  </a:ext>
                </a:extLst>
              </p:cNvPr>
              <p:cNvGrpSpPr/>
              <p:nvPr/>
            </p:nvGrpSpPr>
            <p:grpSpPr>
              <a:xfrm>
                <a:off x="7375158" y="920801"/>
                <a:ext cx="4309229" cy="3021612"/>
                <a:chOff x="7360169" y="456106"/>
                <a:chExt cx="4309229" cy="3021612"/>
              </a:xfrm>
            </p:grpSpPr>
            <p:grpSp>
              <p:nvGrpSpPr>
                <p:cNvPr id="5" name="Agrupar 4">
                  <a:extLst>
                    <a:ext uri="{FF2B5EF4-FFF2-40B4-BE49-F238E27FC236}">
                      <a16:creationId xmlns:a16="http://schemas.microsoft.com/office/drawing/2014/main" id="{DF1801C6-3ED2-4432-9F26-289171578893}"/>
                    </a:ext>
                  </a:extLst>
                </p:cNvPr>
                <p:cNvGrpSpPr/>
                <p:nvPr/>
              </p:nvGrpSpPr>
              <p:grpSpPr>
                <a:xfrm>
                  <a:off x="7360169" y="456106"/>
                  <a:ext cx="4309229" cy="3021612"/>
                  <a:chOff x="5696262" y="306205"/>
                  <a:chExt cx="5996065" cy="4235814"/>
                </a:xfrm>
              </p:grpSpPr>
              <p:grpSp>
                <p:nvGrpSpPr>
                  <p:cNvPr id="7" name="Agrupar 6">
                    <a:extLst>
                      <a:ext uri="{FF2B5EF4-FFF2-40B4-BE49-F238E27FC236}">
                        <a16:creationId xmlns:a16="http://schemas.microsoft.com/office/drawing/2014/main" id="{7A6D2CE0-DE9C-450A-81BA-FF0B55F8AACD}"/>
                      </a:ext>
                    </a:extLst>
                  </p:cNvPr>
                  <p:cNvGrpSpPr/>
                  <p:nvPr/>
                </p:nvGrpSpPr>
                <p:grpSpPr>
                  <a:xfrm>
                    <a:off x="5696262" y="306205"/>
                    <a:ext cx="5996065" cy="4235814"/>
                    <a:chOff x="5696262" y="306205"/>
                    <a:chExt cx="5996065" cy="4235814"/>
                  </a:xfrm>
                </p:grpSpPr>
                <p:grpSp>
                  <p:nvGrpSpPr>
                    <p:cNvPr id="10" name="Agrupar 9">
                      <a:extLst>
                        <a:ext uri="{FF2B5EF4-FFF2-40B4-BE49-F238E27FC236}">
                          <a16:creationId xmlns:a16="http://schemas.microsoft.com/office/drawing/2014/main" id="{6DFC370B-DDEF-4B94-941F-7A325E5CFE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96262" y="306205"/>
                      <a:ext cx="5771213" cy="4235814"/>
                      <a:chOff x="5696262" y="306205"/>
                      <a:chExt cx="5771213" cy="4235814"/>
                    </a:xfrm>
                  </p:grpSpPr>
                  <p:pic>
                    <p:nvPicPr>
                      <p:cNvPr id="13" name="Imagem 12">
                        <a:extLst>
                          <a:ext uri="{FF2B5EF4-FFF2-40B4-BE49-F238E27FC236}">
                            <a16:creationId xmlns:a16="http://schemas.microsoft.com/office/drawing/2014/main" id="{9BB802B1-1BA7-45FE-98B0-9D101BBA005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5883" y="306205"/>
                        <a:ext cx="5180492" cy="4235814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4" name="Conector reto 13">
                        <a:extLst>
                          <a:ext uri="{FF2B5EF4-FFF2-40B4-BE49-F238E27FC236}">
                            <a16:creationId xmlns:a16="http://schemas.microsoft.com/office/drawing/2014/main" id="{1F3A7BA4-3989-4EFC-B243-62FBFEE7B68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96262" y="1454046"/>
                        <a:ext cx="5771213" cy="0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prstDash val="lg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" name="Conector reto 10">
                      <a:extLst>
                        <a:ext uri="{FF2B5EF4-FFF2-40B4-BE49-F238E27FC236}">
                          <a16:creationId xmlns:a16="http://schemas.microsoft.com/office/drawing/2014/main" id="{9C61805E-2263-4CED-B6F8-BE630F677D9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777928" y="1034321"/>
                      <a:ext cx="0" cy="43471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CaixaDeTexto 11">
                      <a:extLst>
                        <a:ext uri="{FF2B5EF4-FFF2-40B4-BE49-F238E27FC236}">
                          <a16:creationId xmlns:a16="http://schemas.microsoft.com/office/drawing/2014/main" id="{A51B71C2-FDFB-4CAD-A466-BCA166C6F3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68065" y="719527"/>
                      <a:ext cx="1124262" cy="5177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(2)</a:t>
                      </a:r>
                    </a:p>
                  </p:txBody>
                </p:sp>
              </p:grpSp>
              <p:cxnSp>
                <p:nvCxnSpPr>
                  <p:cNvPr id="8" name="Conector reto 7">
                    <a:extLst>
                      <a:ext uri="{FF2B5EF4-FFF2-40B4-BE49-F238E27FC236}">
                        <a16:creationId xmlns:a16="http://schemas.microsoft.com/office/drawing/2014/main" id="{D0B0EEA4-FC3A-432A-B293-22EF618DF5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0623" y="1469036"/>
                    <a:ext cx="779488" cy="95937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CaixaDeTexto 8">
                    <a:extLst>
                      <a:ext uri="{FF2B5EF4-FFF2-40B4-BE49-F238E27FC236}">
                        <a16:creationId xmlns:a16="http://schemas.microsoft.com/office/drawing/2014/main" id="{FAE55A3F-2C01-407F-9D5E-D1041DDAB124}"/>
                      </a:ext>
                    </a:extLst>
                  </p:cNvPr>
                  <p:cNvSpPr txBox="1"/>
                  <p:nvPr/>
                </p:nvSpPr>
                <p:spPr>
                  <a:xfrm>
                    <a:off x="6430781" y="2413417"/>
                    <a:ext cx="779487" cy="5177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(3)</a:t>
                    </a:r>
                  </a:p>
                </p:txBody>
              </p:sp>
            </p:grpSp>
            <p:cxnSp>
              <p:nvCxnSpPr>
                <p:cNvPr id="23" name="Conector reto 22">
                  <a:extLst>
                    <a:ext uri="{FF2B5EF4-FFF2-40B4-BE49-F238E27FC236}">
                      <a16:creationId xmlns:a16="http://schemas.microsoft.com/office/drawing/2014/main" id="{17BED379-6E7C-41E3-AEB5-4FB41CB35FFE}"/>
                    </a:ext>
                  </a:extLst>
                </p:cNvPr>
                <p:cNvCxnSpPr/>
                <p:nvPr/>
              </p:nvCxnSpPr>
              <p:spPr>
                <a:xfrm flipV="1">
                  <a:off x="9428813" y="914400"/>
                  <a:ext cx="209862" cy="28481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12505995-C7B9-4B11-B2D4-54DDF6251659}"/>
                    </a:ext>
                  </a:extLst>
                </p:cNvPr>
                <p:cNvSpPr txBox="1"/>
                <p:nvPr/>
              </p:nvSpPr>
              <p:spPr>
                <a:xfrm>
                  <a:off x="9383842" y="554636"/>
                  <a:ext cx="21585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pt-BR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</a:t>
                  </a: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= 1”</a:t>
                  </a:r>
                </a:p>
              </p:txBody>
            </p:sp>
          </p:grp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3E49567E-8499-4645-8585-09545C3D8363}"/>
                  </a:ext>
                </a:extLst>
              </p:cNvPr>
              <p:cNvCxnSpPr/>
              <p:nvPr/>
            </p:nvCxnSpPr>
            <p:spPr>
              <a:xfrm>
                <a:off x="8634334" y="584616"/>
                <a:ext cx="0" cy="44970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EDBFE65D-3C49-44C7-A16A-B141CAB33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0268" y="599607"/>
                <a:ext cx="0" cy="66206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>
                <a:extLst>
                  <a:ext uri="{FF2B5EF4-FFF2-40B4-BE49-F238E27FC236}">
                    <a16:creationId xmlns:a16="http://schemas.microsoft.com/office/drawing/2014/main" id="{73C5108C-218D-4EB1-A680-56CCA872BCA2}"/>
                  </a:ext>
                </a:extLst>
              </p:cNvPr>
              <p:cNvCxnSpPr/>
              <p:nvPr/>
            </p:nvCxnSpPr>
            <p:spPr>
              <a:xfrm>
                <a:off x="8634334" y="794479"/>
                <a:ext cx="238343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CE8998E-B07C-4D23-AC9B-C8C148CD09CB}"/>
                  </a:ext>
                </a:extLst>
              </p:cNvPr>
              <p:cNvSpPr txBox="1"/>
              <p:nvPr/>
            </p:nvSpPr>
            <p:spPr>
              <a:xfrm>
                <a:off x="9563724" y="464696"/>
                <a:ext cx="2263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</a:t>
                </a:r>
                <a:r>
                  <a:rPr kumimoji="0" lang="pt-BR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1-2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14993A5-A8C1-442D-AA71-0393D2E83CE2}"/>
                </a:ext>
              </a:extLst>
            </p:cNvPr>
            <p:cNvSpPr/>
            <p:nvPr/>
          </p:nvSpPr>
          <p:spPr>
            <a:xfrm>
              <a:off x="9806065" y="2876814"/>
              <a:ext cx="152401" cy="21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461CE997-A046-46CA-BD8B-FEF5508D76F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13651" y="2487118"/>
          <a:ext cx="14366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16" imgW="698400" imgH="203040" progId="Equation.DSMT4">
                  <p:embed/>
                </p:oleObj>
              </mc:Choice>
              <mc:Fallback>
                <p:oleObj name="Equation" r:id="rId16" imgW="698400" imgH="203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61CE997-A046-46CA-BD8B-FEF5508D7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13651" y="2487118"/>
                        <a:ext cx="14366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2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C759A48-52DD-4A6E-A3B5-21658A3BE468}"/>
              </a:ext>
            </a:extLst>
          </p:cNvPr>
          <p:cNvSpPr/>
          <p:nvPr/>
        </p:nvSpPr>
        <p:spPr>
          <a:xfrm>
            <a:off x="178340" y="139957"/>
            <a:ext cx="11819106" cy="6447655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A30C7C-C609-4552-B6A2-C2C48A45D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674557"/>
            <a:ext cx="1200897" cy="251526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68E3358A-F0AD-438D-AE7B-C2140020E63B}"/>
              </a:ext>
            </a:extLst>
          </p:cNvPr>
          <p:cNvSpPr/>
          <p:nvPr/>
        </p:nvSpPr>
        <p:spPr>
          <a:xfrm>
            <a:off x="2068642" y="539646"/>
            <a:ext cx="4027358" cy="1693888"/>
          </a:xfrm>
          <a:prstGeom prst="wedgeEllipseCallout">
            <a:avLst>
              <a:gd name="adj1" fmla="val -57868"/>
              <a:gd name="adj2" fmla="val 9181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Como trata-se de um tubo de seção transversal circular e forçada, podemos reescrever a fórmula universal.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D8B1B24-23CB-44AC-AC04-6F00C2448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01272"/>
              </p:ext>
            </p:extLst>
          </p:nvPr>
        </p:nvGraphicFramePr>
        <p:xfrm>
          <a:off x="6406710" y="748415"/>
          <a:ext cx="52800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5" imgW="2628720" imgH="634680" progId="Equation.DSMT4">
                  <p:embed/>
                </p:oleObj>
              </mc:Choice>
              <mc:Fallback>
                <p:oleObj name="Equation" r:id="rId5" imgW="2628720" imgH="6346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FB73CB2-687F-4714-A6E6-4876DC17B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6710" y="748415"/>
                        <a:ext cx="52800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59DA22C-2C4E-438F-93C7-35C3C60FA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32487"/>
              </p:ext>
            </p:extLst>
          </p:nvPr>
        </p:nvGraphicFramePr>
        <p:xfrm>
          <a:off x="4879484" y="2491979"/>
          <a:ext cx="56372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7" imgW="2806560" imgH="393480" progId="Equation.DSMT4">
                  <p:embed/>
                </p:oleObj>
              </mc:Choice>
              <mc:Fallback>
                <p:oleObj name="Equation" r:id="rId7" imgW="2806560" imgH="3934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D8B1B24-23CB-44AC-AC04-6F00C24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9484" y="2491979"/>
                        <a:ext cx="5637212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DFD57B0-CAD2-4007-B041-1CD823A39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70402"/>
              </p:ext>
            </p:extLst>
          </p:nvPr>
        </p:nvGraphicFramePr>
        <p:xfrm>
          <a:off x="1012951" y="4417265"/>
          <a:ext cx="51260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9" imgW="2552400" imgH="520560" progId="Equation.DSMT4">
                  <p:embed/>
                </p:oleObj>
              </mc:Choice>
              <mc:Fallback>
                <p:oleObj name="Equation" r:id="rId9" imgW="2552400" imgH="5205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59DA22C-2C4E-438F-93C7-35C3C60FAD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951" y="4417265"/>
                        <a:ext cx="51260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13ED02A3-47E8-4AFB-92EF-59F5838052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2" y="4113564"/>
            <a:ext cx="2796782" cy="2354784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21560C0-9B05-40A4-96F8-C73F00F5712A}"/>
              </a:ext>
            </a:extLst>
          </p:cNvPr>
          <p:cNvSpPr/>
          <p:nvPr/>
        </p:nvSpPr>
        <p:spPr>
          <a:xfrm>
            <a:off x="6990734" y="3562150"/>
            <a:ext cx="2871021" cy="1552345"/>
          </a:xfrm>
          <a:prstGeom prst="wedgeEllipseCallout">
            <a:avLst>
              <a:gd name="adj1" fmla="val 48688"/>
              <a:gd name="adj2" fmla="val 56800"/>
            </a:avLst>
          </a:prstGeom>
          <a:solidFill>
            <a:srgbClr val="17171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Legal, esse eu entendi!</a:t>
            </a:r>
          </a:p>
        </p:txBody>
      </p:sp>
    </p:spTree>
    <p:extLst>
      <p:ext uri="{BB962C8B-B14F-4D97-AF65-F5344CB8AC3E}">
        <p14:creationId xmlns:p14="http://schemas.microsoft.com/office/powerpoint/2010/main" val="2590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F74F318-D339-4390-B096-B977148454E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 descr="Uma imagem contendo interior, parede, chão, edifício&#10;&#10;Descrição gerada com muito alta confiança">
              <a:extLst>
                <a:ext uri="{FF2B5EF4-FFF2-40B4-BE49-F238E27FC236}">
                  <a16:creationId xmlns:a16="http://schemas.microsoft.com/office/drawing/2014/main" id="{F56822D2-9608-48D8-8387-2BAFADB2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F3929B6-A08F-4197-99D7-358186A0ADEC}"/>
                </a:ext>
              </a:extLst>
            </p:cNvPr>
            <p:cNvCxnSpPr/>
            <p:nvPr/>
          </p:nvCxnSpPr>
          <p:spPr>
            <a:xfrm flipH="1" flipV="1">
              <a:off x="11602387" y="1109272"/>
              <a:ext cx="269823" cy="3597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F6A02E10-C9D5-436E-BB0D-2DE3E0C247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13233" y="1229193"/>
              <a:ext cx="392243" cy="332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2E300799-9780-4E9B-9EC1-F187456E3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469" y="1858780"/>
              <a:ext cx="417229" cy="407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CC53D2B-37DA-40A7-8A02-8453ACB3EEA0}"/>
                </a:ext>
              </a:extLst>
            </p:cNvPr>
            <p:cNvCxnSpPr/>
            <p:nvPr/>
          </p:nvCxnSpPr>
          <p:spPr>
            <a:xfrm flipH="1" flipV="1">
              <a:off x="2415901" y="1921237"/>
              <a:ext cx="269823" cy="3597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BE12D60-02E4-4654-B0E8-E5D8184EAF9B}"/>
                </a:ext>
              </a:extLst>
            </p:cNvPr>
            <p:cNvSpPr txBox="1"/>
            <p:nvPr/>
          </p:nvSpPr>
          <p:spPr>
            <a:xfrm>
              <a:off x="11362544" y="80946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(0)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DAB1E1A-3C05-4BD5-A240-EBDE4EC373CE}"/>
                </a:ext>
              </a:extLst>
            </p:cNvPr>
            <p:cNvSpPr txBox="1"/>
            <p:nvPr/>
          </p:nvSpPr>
          <p:spPr>
            <a:xfrm>
              <a:off x="10060898" y="91689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8E502EC-EFC6-4E32-A519-0BC29EFF4BA9}"/>
                </a:ext>
              </a:extLst>
            </p:cNvPr>
            <p:cNvSpPr txBox="1"/>
            <p:nvPr/>
          </p:nvSpPr>
          <p:spPr>
            <a:xfrm>
              <a:off x="3285344" y="156147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(2)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ED89640-7217-4CF4-950F-282020F12F72}"/>
                </a:ext>
              </a:extLst>
            </p:cNvPr>
            <p:cNvSpPr txBox="1"/>
            <p:nvPr/>
          </p:nvSpPr>
          <p:spPr>
            <a:xfrm>
              <a:off x="2146091" y="1591456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(3)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DCC6B9E-7ACA-4115-B2DF-A6E9856293A6}"/>
              </a:ext>
            </a:extLst>
          </p:cNvPr>
          <p:cNvSpPr/>
          <p:nvPr/>
        </p:nvSpPr>
        <p:spPr>
          <a:xfrm>
            <a:off x="2653259" y="2158584"/>
            <a:ext cx="464695" cy="434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96D1F6-8B07-4BB7-9971-6F6D99980057}"/>
              </a:ext>
            </a:extLst>
          </p:cNvPr>
          <p:cNvSpPr/>
          <p:nvPr/>
        </p:nvSpPr>
        <p:spPr>
          <a:xfrm rot="21325145">
            <a:off x="10717967" y="1289154"/>
            <a:ext cx="1169233" cy="434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6" name="Picture 4" descr="C:\Users\raigi\AppData\Local\Temp\SNAGHTML863f0dd.PNG">
            <a:extLst>
              <a:ext uri="{FF2B5EF4-FFF2-40B4-BE49-F238E27FC236}">
                <a16:creationId xmlns:a16="http://schemas.microsoft.com/office/drawing/2014/main" id="{F81290DD-60E6-4D0C-A30E-DBE8C860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44" y="1864784"/>
            <a:ext cx="740685" cy="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aigi\AppData\Local\Temp\SNAGHTML863f0dd.PNG">
            <a:extLst>
              <a:ext uri="{FF2B5EF4-FFF2-40B4-BE49-F238E27FC236}">
                <a16:creationId xmlns:a16="http://schemas.microsoft.com/office/drawing/2014/main" id="{01249728-7A6B-4A1B-B1EC-40C8E2B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7070">
            <a:off x="3339138" y="2032174"/>
            <a:ext cx="740685" cy="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raigi\AppData\Local\Temp\SNAGHTML95002e2.PNG">
            <a:extLst>
              <a:ext uri="{FF2B5EF4-FFF2-40B4-BE49-F238E27FC236}">
                <a16:creationId xmlns:a16="http://schemas.microsoft.com/office/drawing/2014/main" id="{0BEFAEDB-2E46-4011-950D-5192AEA1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5" y="5057775"/>
            <a:ext cx="2447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0287E89A-FCA7-4EA2-9EC7-8FC477A70C3B}"/>
              </a:ext>
            </a:extLst>
          </p:cNvPr>
          <p:cNvSpPr/>
          <p:nvPr/>
        </p:nvSpPr>
        <p:spPr>
          <a:xfrm>
            <a:off x="4886794" y="3372786"/>
            <a:ext cx="3777521" cy="1843790"/>
          </a:xfrm>
          <a:prstGeom prst="wedgeEllipseCallout">
            <a:avLst>
              <a:gd name="adj1" fmla="val 13294"/>
              <a:gd name="adj2" fmla="val 64939"/>
            </a:avLst>
          </a:prstGeom>
          <a:solidFill>
            <a:srgbClr val="C05B3A"/>
          </a:solidFill>
          <a:ln w="38100">
            <a:solidFill>
              <a:srgbClr val="2E5547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 como calcular as perdas localizadas, ou singulares 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pt-BR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3337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10E7BD40-A9C9-4400-A1E1-EB1272D3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3" y="2202354"/>
            <a:ext cx="2314898" cy="3772426"/>
          </a:xfrm>
          <a:prstGeom prst="rect">
            <a:avLst/>
          </a:prstGeom>
        </p:spPr>
      </p:pic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F22C69A0-2A8A-49AF-97EE-3E0B79B82CFF}"/>
              </a:ext>
            </a:extLst>
          </p:cNvPr>
          <p:cNvSpPr/>
          <p:nvPr/>
        </p:nvSpPr>
        <p:spPr>
          <a:xfrm>
            <a:off x="2143593" y="1184224"/>
            <a:ext cx="2833141" cy="1978701"/>
          </a:xfrm>
          <a:prstGeom prst="wedgeEllipseCallout">
            <a:avLst>
              <a:gd name="adj1" fmla="val -41468"/>
              <a:gd name="adj2" fmla="val 62500"/>
            </a:avLst>
          </a:prstGeom>
          <a:solidFill>
            <a:srgbClr val="860011"/>
          </a:solidFill>
          <a:ln w="38100"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Uma das possibilidades é pela equação a seguir:</a:t>
            </a: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46CB51F2-1DBF-489C-B9C6-804D91BAA7B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80416" y="1888762"/>
          <a:ext cx="6659749" cy="436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2539800" imgH="1663560" progId="Equation.DSMT4">
                  <p:embed/>
                </p:oleObj>
              </mc:Choice>
              <mc:Fallback>
                <p:oleObj name="Equation" r:id="rId5" imgW="2539800" imgH="166356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6CB51F2-1DBF-489C-B9C6-804D91BAA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416" y="1888762"/>
                        <a:ext cx="6659749" cy="436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Imagem 22">
            <a:extLst>
              <a:ext uri="{FF2B5EF4-FFF2-40B4-BE49-F238E27FC236}">
                <a16:creationId xmlns:a16="http://schemas.microsoft.com/office/drawing/2014/main" id="{9864AFA3-5CF3-4CC6-8B8A-DD6E05950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3328" y="363269"/>
            <a:ext cx="2063950" cy="228789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3836B5F-8C03-41C9-81AF-630A423E110B}"/>
              </a:ext>
            </a:extLst>
          </p:cNvPr>
          <p:cNvSpPr/>
          <p:nvPr/>
        </p:nvSpPr>
        <p:spPr>
          <a:xfrm>
            <a:off x="404734" y="179882"/>
            <a:ext cx="11332564" cy="65057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B2E251B6-588E-46EF-861D-4DAFA7075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674557"/>
            <a:ext cx="1200897" cy="2515265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202AB72E-CA6B-42C9-93D4-075B060F795F}"/>
              </a:ext>
            </a:extLst>
          </p:cNvPr>
          <p:cNvSpPr/>
          <p:nvPr/>
        </p:nvSpPr>
        <p:spPr>
          <a:xfrm>
            <a:off x="2068642" y="539646"/>
            <a:ext cx="5066676" cy="1693888"/>
          </a:xfrm>
          <a:prstGeom prst="wedgeEllipseCallout">
            <a:avLst>
              <a:gd name="adj1" fmla="val -57868"/>
              <a:gd name="adj2" fmla="val 9181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Considerando a perda calculada de (1) a (2), especifique o coeficiente de perda de carga singular para redução.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F189380-C026-4385-BC85-79A8000B3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9230"/>
              </p:ext>
            </p:extLst>
          </p:nvPr>
        </p:nvGraphicFramePr>
        <p:xfrm>
          <a:off x="5314950" y="2425700"/>
          <a:ext cx="19351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F189380-C026-4385-BC85-79A8000B3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4950" y="2425700"/>
                        <a:ext cx="19351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xplosão: 8 Pontos 17">
            <a:extLst>
              <a:ext uri="{FF2B5EF4-FFF2-40B4-BE49-F238E27FC236}">
                <a16:creationId xmlns:a16="http://schemas.microsoft.com/office/drawing/2014/main" id="{926B6815-547E-43CB-B755-44877898006B}"/>
              </a:ext>
            </a:extLst>
          </p:cNvPr>
          <p:cNvSpPr/>
          <p:nvPr/>
        </p:nvSpPr>
        <p:spPr>
          <a:xfrm>
            <a:off x="2233534" y="2563318"/>
            <a:ext cx="2803161" cy="1154243"/>
          </a:xfrm>
          <a:prstGeom prst="irregularSeal1">
            <a:avLst/>
          </a:prstGeom>
          <a:solidFill>
            <a:srgbClr val="8C6A6C"/>
          </a:solidFill>
          <a:ln w="28575">
            <a:solidFill>
              <a:srgbClr val="35353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Dados: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68306DC-65EC-45F1-8B38-C0F25D381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6168"/>
              </p:ext>
            </p:extLst>
          </p:nvPr>
        </p:nvGraphicFramePr>
        <p:xfrm>
          <a:off x="7910513" y="3892550"/>
          <a:ext cx="3022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7" imgW="1587240" imgH="368280" progId="Equation.DSMT4">
                  <p:embed/>
                </p:oleObj>
              </mc:Choice>
              <mc:Fallback>
                <p:oleObj name="Equation" r:id="rId7" imgW="1587240" imgH="36828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268306DC-65EC-45F1-8B38-C0F25D381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10513" y="3892550"/>
                        <a:ext cx="3022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2B65277-D62E-4973-AB97-03A5C1AF81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588" y="4357087"/>
          <a:ext cx="6238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9" imgW="3276360" imgH="203040" progId="Equation.DSMT4">
                  <p:embed/>
                </p:oleObj>
              </mc:Choice>
              <mc:Fallback>
                <p:oleObj name="Equation" r:id="rId9" imgW="327636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2B65277-D62E-4973-AB97-03A5C1AF8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588" y="4357087"/>
                        <a:ext cx="623887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8E0854D-4CCD-44F8-AB89-8634A4999A3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57837" y="2949836"/>
          <a:ext cx="11366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11" imgW="596880" imgH="368280" progId="Equation.DSMT4">
                  <p:embed/>
                </p:oleObj>
              </mc:Choice>
              <mc:Fallback>
                <p:oleObj name="Equation" r:id="rId11" imgW="596880" imgH="36828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8E0854D-4CCD-44F8-AB89-8634A4999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837" y="2949836"/>
                        <a:ext cx="11366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Imagem 35">
            <a:extLst>
              <a:ext uri="{FF2B5EF4-FFF2-40B4-BE49-F238E27FC236}">
                <a16:creationId xmlns:a16="http://schemas.microsoft.com/office/drawing/2014/main" id="{7B92D685-3852-4074-9C9C-79BA1F56AF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78" y="5276539"/>
            <a:ext cx="1562654" cy="1311639"/>
          </a:xfrm>
          <a:prstGeom prst="rect">
            <a:avLst/>
          </a:prstGeom>
        </p:spPr>
      </p:pic>
      <p:sp>
        <p:nvSpPr>
          <p:cNvPr id="37" name="Balão de Fala: Oval 36">
            <a:extLst>
              <a:ext uri="{FF2B5EF4-FFF2-40B4-BE49-F238E27FC236}">
                <a16:creationId xmlns:a16="http://schemas.microsoft.com/office/drawing/2014/main" id="{980C7828-6048-453E-ACA4-A4D24C3FD726}"/>
              </a:ext>
            </a:extLst>
          </p:cNvPr>
          <p:cNvSpPr/>
          <p:nvPr/>
        </p:nvSpPr>
        <p:spPr>
          <a:xfrm>
            <a:off x="5557837" y="4817647"/>
            <a:ext cx="4652963" cy="1435749"/>
          </a:xfrm>
          <a:prstGeom prst="wedgeEllipseCallout">
            <a:avLst>
              <a:gd name="adj1" fmla="val 56630"/>
              <a:gd name="adj2" fmla="val 30579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Importante: sempre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que houver duas velocidades, usamos a velocidade média MAIOR!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934046E-F529-4D90-B618-951CC366CC9C}"/>
              </a:ext>
            </a:extLst>
          </p:cNvPr>
          <p:cNvSpPr/>
          <p:nvPr/>
        </p:nvSpPr>
        <p:spPr>
          <a:xfrm>
            <a:off x="194872" y="104931"/>
            <a:ext cx="11827239" cy="65357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FD4F1EF4-8ADF-44AB-B843-B7E9600250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68" y="4736347"/>
            <a:ext cx="2226734" cy="1861296"/>
          </a:xfrm>
          <a:prstGeom prst="rect">
            <a:avLst/>
          </a:prstGeom>
        </p:spPr>
      </p:pic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ABD4CB3D-F68A-4137-8D1D-3F131B4C4AB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447" y="3875400"/>
          <a:ext cx="64563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15" imgW="3390840" imgH="203040" progId="Equation.DSMT4">
                  <p:embed/>
                </p:oleObj>
              </mc:Choice>
              <mc:Fallback>
                <p:oleObj name="Equation" r:id="rId15" imgW="3390840" imgH="2030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ABD4CB3D-F68A-4137-8D1D-3F131B4C4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0447" y="3875400"/>
                        <a:ext cx="645636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id="{E9D5303E-C270-404A-A37E-2F9E07E1491E}"/>
              </a:ext>
            </a:extLst>
          </p:cNvPr>
          <p:cNvSpPr/>
          <p:nvPr/>
        </p:nvSpPr>
        <p:spPr>
          <a:xfrm>
            <a:off x="363794" y="235974"/>
            <a:ext cx="807937" cy="598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22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436295B-39DF-4B0D-8977-B4AB5DAD9EBC}"/>
              </a:ext>
            </a:extLst>
          </p:cNvPr>
          <p:cNvGrpSpPr/>
          <p:nvPr/>
        </p:nvGrpSpPr>
        <p:grpSpPr>
          <a:xfrm>
            <a:off x="7592908" y="698916"/>
            <a:ext cx="3571875" cy="2971800"/>
            <a:chOff x="7592908" y="698916"/>
            <a:chExt cx="3571875" cy="2971800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BD7F11B-0D36-4650-8481-1D77163D6FBE}"/>
                </a:ext>
              </a:extLst>
            </p:cNvPr>
            <p:cNvGrpSpPr/>
            <p:nvPr/>
          </p:nvGrpSpPr>
          <p:grpSpPr>
            <a:xfrm>
              <a:off x="7592908" y="698916"/>
              <a:ext cx="3571875" cy="2971800"/>
              <a:chOff x="7592908" y="698916"/>
              <a:chExt cx="3571875" cy="2971800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5AC0F44F-0582-4DE7-AD17-4FC326D38C9C}"/>
                  </a:ext>
                </a:extLst>
              </p:cNvPr>
              <p:cNvGrpSpPr/>
              <p:nvPr/>
            </p:nvGrpSpPr>
            <p:grpSpPr>
              <a:xfrm>
                <a:off x="7592908" y="698916"/>
                <a:ext cx="3571875" cy="2971800"/>
                <a:chOff x="7592908" y="698916"/>
                <a:chExt cx="3571875" cy="2971800"/>
              </a:xfrm>
            </p:grpSpPr>
            <p:pic>
              <p:nvPicPr>
                <p:cNvPr id="35" name="Imagem 34">
                  <a:extLst>
                    <a:ext uri="{FF2B5EF4-FFF2-40B4-BE49-F238E27FC236}">
                      <a16:creationId xmlns:a16="http://schemas.microsoft.com/office/drawing/2014/main" id="{93B4C20B-61AE-4A4C-9A05-0ACE788EEE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2908" y="698916"/>
                  <a:ext cx="3571875" cy="2971800"/>
                </a:xfrm>
                <a:prstGeom prst="rect">
                  <a:avLst/>
                </a:prstGeom>
              </p:spPr>
            </p:pic>
            <p:sp>
              <p:nvSpPr>
                <p:cNvPr id="2" name="Retângulo 1">
                  <a:extLst>
                    <a:ext uri="{FF2B5EF4-FFF2-40B4-BE49-F238E27FC236}">
                      <a16:creationId xmlns:a16="http://schemas.microsoft.com/office/drawing/2014/main" id="{8641D542-5FE4-444F-B2A9-D278067A99A9}"/>
                    </a:ext>
                  </a:extLst>
                </p:cNvPr>
                <p:cNvSpPr/>
                <p:nvPr/>
              </p:nvSpPr>
              <p:spPr>
                <a:xfrm>
                  <a:off x="8696325" y="1518285"/>
                  <a:ext cx="148590" cy="184785"/>
                </a:xfrm>
                <a:prstGeom prst="rect">
                  <a:avLst/>
                </a:prstGeom>
                <a:solidFill>
                  <a:srgbClr val="004040"/>
                </a:solidFill>
                <a:ln>
                  <a:solidFill>
                    <a:srgbClr val="0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54468D4D-8C2E-449F-9E83-30B1E7B15520}"/>
                  </a:ext>
                </a:extLst>
              </p:cNvPr>
              <p:cNvSpPr/>
              <p:nvPr/>
            </p:nvSpPr>
            <p:spPr>
              <a:xfrm>
                <a:off x="7989570" y="1539240"/>
                <a:ext cx="148590" cy="152400"/>
              </a:xfrm>
              <a:prstGeom prst="rect">
                <a:avLst/>
              </a:prstGeom>
              <a:solidFill>
                <a:srgbClr val="004040"/>
              </a:solidFill>
              <a:ln>
                <a:solidFill>
                  <a:srgbClr val="0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DD43C7D-0994-4568-A51C-6CF48FBB3CA4}"/>
                </a:ext>
              </a:extLst>
            </p:cNvPr>
            <p:cNvSpPr txBox="1"/>
            <p:nvPr/>
          </p:nvSpPr>
          <p:spPr>
            <a:xfrm>
              <a:off x="9283952" y="2738709"/>
              <a:ext cx="275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6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DF2D405-646B-4FD7-8DA3-32C4BDF61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88647"/>
              </p:ext>
            </p:extLst>
          </p:nvPr>
        </p:nvGraphicFramePr>
        <p:xfrm>
          <a:off x="902745" y="803097"/>
          <a:ext cx="50593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4" imgW="1930320" imgH="419040" progId="Equation.DSMT4">
                  <p:embed/>
                </p:oleObj>
              </mc:Choice>
              <mc:Fallback>
                <p:oleObj name="Equation" r:id="rId4" imgW="1930320" imgH="419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6CB51F2-1DBF-489C-B9C6-804D91BAA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745" y="803097"/>
                        <a:ext cx="5059363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0664B81-84C1-4EC9-B327-EB2168E4F240}"/>
              </a:ext>
            </a:extLst>
          </p:cNvPr>
          <p:cNvSpPr/>
          <p:nvPr/>
        </p:nvSpPr>
        <p:spPr>
          <a:xfrm>
            <a:off x="194872" y="104931"/>
            <a:ext cx="11827239" cy="65357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EFFC28D-85D1-4FDD-92E8-FCA767238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18132"/>
              </p:ext>
            </p:extLst>
          </p:nvPr>
        </p:nvGraphicFramePr>
        <p:xfrm>
          <a:off x="6562441" y="853103"/>
          <a:ext cx="485933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6" imgW="1854000" imgH="380880" progId="Equation.DSMT4">
                  <p:embed/>
                </p:oleObj>
              </mc:Choice>
              <mc:Fallback>
                <p:oleObj name="Equation" r:id="rId6" imgW="1854000" imgH="3808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DF2D405-646B-4FD7-8DA3-32C4BDF61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2441" y="853103"/>
                        <a:ext cx="4859337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68BC7CA-E541-4C16-95FD-F7C990BBE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8" y="2955427"/>
            <a:ext cx="2972058" cy="344453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69E7C4E8-871B-4C21-B557-09529EE91BCB}"/>
              </a:ext>
            </a:extLst>
          </p:cNvPr>
          <p:cNvSpPr/>
          <p:nvPr/>
        </p:nvSpPr>
        <p:spPr>
          <a:xfrm>
            <a:off x="3106994" y="2211708"/>
            <a:ext cx="6499123" cy="2163097"/>
          </a:xfrm>
          <a:prstGeom prst="wedgeEllipseCallout">
            <a:avLst>
              <a:gd name="adj1" fmla="val -57595"/>
              <a:gd name="adj2" fmla="val 37955"/>
            </a:avLst>
          </a:prstGeom>
          <a:solidFill>
            <a:srgbClr val="003C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dessa maneira que determinamos, tanto as perdas de carga, como os coeficientes de perda de carga experimentalmente e são estas experiências que inspiram as criações das fórmulas empíricas!</a:t>
            </a:r>
          </a:p>
        </p:txBody>
      </p:sp>
    </p:spTree>
    <p:extLst>
      <p:ext uri="{BB962C8B-B14F-4D97-AF65-F5344CB8AC3E}">
        <p14:creationId xmlns:p14="http://schemas.microsoft.com/office/powerpoint/2010/main" val="21993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D31285E-DCCD-4163-A2FB-5EA9B6D3F155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pessoa&#10;&#10;Descrição gerada automaticamente">
            <a:extLst>
              <a:ext uri="{FF2B5EF4-FFF2-40B4-BE49-F238E27FC236}">
                <a16:creationId xmlns:a16="http://schemas.microsoft.com/office/drawing/2014/main" id="{9E5D48EE-8903-4E2D-9401-8FCC2DE89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4" y="4086803"/>
            <a:ext cx="1600339" cy="2263336"/>
          </a:xfrm>
          <a:prstGeom prst="rect">
            <a:avLst/>
          </a:prstGeom>
        </p:spPr>
      </p:pic>
      <p:pic>
        <p:nvPicPr>
          <p:cNvPr id="7" name="Imagem 6" descr="Uma imagem contendo esporte&#10;&#10;Descrição gerada automaticamente">
            <a:extLst>
              <a:ext uri="{FF2B5EF4-FFF2-40B4-BE49-F238E27FC236}">
                <a16:creationId xmlns:a16="http://schemas.microsoft.com/office/drawing/2014/main" id="{5A8B43C9-3FB1-411F-B6BB-99E1FE46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089" y="619432"/>
            <a:ext cx="1987889" cy="2058114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41585647-3B93-4B23-BA97-0210881EAE65}"/>
              </a:ext>
            </a:extLst>
          </p:cNvPr>
          <p:cNvSpPr/>
          <p:nvPr/>
        </p:nvSpPr>
        <p:spPr>
          <a:xfrm>
            <a:off x="2428567" y="507861"/>
            <a:ext cx="8613058" cy="1582994"/>
          </a:xfrm>
          <a:prstGeom prst="wedgeEllipseCallout">
            <a:avLst>
              <a:gd name="adj1" fmla="val -59303"/>
              <a:gd name="adj2" fmla="val -2096"/>
            </a:avLst>
          </a:prstGeom>
          <a:solidFill>
            <a:srgbClr val="4F4F4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desenvolvimento de projetos não conseguiremos achar o coeficiente de perda de carga distribuída (f), nem o coeficiente de perda de carga singular experimentalmente, como iremos determina-los?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764DE9-8196-42AD-99C6-88EDFEF8DB45}"/>
              </a:ext>
            </a:extLst>
          </p:cNvPr>
          <p:cNvSpPr/>
          <p:nvPr/>
        </p:nvSpPr>
        <p:spPr>
          <a:xfrm>
            <a:off x="361089" y="4447175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http://www.escoladavida.eng.br/hidraulica_I/consultas.htm</a:t>
            </a:r>
            <a:endParaRPr lang="pt-BR" dirty="0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F0A9CFC7-9495-4331-A0CD-9CFFA116897B}"/>
              </a:ext>
            </a:extLst>
          </p:cNvPr>
          <p:cNvSpPr/>
          <p:nvPr/>
        </p:nvSpPr>
        <p:spPr>
          <a:xfrm>
            <a:off x="521087" y="4787586"/>
            <a:ext cx="186813" cy="524629"/>
          </a:xfrm>
          <a:prstGeom prst="downArrow">
            <a:avLst/>
          </a:prstGeom>
          <a:solidFill>
            <a:srgbClr val="252C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EC2462-AEAA-461C-BEA4-9E2C7876E0BB}"/>
              </a:ext>
            </a:extLst>
          </p:cNvPr>
          <p:cNvSpPr txBox="1"/>
          <p:nvPr/>
        </p:nvSpPr>
        <p:spPr>
          <a:xfrm>
            <a:off x="194872" y="5278606"/>
            <a:ext cx="131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CLICAR EM: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4608E0-53D1-4F15-8F06-F2BE5C5573E9}"/>
              </a:ext>
            </a:extLst>
          </p:cNvPr>
          <p:cNvSpPr/>
          <p:nvPr/>
        </p:nvSpPr>
        <p:spPr>
          <a:xfrm>
            <a:off x="1355033" y="5312215"/>
            <a:ext cx="862447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700" b="1" u="sng" dirty="0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Determinação do f, por </a:t>
            </a:r>
            <a:r>
              <a:rPr lang="pt-BR" sz="1700" b="1" u="sng" dirty="0" err="1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Haaland</a:t>
            </a:r>
            <a:r>
              <a:rPr lang="pt-BR" sz="1700" b="1" u="sng" dirty="0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pt-BR" sz="1700" b="1" u="sng" dirty="0" err="1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Swamee</a:t>
            </a:r>
            <a:r>
              <a:rPr lang="pt-BR" sz="1700" b="1" u="sng" dirty="0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</a:t>
            </a:r>
            <a:r>
              <a:rPr lang="pt-BR" sz="1700" b="1" u="sng" dirty="0" err="1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Jain</a:t>
            </a:r>
            <a:r>
              <a:rPr lang="pt-BR" sz="1700" b="1" u="sng" dirty="0">
                <a:solidFill>
                  <a:srgbClr val="0000FF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Churchill e planilha</a:t>
            </a:r>
            <a:endParaRPr lang="pt-BR" sz="17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Seta: Dobrada para Cima 13">
            <a:extLst>
              <a:ext uri="{FF2B5EF4-FFF2-40B4-BE49-F238E27FC236}">
                <a16:creationId xmlns:a16="http://schemas.microsoft.com/office/drawing/2014/main" id="{B4712ABB-91E0-4EEC-B86F-B7683F6C4ACB}"/>
              </a:ext>
            </a:extLst>
          </p:cNvPr>
          <p:cNvSpPr/>
          <p:nvPr/>
        </p:nvSpPr>
        <p:spPr>
          <a:xfrm rot="10800000">
            <a:off x="2732902" y="3422947"/>
            <a:ext cx="2143898" cy="875071"/>
          </a:xfrm>
          <a:prstGeom prst="bentUpArrow">
            <a:avLst/>
          </a:prstGeom>
          <a:solidFill>
            <a:srgbClr val="252C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94DA67BD-92BB-4997-98C5-30C9B6BC4429}"/>
              </a:ext>
            </a:extLst>
          </p:cNvPr>
          <p:cNvSpPr/>
          <p:nvPr/>
        </p:nvSpPr>
        <p:spPr>
          <a:xfrm>
            <a:off x="4650658" y="2576052"/>
            <a:ext cx="6390967" cy="1976284"/>
          </a:xfrm>
          <a:prstGeom prst="wedgeEllipseCallout">
            <a:avLst>
              <a:gd name="adj1" fmla="val 45283"/>
              <a:gd name="adj2" fmla="val 56032"/>
            </a:avLst>
          </a:prstGeom>
          <a:solidFill>
            <a:srgbClr val="252C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você consultar referências ligadas ao assunto, elas vão indicar várias possibilidades, aqui eu vou trabalhar com a minha página da web para determinação dos f e dos demais coeficientes.</a:t>
            </a:r>
          </a:p>
        </p:txBody>
      </p:sp>
    </p:spTree>
    <p:extLst>
      <p:ext uri="{BB962C8B-B14F-4D97-AF65-F5344CB8AC3E}">
        <p14:creationId xmlns:p14="http://schemas.microsoft.com/office/powerpoint/2010/main" val="3026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2C6FFFF-3095-4629-9F8F-4E7EF83CF8AF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56298E-1BE6-40E9-AA51-F24D1825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2" y="2461808"/>
            <a:ext cx="8513639" cy="40968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FCE6D09-17EB-43A7-985B-8C8D187E5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1" y="1111045"/>
            <a:ext cx="1822385" cy="1350763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E794DC9B-1AFA-4B7B-B1F2-6A492B439D1D}"/>
              </a:ext>
            </a:extLst>
          </p:cNvPr>
          <p:cNvSpPr/>
          <p:nvPr/>
        </p:nvSpPr>
        <p:spPr>
          <a:xfrm>
            <a:off x="2036350" y="409042"/>
            <a:ext cx="8307185" cy="1632155"/>
          </a:xfrm>
          <a:prstGeom prst="wedgeEllipseCallout">
            <a:avLst>
              <a:gd name="adj1" fmla="val -53382"/>
              <a:gd name="adj2" fmla="val 55874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 abrir uma planilha Excel com esta, sendo que de princípio ela vale para água até 40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C, não sendo água, ou sendo outro fluido, a viscosidade, a massa específica e a viscosidade cinemática devem ser inseridas digitando.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0A49C4-4329-4A7A-A7B3-66E5E10B8ED5}"/>
              </a:ext>
            </a:extLst>
          </p:cNvPr>
          <p:cNvSpPr/>
          <p:nvPr/>
        </p:nvSpPr>
        <p:spPr>
          <a:xfrm>
            <a:off x="1956619" y="2861187"/>
            <a:ext cx="560439" cy="302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7F73387-4B44-416F-912F-A7D4BF539409}"/>
              </a:ext>
            </a:extLst>
          </p:cNvPr>
          <p:cNvSpPr/>
          <p:nvPr/>
        </p:nvSpPr>
        <p:spPr>
          <a:xfrm>
            <a:off x="2541638" y="2868602"/>
            <a:ext cx="560439" cy="302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6922E40-C314-4312-829C-27AE8A4FD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123" y="2835917"/>
            <a:ext cx="591363" cy="33530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2DD204-8C87-4536-8290-EB44675E5923}"/>
              </a:ext>
            </a:extLst>
          </p:cNvPr>
          <p:cNvSpPr txBox="1"/>
          <p:nvPr/>
        </p:nvSpPr>
        <p:spPr>
          <a:xfrm>
            <a:off x="8799871" y="2461808"/>
            <a:ext cx="298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seguida você vai digitar o diâmetro interno e a área da seção livre.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EB8FBB5-F7C5-4B60-BB8F-ED65200743BB}"/>
              </a:ext>
            </a:extLst>
          </p:cNvPr>
          <p:cNvSpPr/>
          <p:nvPr/>
        </p:nvSpPr>
        <p:spPr>
          <a:xfrm>
            <a:off x="1986114" y="4004223"/>
            <a:ext cx="560439" cy="302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A679F4-863E-4DE0-A9E7-EA9284D2DF19}"/>
              </a:ext>
            </a:extLst>
          </p:cNvPr>
          <p:cNvSpPr/>
          <p:nvPr/>
        </p:nvSpPr>
        <p:spPr>
          <a:xfrm>
            <a:off x="2541638" y="4004223"/>
            <a:ext cx="560439" cy="302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DED265B-F934-4BD6-B692-87DCC41ED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447" y="4248092"/>
            <a:ext cx="4177942" cy="149961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3BE8A8-A3B2-495A-AA6D-F14E4F3246E6}"/>
              </a:ext>
            </a:extLst>
          </p:cNvPr>
          <p:cNvSpPr txBox="1"/>
          <p:nvPr/>
        </p:nvSpPr>
        <p:spPr>
          <a:xfrm>
            <a:off x="8799871" y="3440242"/>
            <a:ext cx="298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Digitamos a rugosidade equivalente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3FFB3EC-70C4-48E9-A518-3075AB9791BE}"/>
              </a:ext>
            </a:extLst>
          </p:cNvPr>
          <p:cNvSpPr/>
          <p:nvPr/>
        </p:nvSpPr>
        <p:spPr>
          <a:xfrm>
            <a:off x="1408632" y="4396193"/>
            <a:ext cx="560439" cy="302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62DE4C-FC1A-4A9E-8F01-217A44C5B581}"/>
              </a:ext>
            </a:extLst>
          </p:cNvPr>
          <p:cNvSpPr txBox="1"/>
          <p:nvPr/>
        </p:nvSpPr>
        <p:spPr>
          <a:xfrm>
            <a:off x="8859562" y="5748920"/>
            <a:ext cx="298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Digitamos a vazão em m³/h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CAF4C65-F4B4-4DEB-894A-2363D2684943}"/>
              </a:ext>
            </a:extLst>
          </p:cNvPr>
          <p:cNvSpPr/>
          <p:nvPr/>
        </p:nvSpPr>
        <p:spPr>
          <a:xfrm>
            <a:off x="5528801" y="5087073"/>
            <a:ext cx="475759" cy="125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/>
      <p:bldP spid="17" grpId="0" animBg="1"/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93D2EBA-CF20-42E7-8421-383F6449041D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8F4825-9B92-444D-8BD2-E6C5608D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" y="1751382"/>
            <a:ext cx="6544649" cy="48367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13209A-B6D7-4A4F-BD0E-16E40C108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1" y="410779"/>
            <a:ext cx="1822385" cy="135076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9B9B1CE-62C5-471B-B4EA-80284C63CEB9}"/>
              </a:ext>
            </a:extLst>
          </p:cNvPr>
          <p:cNvSpPr/>
          <p:nvPr/>
        </p:nvSpPr>
        <p:spPr>
          <a:xfrm>
            <a:off x="5781040" y="6177280"/>
            <a:ext cx="1076960" cy="561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Dobrada para Cima 7">
            <a:extLst>
              <a:ext uri="{FF2B5EF4-FFF2-40B4-BE49-F238E27FC236}">
                <a16:creationId xmlns:a16="http://schemas.microsoft.com/office/drawing/2014/main" id="{8AFA98F2-463D-44C9-8684-5C457561B375}"/>
              </a:ext>
            </a:extLst>
          </p:cNvPr>
          <p:cNvSpPr/>
          <p:nvPr/>
        </p:nvSpPr>
        <p:spPr>
          <a:xfrm rot="5400000" flipV="1">
            <a:off x="5231125" y="1538017"/>
            <a:ext cx="1384317" cy="1076961"/>
          </a:xfrm>
          <a:prstGeom prst="bentUpArrow">
            <a:avLst/>
          </a:prstGeom>
          <a:solidFill>
            <a:srgbClr val="7E00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F97E756-D9E7-436A-AD9C-7F71A6A2C296}"/>
              </a:ext>
            </a:extLst>
          </p:cNvPr>
          <p:cNvSpPr/>
          <p:nvPr/>
        </p:nvSpPr>
        <p:spPr>
          <a:xfrm>
            <a:off x="2025226" y="538501"/>
            <a:ext cx="5003346" cy="1384317"/>
          </a:xfrm>
          <a:prstGeom prst="wedgeEllipseCallout">
            <a:avLst>
              <a:gd name="adj1" fmla="val -57539"/>
              <a:gd name="adj2" fmla="val 19177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na aba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comparação_f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temos as opções a seguir: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90CB8D-DAC2-44CE-AC65-593AA8E51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30" y="4537731"/>
            <a:ext cx="918948" cy="1818619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8157DE8E-F195-489B-9F8C-962785FB12D1}"/>
              </a:ext>
            </a:extLst>
          </p:cNvPr>
          <p:cNvSpPr/>
          <p:nvPr/>
        </p:nvSpPr>
        <p:spPr>
          <a:xfrm>
            <a:off x="1447378" y="3981537"/>
            <a:ext cx="4333662" cy="1332143"/>
          </a:xfrm>
          <a:prstGeom prst="wedgeEllipseCallout">
            <a:avLst>
              <a:gd name="adj1" fmla="val -53509"/>
              <a:gd name="adj2" fmla="val 38857"/>
            </a:avLst>
          </a:prstGeom>
          <a:solidFill>
            <a:srgbClr val="8665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esqueça que para escoamento Laminar não precisamos da planilha: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5F99230-0D8B-4241-8A21-46F1BF9540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73094" y="5409657"/>
          <a:ext cx="2788203" cy="95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7" imgW="1854000" imgH="634680" progId="Equation.DSMT4">
                  <p:embed/>
                </p:oleObj>
              </mc:Choice>
              <mc:Fallback>
                <p:oleObj name="Equation" r:id="rId7" imgW="1854000" imgH="6346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5F99230-0D8B-4241-8A21-46F1BF954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3094" y="5409657"/>
                        <a:ext cx="2788203" cy="95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59C5EFE9-87AE-4090-B5E8-8ED20A675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988" y="2552240"/>
            <a:ext cx="4581525" cy="3429000"/>
          </a:xfrm>
          <a:prstGeom prst="rect">
            <a:avLst/>
          </a:prstGeom>
        </p:spPr>
      </p:pic>
      <p:sp>
        <p:nvSpPr>
          <p:cNvPr id="15" name="Estrela: 7 Pontas 14">
            <a:extLst>
              <a:ext uri="{FF2B5EF4-FFF2-40B4-BE49-F238E27FC236}">
                <a16:creationId xmlns:a16="http://schemas.microsoft.com/office/drawing/2014/main" id="{67DB4EBD-758D-4F37-BF0C-1567F07E98CD}"/>
              </a:ext>
            </a:extLst>
          </p:cNvPr>
          <p:cNvSpPr/>
          <p:nvPr/>
        </p:nvSpPr>
        <p:spPr>
          <a:xfrm>
            <a:off x="7334117" y="623622"/>
            <a:ext cx="3352800" cy="1675480"/>
          </a:xfrm>
          <a:prstGeom prst="star7">
            <a:avLst/>
          </a:prstGeom>
          <a:solidFill>
            <a:srgbClr val="7E00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Exemplos:</a:t>
            </a:r>
          </a:p>
        </p:txBody>
      </p:sp>
    </p:spTree>
    <p:extLst>
      <p:ext uri="{BB962C8B-B14F-4D97-AF65-F5344CB8AC3E}">
        <p14:creationId xmlns:p14="http://schemas.microsoft.com/office/powerpoint/2010/main" val="10665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EB8D2A-9252-4C52-AF02-7863ED269009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44AC4F23-8458-43F5-AF8E-7B95082E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7" y="2298398"/>
            <a:ext cx="4980889" cy="34298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3BAB09-2362-460A-9A8A-E8B127CA9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4" y="2900369"/>
            <a:ext cx="3261643" cy="3429297"/>
          </a:xfrm>
          <a:prstGeom prst="rect">
            <a:avLst/>
          </a:prstGeom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7A0AE89B-014C-4838-A29D-22B3303EC3F4}"/>
              </a:ext>
            </a:extLst>
          </p:cNvPr>
          <p:cNvSpPr/>
          <p:nvPr/>
        </p:nvSpPr>
        <p:spPr>
          <a:xfrm>
            <a:off x="1981369" y="139958"/>
            <a:ext cx="4260714" cy="2158440"/>
          </a:xfrm>
          <a:prstGeom prst="cloudCallout">
            <a:avLst>
              <a:gd name="adj1" fmla="val -46251"/>
              <a:gd name="adj2" fmla="val 87288"/>
            </a:avLst>
          </a:prstGeom>
          <a:solidFill>
            <a:srgbClr val="0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calcule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(pela hidrostática)     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C13FB2-403F-44B7-A692-C685C5694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40" y="816620"/>
            <a:ext cx="291871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D58B9115-5D33-4A5D-8A23-50FED53A9F67}"/>
              </a:ext>
            </a:extLst>
          </p:cNvPr>
          <p:cNvSpPr/>
          <p:nvPr/>
        </p:nvSpPr>
        <p:spPr>
          <a:xfrm>
            <a:off x="7114369" y="437626"/>
            <a:ext cx="2714017" cy="1332689"/>
          </a:xfrm>
          <a:prstGeom prst="wedgeEllipseCallout">
            <a:avLst>
              <a:gd name="adj1" fmla="val 69490"/>
              <a:gd name="adj2" fmla="val 43522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Esta foi a primeira atividade supervisionada!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0D49062-3EB6-4D46-AE3D-227E2688D899}"/>
              </a:ext>
            </a:extLst>
          </p:cNvPr>
          <p:cNvSpPr/>
          <p:nvPr/>
        </p:nvSpPr>
        <p:spPr>
          <a:xfrm>
            <a:off x="4465586" y="5756797"/>
            <a:ext cx="597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http://www.escoladavida.eng.br/hidraulica_I/consultas.htm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E06D72-127D-4389-8C7E-2AFF5107DD9A}"/>
              </a:ext>
            </a:extLst>
          </p:cNvPr>
          <p:cNvSpPr txBox="1"/>
          <p:nvPr/>
        </p:nvSpPr>
        <p:spPr>
          <a:xfrm>
            <a:off x="5283564" y="2444043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105 mm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2A19D9-2C4B-49E0-B8AB-D1DF0749A182}"/>
              </a:ext>
            </a:extLst>
          </p:cNvPr>
          <p:cNvSpPr txBox="1"/>
          <p:nvPr/>
        </p:nvSpPr>
        <p:spPr>
          <a:xfrm>
            <a:off x="3860412" y="4374937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230 mm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D1578A-83D0-4337-BB46-853506E2802B}"/>
              </a:ext>
            </a:extLst>
          </p:cNvPr>
          <p:cNvSpPr txBox="1"/>
          <p:nvPr/>
        </p:nvSpPr>
        <p:spPr>
          <a:xfrm>
            <a:off x="7054841" y="4093065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160 mm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42CDA4-5520-442C-9B8C-243257D109AB}"/>
              </a:ext>
            </a:extLst>
          </p:cNvPr>
          <p:cNvSpPr txBox="1"/>
          <p:nvPr/>
        </p:nvSpPr>
        <p:spPr>
          <a:xfrm>
            <a:off x="9271819" y="3429000"/>
            <a:ext cx="257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da água 24</a:t>
            </a:r>
            <a:r>
              <a:rPr lang="pt-B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portanto com ela determinamos a massa específica d’água e do mercúrio.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23E4DB14-D0B3-47B6-B0F7-980E7FC03B3D}"/>
              </a:ext>
            </a:extLst>
          </p:cNvPr>
          <p:cNvSpPr/>
          <p:nvPr/>
        </p:nvSpPr>
        <p:spPr>
          <a:xfrm rot="1706693">
            <a:off x="9979194" y="4806058"/>
            <a:ext cx="271016" cy="9431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F95D3EC-52B9-4D52-93E9-BC04C18CB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18617"/>
              </p:ext>
            </p:extLst>
          </p:nvPr>
        </p:nvGraphicFramePr>
        <p:xfrm>
          <a:off x="10495753" y="4983107"/>
          <a:ext cx="1212919" cy="95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7" imgW="1028520" imgH="812520" progId="Equation.DSMT4">
                  <p:embed/>
                </p:oleObj>
              </mc:Choice>
              <mc:Fallback>
                <p:oleObj name="Equation" r:id="rId7" imgW="10285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95753" y="4983107"/>
                        <a:ext cx="1212919" cy="95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33D8A10-8C3A-424D-9148-98E45F104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25827"/>
              </p:ext>
            </p:extLst>
          </p:nvPr>
        </p:nvGraphicFramePr>
        <p:xfrm>
          <a:off x="5140494" y="2091913"/>
          <a:ext cx="2285242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9" imgW="1257120" imgH="203040" progId="Equation.DSMT4">
                  <p:embed/>
                </p:oleObj>
              </mc:Choice>
              <mc:Fallback>
                <p:oleObj name="Equation" r:id="rId9" imgW="125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0494" y="2091913"/>
                        <a:ext cx="2285242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157D2C-D9D4-4F7D-8C90-8A309AB4C0CE}"/>
              </a:ext>
            </a:extLst>
          </p:cNvPr>
          <p:cNvSpPr txBox="1"/>
          <p:nvPr/>
        </p:nvSpPr>
        <p:spPr>
          <a:xfrm>
            <a:off x="3740918" y="2540869"/>
            <a:ext cx="127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4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4" grpId="0"/>
      <p:bldP spid="7" grpId="0"/>
      <p:bldP spid="11" grpId="0"/>
      <p:bldP spid="12" grpId="0"/>
      <p:bldP spid="13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52C14B7-9049-4CC0-9630-254BE45B1A57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2A6D08-CCDA-497A-884C-5F66591F6C1D}"/>
              </a:ext>
            </a:extLst>
          </p:cNvPr>
          <p:cNvSpPr/>
          <p:nvPr/>
        </p:nvSpPr>
        <p:spPr>
          <a:xfrm>
            <a:off x="586713" y="421628"/>
            <a:ext cx="1103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do coeficiente K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os elementos mais comuns das canalizações, são apresentados na tabela a seguir: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725970-C2B2-4D40-A0F2-46E7415F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4" y="1054747"/>
            <a:ext cx="7658100" cy="5381625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03C25C4D-A592-414E-8FA7-BD23B0FB3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36" y="1054747"/>
            <a:ext cx="2043367" cy="1573873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D1202635-EB38-4130-A48F-5C6510EA6DCF}"/>
              </a:ext>
            </a:extLst>
          </p:cNvPr>
          <p:cNvSpPr/>
          <p:nvPr/>
        </p:nvSpPr>
        <p:spPr>
          <a:xfrm>
            <a:off x="8115914" y="1054747"/>
            <a:ext cx="2286615" cy="833047"/>
          </a:xfrm>
          <a:prstGeom prst="wedgeEllipseCallout">
            <a:avLst>
              <a:gd name="adj1" fmla="val 67745"/>
              <a:gd name="adj2" fmla="val 20010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um exemplo: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E2D8BB-EC03-468D-BC2E-CBB43FB9DB9F}"/>
              </a:ext>
            </a:extLst>
          </p:cNvPr>
          <p:cNvSpPr txBox="1"/>
          <p:nvPr/>
        </p:nvSpPr>
        <p:spPr>
          <a:xfrm>
            <a:off x="7733227" y="2682550"/>
            <a:ext cx="404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Outras fontes devem ser consultadas e sempre que possível, considere os valores fornecidos pelo fabricante da singularidade. Os valores da Tupy e da MIPEL, podem ser acessados na página: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EF5412-4AED-4B38-8D18-2D9206E33461}"/>
              </a:ext>
            </a:extLst>
          </p:cNvPr>
          <p:cNvSpPr/>
          <p:nvPr/>
        </p:nvSpPr>
        <p:spPr>
          <a:xfrm>
            <a:off x="7759958" y="4213808"/>
            <a:ext cx="4066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http://www.escoladavida.eng.br/hidraulica_I/consultas.htm</a:t>
            </a: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F1A9E34-A1A4-4501-89FC-6AC3AB75C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6387" y="3052329"/>
          <a:ext cx="38623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7" imgW="1473120" imgH="419040" progId="Equation.DSMT4">
                  <p:embed/>
                </p:oleObj>
              </mc:Choice>
              <mc:Fallback>
                <p:oleObj name="Equation" r:id="rId7" imgW="147312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F1A9E34-A1A4-4501-89FC-6AC3AB75C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387" y="3052329"/>
                        <a:ext cx="3862387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5541D0-ECBC-41F5-8622-0F4C9C98E83C}"/>
              </a:ext>
            </a:extLst>
          </p:cNvPr>
          <p:cNvSpPr txBox="1"/>
          <p:nvPr/>
        </p:nvSpPr>
        <p:spPr>
          <a:xfrm>
            <a:off x="7865806" y="4798142"/>
            <a:ext cx="3755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projetos é mais comum trabalharmos com os comprimentos equivalentes (Leq)</a:t>
            </a:r>
          </a:p>
        </p:txBody>
      </p:sp>
    </p:spTree>
    <p:extLst>
      <p:ext uri="{BB962C8B-B14F-4D97-AF65-F5344CB8AC3E}">
        <p14:creationId xmlns:p14="http://schemas.microsoft.com/office/powerpoint/2010/main" val="41707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49E19B7-B857-43CF-B8F1-2352FBDA1E7B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5412A6-6D90-45C9-9134-D435D56B1A99}"/>
              </a:ext>
            </a:extLst>
          </p:cNvPr>
          <p:cNvSpPr/>
          <p:nvPr/>
        </p:nvSpPr>
        <p:spPr>
          <a:xfrm>
            <a:off x="415536" y="419854"/>
            <a:ext cx="5192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de valores de comprimentos equivalentes: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3ED08D-2F6A-4BBC-B874-BDEBA6DC6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86" y="1165079"/>
            <a:ext cx="4671465" cy="3612193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9C5B971-B32B-4B0F-9050-E302CE6A29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5536" y="5452682"/>
          <a:ext cx="4671465" cy="74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2933640" imgH="469800" progId="Equation.DSMT4">
                  <p:embed/>
                </p:oleObj>
              </mc:Choice>
              <mc:Fallback>
                <p:oleObj name="Equation" r:id="rId5" imgW="293364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9C5B971-B32B-4B0F-9050-E302CE6A2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536" y="5452682"/>
                        <a:ext cx="4671465" cy="74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E38C5DBD-820C-438F-BE85-EBABE9FB7FBB}"/>
              </a:ext>
            </a:extLst>
          </p:cNvPr>
          <p:cNvSpPr/>
          <p:nvPr/>
        </p:nvSpPr>
        <p:spPr>
          <a:xfrm>
            <a:off x="2620296" y="4542503"/>
            <a:ext cx="403123" cy="747535"/>
          </a:xfrm>
          <a:prstGeom prst="downArrow">
            <a:avLst/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5E7DD9-A474-46CF-8F44-11BA3F99C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97282" y="1000531"/>
            <a:ext cx="4538430" cy="65176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289E35C-54E6-40E3-86E3-045E56B3DF59}"/>
              </a:ext>
            </a:extLst>
          </p:cNvPr>
          <p:cNvSpPr txBox="1"/>
          <p:nvPr/>
        </p:nvSpPr>
        <p:spPr>
          <a:xfrm>
            <a:off x="6583680" y="269823"/>
            <a:ext cx="519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Outras fontes devem ser consultadas e sempre que possível, considere os valores fornecidos pelo fabricante da singularidade. Os valores da Tupy e da MIPEL, podem ser acessados na página: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B2458D-4AF4-4C0D-B550-EB1C99D3EA2F}"/>
              </a:ext>
            </a:extLst>
          </p:cNvPr>
          <p:cNvSpPr/>
          <p:nvPr/>
        </p:nvSpPr>
        <p:spPr>
          <a:xfrm>
            <a:off x="7161614" y="1470152"/>
            <a:ext cx="458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http://www.escoladavida.eng.br/hidraulica_I/consultas.htm</a:t>
            </a: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1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8A7D70-1CBE-409B-9FB7-C28D1FCDD8CC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CD5D80-8240-4820-8467-09F6F6EA2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674557"/>
            <a:ext cx="1200897" cy="251526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DD90F3BE-87A6-46B2-BCE6-A0E74045CC2F}"/>
              </a:ext>
            </a:extLst>
          </p:cNvPr>
          <p:cNvSpPr/>
          <p:nvPr/>
        </p:nvSpPr>
        <p:spPr>
          <a:xfrm>
            <a:off x="2068642" y="539646"/>
            <a:ext cx="5066676" cy="1693888"/>
          </a:xfrm>
          <a:prstGeom prst="wedgeEllipseCallout">
            <a:avLst>
              <a:gd name="adj1" fmla="val -57868"/>
              <a:gd name="adj2" fmla="val 9181"/>
            </a:avLst>
          </a:prstGeom>
          <a:solidFill>
            <a:srgbClr val="826163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Considerando o trecho de (2) a (3), calcule a perda de carga distribuída neste trecho.</a:t>
            </a:r>
          </a:p>
        </p:txBody>
      </p:sp>
      <p:sp>
        <p:nvSpPr>
          <p:cNvPr id="5" name="Explosão: 8 Pontos 4">
            <a:extLst>
              <a:ext uri="{FF2B5EF4-FFF2-40B4-BE49-F238E27FC236}">
                <a16:creationId xmlns:a16="http://schemas.microsoft.com/office/drawing/2014/main" id="{76CF6841-7986-4F75-B182-624363B09148}"/>
              </a:ext>
            </a:extLst>
          </p:cNvPr>
          <p:cNvSpPr/>
          <p:nvPr/>
        </p:nvSpPr>
        <p:spPr>
          <a:xfrm>
            <a:off x="1793718" y="2247877"/>
            <a:ext cx="2803161" cy="1154243"/>
          </a:xfrm>
          <a:prstGeom prst="irregularSeal1">
            <a:avLst/>
          </a:prstGeom>
          <a:solidFill>
            <a:srgbClr val="8C6A6C"/>
          </a:solidFill>
          <a:ln w="28575">
            <a:solidFill>
              <a:srgbClr val="35353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Dados: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560E647-1788-4301-9A18-E93BB1E5B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63724"/>
              </p:ext>
            </p:extLst>
          </p:nvPr>
        </p:nvGraphicFramePr>
        <p:xfrm>
          <a:off x="727788" y="3884550"/>
          <a:ext cx="6238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5" imgW="3276360" imgH="203040" progId="Equation.DSMT4">
                  <p:embed/>
                </p:oleObj>
              </mc:Choice>
              <mc:Fallback>
                <p:oleObj name="Equation" r:id="rId5" imgW="327636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2B65277-D62E-4973-AB97-03A5C1AF8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788" y="3884550"/>
                        <a:ext cx="623887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8DAB3D1-3467-448C-B488-146CBF590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8443"/>
              </p:ext>
            </p:extLst>
          </p:nvPr>
        </p:nvGraphicFramePr>
        <p:xfrm>
          <a:off x="733546" y="3077368"/>
          <a:ext cx="11366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7" imgW="596880" imgH="368280" progId="Equation.DSMT4">
                  <p:embed/>
                </p:oleObj>
              </mc:Choice>
              <mc:Fallback>
                <p:oleObj name="Equation" r:id="rId7" imgW="596880" imgH="36828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8E0854D-4CCD-44F8-AB89-8634A4999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546" y="3077368"/>
                        <a:ext cx="11366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14C9ED53-2F7C-4AEA-A7B4-18A84A654744}"/>
              </a:ext>
            </a:extLst>
          </p:cNvPr>
          <p:cNvSpPr/>
          <p:nvPr/>
        </p:nvSpPr>
        <p:spPr>
          <a:xfrm>
            <a:off x="323820" y="375530"/>
            <a:ext cx="807937" cy="598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23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57FAD01-7BD2-402F-AA88-D9040FC5E458}"/>
              </a:ext>
            </a:extLst>
          </p:cNvPr>
          <p:cNvGrpSpPr/>
          <p:nvPr/>
        </p:nvGrpSpPr>
        <p:grpSpPr>
          <a:xfrm>
            <a:off x="7375158" y="445031"/>
            <a:ext cx="4452081" cy="3477717"/>
            <a:chOff x="7375158" y="445031"/>
            <a:chExt cx="4452081" cy="3477717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153D114F-35E1-4931-8327-A4259FD1C37D}"/>
                </a:ext>
              </a:extLst>
            </p:cNvPr>
            <p:cNvGrpSpPr/>
            <p:nvPr/>
          </p:nvGrpSpPr>
          <p:grpSpPr>
            <a:xfrm>
              <a:off x="7375158" y="445031"/>
              <a:ext cx="4452081" cy="3477717"/>
              <a:chOff x="7375158" y="464696"/>
              <a:chExt cx="4452081" cy="3477717"/>
            </a:xfrm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8BCAE4C8-E728-401F-9363-A5F606B4CE6F}"/>
                  </a:ext>
                </a:extLst>
              </p:cNvPr>
              <p:cNvGrpSpPr/>
              <p:nvPr/>
            </p:nvGrpSpPr>
            <p:grpSpPr>
              <a:xfrm>
                <a:off x="7375158" y="920801"/>
                <a:ext cx="4309229" cy="3021612"/>
                <a:chOff x="7360169" y="456106"/>
                <a:chExt cx="4309229" cy="3021612"/>
              </a:xfrm>
            </p:grpSpPr>
            <p:grpSp>
              <p:nvGrpSpPr>
                <p:cNvPr id="20" name="Agrupar 19">
                  <a:extLst>
                    <a:ext uri="{FF2B5EF4-FFF2-40B4-BE49-F238E27FC236}">
                      <a16:creationId xmlns:a16="http://schemas.microsoft.com/office/drawing/2014/main" id="{5B5110F8-34B6-4AA3-B715-53A71BA5B046}"/>
                    </a:ext>
                  </a:extLst>
                </p:cNvPr>
                <p:cNvGrpSpPr/>
                <p:nvPr/>
              </p:nvGrpSpPr>
              <p:grpSpPr>
                <a:xfrm>
                  <a:off x="7360169" y="456106"/>
                  <a:ext cx="4309229" cy="3021612"/>
                  <a:chOff x="5696262" y="306205"/>
                  <a:chExt cx="5996065" cy="4235814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5587F028-3DCA-4C91-ACCE-69C0F221CF19}"/>
                      </a:ext>
                    </a:extLst>
                  </p:cNvPr>
                  <p:cNvGrpSpPr/>
                  <p:nvPr/>
                </p:nvGrpSpPr>
                <p:grpSpPr>
                  <a:xfrm>
                    <a:off x="5696262" y="306205"/>
                    <a:ext cx="5996065" cy="4235814"/>
                    <a:chOff x="5696262" y="306205"/>
                    <a:chExt cx="5996065" cy="4235814"/>
                  </a:xfrm>
                </p:grpSpPr>
                <p:grpSp>
                  <p:nvGrpSpPr>
                    <p:cNvPr id="26" name="Agrupar 25">
                      <a:extLst>
                        <a:ext uri="{FF2B5EF4-FFF2-40B4-BE49-F238E27FC236}">
                          <a16:creationId xmlns:a16="http://schemas.microsoft.com/office/drawing/2014/main" id="{0AF5AD5E-94D2-4A8B-980F-DB6BCB1E57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96262" y="306205"/>
                      <a:ext cx="5771213" cy="4235814"/>
                      <a:chOff x="5696262" y="306205"/>
                      <a:chExt cx="5771213" cy="4235814"/>
                    </a:xfrm>
                  </p:grpSpPr>
                  <p:pic>
                    <p:nvPicPr>
                      <p:cNvPr id="29" name="Imagem 28">
                        <a:extLst>
                          <a:ext uri="{FF2B5EF4-FFF2-40B4-BE49-F238E27FC236}">
                            <a16:creationId xmlns:a16="http://schemas.microsoft.com/office/drawing/2014/main" id="{0B8D7F2A-9BB5-4EC0-84A8-EE8E1ACD41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5883" y="306205"/>
                        <a:ext cx="5180492" cy="4235814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30" name="Conector reto 29">
                        <a:extLst>
                          <a:ext uri="{FF2B5EF4-FFF2-40B4-BE49-F238E27FC236}">
                            <a16:creationId xmlns:a16="http://schemas.microsoft.com/office/drawing/2014/main" id="{9FF9387E-7825-4BC8-9C78-B7FF968354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96262" y="1454046"/>
                        <a:ext cx="5771213" cy="0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prstDash val="lg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" name="Conector reto 26">
                      <a:extLst>
                        <a:ext uri="{FF2B5EF4-FFF2-40B4-BE49-F238E27FC236}">
                          <a16:creationId xmlns:a16="http://schemas.microsoft.com/office/drawing/2014/main" id="{E8B9D542-E34E-4A97-8889-343FF83D47A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777928" y="1034321"/>
                      <a:ext cx="0" cy="43471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CaixaDeTexto 27">
                      <a:extLst>
                        <a:ext uri="{FF2B5EF4-FFF2-40B4-BE49-F238E27FC236}">
                          <a16:creationId xmlns:a16="http://schemas.microsoft.com/office/drawing/2014/main" id="{D6078E51-FD86-4E24-BD4D-C6D4058DD0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68065" y="719527"/>
                      <a:ext cx="1124262" cy="5177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(2)</a:t>
                      </a:r>
                    </a:p>
                  </p:txBody>
                </p:sp>
              </p:grpSp>
              <p:cxnSp>
                <p:nvCxnSpPr>
                  <p:cNvPr id="24" name="Conector reto 23">
                    <a:extLst>
                      <a:ext uri="{FF2B5EF4-FFF2-40B4-BE49-F238E27FC236}">
                        <a16:creationId xmlns:a16="http://schemas.microsoft.com/office/drawing/2014/main" id="{F247D2F5-B367-47C7-8D05-5BF42A753E6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0623" y="1469036"/>
                    <a:ext cx="779488" cy="95937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CaixaDeTexto 24">
                    <a:extLst>
                      <a:ext uri="{FF2B5EF4-FFF2-40B4-BE49-F238E27FC236}">
                        <a16:creationId xmlns:a16="http://schemas.microsoft.com/office/drawing/2014/main" id="{A9D99181-7F18-4891-B120-EA13A1B9DF9A}"/>
                      </a:ext>
                    </a:extLst>
                  </p:cNvPr>
                  <p:cNvSpPr txBox="1"/>
                  <p:nvPr/>
                </p:nvSpPr>
                <p:spPr>
                  <a:xfrm>
                    <a:off x="6430781" y="2413417"/>
                    <a:ext cx="779487" cy="5177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(3)</a:t>
                    </a:r>
                  </a:p>
                </p:txBody>
              </p:sp>
            </p:grpSp>
            <p:cxnSp>
              <p:nvCxnSpPr>
                <p:cNvPr id="21" name="Conector reto 20">
                  <a:extLst>
                    <a:ext uri="{FF2B5EF4-FFF2-40B4-BE49-F238E27FC236}">
                      <a16:creationId xmlns:a16="http://schemas.microsoft.com/office/drawing/2014/main" id="{7C9F1B97-6FC9-4A45-A842-F19933C48345}"/>
                    </a:ext>
                  </a:extLst>
                </p:cNvPr>
                <p:cNvCxnSpPr/>
                <p:nvPr/>
              </p:nvCxnSpPr>
              <p:spPr>
                <a:xfrm flipV="1">
                  <a:off x="9428813" y="914400"/>
                  <a:ext cx="209862" cy="28481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47ADA205-554B-45F6-80B6-0D572CCE2C84}"/>
                    </a:ext>
                  </a:extLst>
                </p:cNvPr>
                <p:cNvSpPr txBox="1"/>
                <p:nvPr/>
              </p:nvSpPr>
              <p:spPr>
                <a:xfrm>
                  <a:off x="9383842" y="554636"/>
                  <a:ext cx="21585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pt-BR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</a:t>
                  </a: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= 1”</a:t>
                  </a:r>
                </a:p>
              </p:txBody>
            </p:sp>
          </p:grp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8C16416B-6E99-4648-B98C-792A92D9576A}"/>
                  </a:ext>
                </a:extLst>
              </p:cNvPr>
              <p:cNvCxnSpPr/>
              <p:nvPr/>
            </p:nvCxnSpPr>
            <p:spPr>
              <a:xfrm>
                <a:off x="8634334" y="584616"/>
                <a:ext cx="0" cy="44970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DDFB9655-7D6F-4F6B-866F-771B0DBC4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0268" y="599607"/>
                <a:ext cx="0" cy="66206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5416FA58-1434-4102-AC35-4A3ABBAEE3A4}"/>
                  </a:ext>
                </a:extLst>
              </p:cNvPr>
              <p:cNvCxnSpPr/>
              <p:nvPr/>
            </p:nvCxnSpPr>
            <p:spPr>
              <a:xfrm>
                <a:off x="8634334" y="794479"/>
                <a:ext cx="238343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0ACDF5C-F6D2-4E96-83CF-380992445B70}"/>
                  </a:ext>
                </a:extLst>
              </p:cNvPr>
              <p:cNvSpPr txBox="1"/>
              <p:nvPr/>
            </p:nvSpPr>
            <p:spPr>
              <a:xfrm>
                <a:off x="9563724" y="464696"/>
                <a:ext cx="2263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</a:t>
                </a:r>
                <a:r>
                  <a:rPr kumimoji="0" lang="pt-BR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1-2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78FFABF-03FD-40EF-A43C-ADC19F6CB842}"/>
                </a:ext>
              </a:extLst>
            </p:cNvPr>
            <p:cNvSpPr/>
            <p:nvPr/>
          </p:nvSpPr>
          <p:spPr>
            <a:xfrm>
              <a:off x="9806065" y="2876814"/>
              <a:ext cx="152401" cy="21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751F6F04-0905-4E52-B62B-258F39AB4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13651" y="2487118"/>
          <a:ext cx="14366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61CE997-A046-46CA-BD8B-FEF5508D7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13651" y="2487118"/>
                        <a:ext cx="14366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agem 31" descr="Uma imagem contendo pessoa&#10;&#10;Descrição gerada automaticamente">
            <a:extLst>
              <a:ext uri="{FF2B5EF4-FFF2-40B4-BE49-F238E27FC236}">
                <a16:creationId xmlns:a16="http://schemas.microsoft.com/office/drawing/2014/main" id="{2B32D95E-71CB-48BB-A18E-0FDAF452A7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25" y="4225280"/>
            <a:ext cx="1600339" cy="2263336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FAF94449-5962-4ABA-9A97-742EB07801A6}"/>
              </a:ext>
            </a:extLst>
          </p:cNvPr>
          <p:cNvSpPr/>
          <p:nvPr/>
        </p:nvSpPr>
        <p:spPr>
          <a:xfrm>
            <a:off x="7194029" y="4034162"/>
            <a:ext cx="2880610" cy="781987"/>
          </a:xfrm>
          <a:prstGeom prst="wedgeEllipseCallout">
            <a:avLst>
              <a:gd name="adj1" fmla="val 60271"/>
              <a:gd name="adj2" fmla="val 51650"/>
            </a:avLst>
          </a:prstGeom>
          <a:solidFill>
            <a:srgbClr val="003C72"/>
          </a:solidFill>
          <a:ln w="38100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Recorremos a fórmula universal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4B1E58D6-27C2-4E62-9166-C0D8E4492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49695"/>
              </p:ext>
            </p:extLst>
          </p:nvPr>
        </p:nvGraphicFramePr>
        <p:xfrm>
          <a:off x="2484824" y="4808864"/>
          <a:ext cx="28051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13" imgW="1396800" imgH="393480" progId="Equation.DSMT4">
                  <p:embed/>
                </p:oleObj>
              </mc:Choice>
              <mc:Fallback>
                <p:oleObj name="Equation" r:id="rId13" imgW="1396800" imgH="3934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D8B1B24-23CB-44AC-AC04-6F00C24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4824" y="4808864"/>
                        <a:ext cx="280511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A29C145-BE23-418E-9E43-1ED71392F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73363"/>
              </p:ext>
            </p:extLst>
          </p:nvPr>
        </p:nvGraphicFramePr>
        <p:xfrm>
          <a:off x="7459740" y="4785608"/>
          <a:ext cx="23463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15" imgW="1168200" imgH="863280" progId="Equation.DSMT4">
                  <p:embed/>
                </p:oleObj>
              </mc:Choice>
              <mc:Fallback>
                <p:oleObj name="Equation" r:id="rId15" imgW="1168200" imgH="8632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FB73CB2-687F-4714-A6E6-4876DC17B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59740" y="4785608"/>
                        <a:ext cx="2346325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id="{B38DC137-BB0E-4DA0-996C-D0F43C9E5D8F}"/>
              </a:ext>
            </a:extLst>
          </p:cNvPr>
          <p:cNvSpPr/>
          <p:nvPr/>
        </p:nvSpPr>
        <p:spPr>
          <a:xfrm>
            <a:off x="1910383" y="4446817"/>
            <a:ext cx="3653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Conduto de seção circular e forçado: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5509F833-1E58-42F6-A931-47DF2365B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49045"/>
              </p:ext>
            </p:extLst>
          </p:nvPr>
        </p:nvGraphicFramePr>
        <p:xfrm>
          <a:off x="1798638" y="5653088"/>
          <a:ext cx="4692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17" imgW="2336760" imgH="393480" progId="Equation.DSMT4">
                  <p:embed/>
                </p:oleObj>
              </mc:Choice>
              <mc:Fallback>
                <p:oleObj name="Equation" r:id="rId17" imgW="2336760" imgH="39348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4B1E58D6-27C2-4E62-9166-C0D8E4492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8638" y="5653088"/>
                        <a:ext cx="469265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E80E8496-0613-449A-91DA-13E22C7DA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2613"/>
              </p:ext>
            </p:extLst>
          </p:nvPr>
        </p:nvGraphicFramePr>
        <p:xfrm>
          <a:off x="5061811" y="3088637"/>
          <a:ext cx="203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19" imgW="1066680" imgH="253800" progId="Equation.DSMT4">
                  <p:embed/>
                </p:oleObj>
              </mc:Choice>
              <mc:Fallback>
                <p:oleObj name="Equation" r:id="rId19" imgW="106668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2838895-206C-43EA-BA0B-7CC900709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61811" y="3088637"/>
                        <a:ext cx="20320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2838895-206C-43EA-BA0B-7CC900709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99986"/>
              </p:ext>
            </p:extLst>
          </p:nvPr>
        </p:nvGraphicFramePr>
        <p:xfrm>
          <a:off x="4792667" y="2274341"/>
          <a:ext cx="30241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21" imgW="1587240" imgH="368280" progId="Equation.DSMT4">
                  <p:embed/>
                </p:oleObj>
              </mc:Choice>
              <mc:Fallback>
                <p:oleObj name="Equation" r:id="rId21" imgW="1587240" imgH="36828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268306DC-65EC-45F1-8B38-C0F25D381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2667" y="2274341"/>
                        <a:ext cx="3024187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3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3113621-1AA5-4DF0-86EE-0491D83C3082}"/>
              </a:ext>
            </a:extLst>
          </p:cNvPr>
          <p:cNvSpPr/>
          <p:nvPr/>
        </p:nvSpPr>
        <p:spPr>
          <a:xfrm>
            <a:off x="194872" y="269823"/>
            <a:ext cx="11797259" cy="63408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4D3C52-52FA-45F3-AFDC-25C363DFA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03975" y="1084629"/>
            <a:ext cx="3116850" cy="3718882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C724AF4-43CC-40C6-AC18-99674BB3BC3F}"/>
              </a:ext>
            </a:extLst>
          </p:cNvPr>
          <p:cNvSpPr/>
          <p:nvPr/>
        </p:nvSpPr>
        <p:spPr>
          <a:xfrm>
            <a:off x="4365522" y="3048000"/>
            <a:ext cx="4552335" cy="1622323"/>
          </a:xfrm>
          <a:prstGeom prst="wedgeEllipseCallout">
            <a:avLst>
              <a:gd name="adj1" fmla="val -59062"/>
              <a:gd name="adj2" fmla="val -65379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coeficiente de perda de carga distribuída, podemos calcular a perda de carga distribuída no trecho.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E81E11-48A1-40EE-9180-83FE254BD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6" y="422079"/>
            <a:ext cx="5182049" cy="4115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88CA8C-2F6D-40CC-8707-BF629BC9B6F3}"/>
              </a:ext>
            </a:extLst>
          </p:cNvPr>
          <p:cNvSpPr txBox="1"/>
          <p:nvPr/>
        </p:nvSpPr>
        <p:spPr>
          <a:xfrm>
            <a:off x="3490453" y="833595"/>
            <a:ext cx="386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Obtivemos f = 0,0241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CAE4F71-A2A6-4A8F-B439-231D301E3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73535"/>
              </p:ext>
            </p:extLst>
          </p:nvPr>
        </p:nvGraphicFramePr>
        <p:xfrm>
          <a:off x="5758170" y="1614443"/>
          <a:ext cx="5381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6" imgW="2679480" imgH="393480" progId="Equation.DSMT4">
                  <p:embed/>
                </p:oleObj>
              </mc:Choice>
              <mc:Fallback>
                <p:oleObj name="Equation" r:id="rId6" imgW="2679480" imgH="39348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5509F833-1E58-42F6-A931-47DF2365B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8170" y="1614443"/>
                        <a:ext cx="538162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3CEDC15-E133-46EB-8364-288090741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45334"/>
              </p:ext>
            </p:extLst>
          </p:nvPr>
        </p:nvGraphicFramePr>
        <p:xfrm>
          <a:off x="8832850" y="2522538"/>
          <a:ext cx="14795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5509F833-1E58-42F6-A931-47DF2365B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32850" y="2522538"/>
                        <a:ext cx="147955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A6F1746-05A7-40E0-AB35-6ABB456910DA}"/>
              </a:ext>
            </a:extLst>
          </p:cNvPr>
          <p:cNvSpPr txBox="1"/>
          <p:nvPr/>
        </p:nvSpPr>
        <p:spPr>
          <a:xfrm>
            <a:off x="435843" y="5279923"/>
            <a:ext cx="11228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valor obtido com os dados do laboratório foi 2,892 m, cerca de 20,5% maior e está coerente já que a tubulação da bancada não é nova, tem cerca de 20 anos, com o envelhecimento ocorre a alteração na rugosidade e em consequência um aumento da perda de carga.</a:t>
            </a:r>
          </a:p>
        </p:txBody>
      </p:sp>
    </p:spTree>
    <p:extLst>
      <p:ext uri="{BB962C8B-B14F-4D97-AF65-F5344CB8AC3E}">
        <p14:creationId xmlns:p14="http://schemas.microsoft.com/office/powerpoint/2010/main" val="17140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AD4F46-F1BF-4117-984B-BD2867A9D0BC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68E24B83-D6E1-4C1F-85AC-2505A710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9" y="626914"/>
            <a:ext cx="4980889" cy="34298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0B5B29-040B-4636-A976-AE9EA1104B5B}"/>
              </a:ext>
            </a:extLst>
          </p:cNvPr>
          <p:cNvSpPr txBox="1"/>
          <p:nvPr/>
        </p:nvSpPr>
        <p:spPr>
          <a:xfrm>
            <a:off x="2113935" y="442248"/>
            <a:ext cx="161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HIDROSTÁTICA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8E2952-398F-4682-8F6E-3B7F7AC951BB}"/>
              </a:ext>
            </a:extLst>
          </p:cNvPr>
          <p:cNvSpPr txBox="1"/>
          <p:nvPr/>
        </p:nvSpPr>
        <p:spPr>
          <a:xfrm>
            <a:off x="4798142" y="363794"/>
            <a:ext cx="679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Adoto a origem no centro do manômetro metálico e pergunto, qual a pressão que tenho lá?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8A9EB13-E548-4B89-B17A-99A3EC294A39}"/>
              </a:ext>
            </a:extLst>
          </p:cNvPr>
          <p:cNvCxnSpPr>
            <a:cxnSpLocks/>
          </p:cNvCxnSpPr>
          <p:nvPr/>
        </p:nvCxnSpPr>
        <p:spPr>
          <a:xfrm>
            <a:off x="1396180" y="1078230"/>
            <a:ext cx="0" cy="23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EFF1CC8-1ECF-4EFC-AC1A-C2409B1A4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41077"/>
              </p:ext>
            </p:extLst>
          </p:nvPr>
        </p:nvGraphicFramePr>
        <p:xfrm>
          <a:off x="5383305" y="1467134"/>
          <a:ext cx="1252902" cy="47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" name="Equation" r:id="rId5" imgW="634680" imgH="241200" progId="Equation.DSMT4">
                  <p:embed/>
                </p:oleObj>
              </mc:Choice>
              <mc:Fallback>
                <p:oleObj name="Equation" r:id="rId5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3305" y="1467134"/>
                        <a:ext cx="1252902" cy="476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6CAAAD8-9FA9-48D4-8038-9215AE224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67860"/>
              </p:ext>
            </p:extLst>
          </p:nvPr>
        </p:nvGraphicFramePr>
        <p:xfrm>
          <a:off x="4984968" y="1430337"/>
          <a:ext cx="443271" cy="49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EFF1CC8-1ECF-4EFC-AC1A-C2409B1A4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968" y="1430337"/>
                        <a:ext cx="443271" cy="49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31B90FD5-D40D-4D4F-9BA1-C64C9C09DA31}"/>
              </a:ext>
            </a:extLst>
          </p:cNvPr>
          <p:cNvCxnSpPr/>
          <p:nvPr/>
        </p:nvCxnSpPr>
        <p:spPr>
          <a:xfrm>
            <a:off x="1209368" y="1300985"/>
            <a:ext cx="0" cy="131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806955C-0F97-4D3C-9619-98B5F3A7BF59}"/>
              </a:ext>
            </a:extLst>
          </p:cNvPr>
          <p:cNvCxnSpPr>
            <a:cxnSpLocks/>
          </p:cNvCxnSpPr>
          <p:nvPr/>
        </p:nvCxnSpPr>
        <p:spPr>
          <a:xfrm flipH="1" flipV="1">
            <a:off x="1005840" y="2590800"/>
            <a:ext cx="390340" cy="3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B24BDF4-85AB-4653-AF65-6751C26ABAD5}"/>
              </a:ext>
            </a:extLst>
          </p:cNvPr>
          <p:cNvCxnSpPr/>
          <p:nvPr/>
        </p:nvCxnSpPr>
        <p:spPr>
          <a:xfrm flipV="1">
            <a:off x="1760220" y="1344930"/>
            <a:ext cx="0" cy="131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inal de Multiplicação 18">
            <a:extLst>
              <a:ext uri="{FF2B5EF4-FFF2-40B4-BE49-F238E27FC236}">
                <a16:creationId xmlns:a16="http://schemas.microsoft.com/office/drawing/2014/main" id="{F50766D2-97F8-4CFA-B5AD-4133A2FA4808}"/>
              </a:ext>
            </a:extLst>
          </p:cNvPr>
          <p:cNvSpPr/>
          <p:nvPr/>
        </p:nvSpPr>
        <p:spPr>
          <a:xfrm>
            <a:off x="1161806" y="1867849"/>
            <a:ext cx="78408" cy="1790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inal de Multiplicação 19">
            <a:extLst>
              <a:ext uri="{FF2B5EF4-FFF2-40B4-BE49-F238E27FC236}">
                <a16:creationId xmlns:a16="http://schemas.microsoft.com/office/drawing/2014/main" id="{88AA204C-4661-48E1-94FA-49CE1A6E9A54}"/>
              </a:ext>
            </a:extLst>
          </p:cNvPr>
          <p:cNvSpPr/>
          <p:nvPr/>
        </p:nvSpPr>
        <p:spPr>
          <a:xfrm>
            <a:off x="1718208" y="1867849"/>
            <a:ext cx="78408" cy="1790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F79237D-9CA0-4819-B438-E9DEEF604B5F}"/>
              </a:ext>
            </a:extLst>
          </p:cNvPr>
          <p:cNvCxnSpPr>
            <a:cxnSpLocks/>
          </p:cNvCxnSpPr>
          <p:nvPr/>
        </p:nvCxnSpPr>
        <p:spPr>
          <a:xfrm flipH="1" flipV="1">
            <a:off x="1005840" y="2998470"/>
            <a:ext cx="392430" cy="26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54B25C4-9EC7-425B-8473-1E6D72ED7944}"/>
              </a:ext>
            </a:extLst>
          </p:cNvPr>
          <p:cNvCxnSpPr/>
          <p:nvPr/>
        </p:nvCxnSpPr>
        <p:spPr>
          <a:xfrm>
            <a:off x="1201010" y="2606163"/>
            <a:ext cx="8358" cy="392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26D0408C-9598-4D70-A58C-A0C8A45A5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4331"/>
              </p:ext>
            </p:extLst>
          </p:nvPr>
        </p:nvGraphicFramePr>
        <p:xfrm>
          <a:off x="6638085" y="1452468"/>
          <a:ext cx="1177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EFF1CC8-1ECF-4EFC-AC1A-C2409B1A4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38085" y="1452468"/>
                        <a:ext cx="11779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B9A045D-65C0-472C-A9FB-28E9F51A90E9}"/>
              </a:ext>
            </a:extLst>
          </p:cNvPr>
          <p:cNvCxnSpPr/>
          <p:nvPr/>
        </p:nvCxnSpPr>
        <p:spPr>
          <a:xfrm>
            <a:off x="1074420" y="3234812"/>
            <a:ext cx="872490" cy="7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20FF0ABB-00F3-4519-AB93-C109B745BC41}"/>
              </a:ext>
            </a:extLst>
          </p:cNvPr>
          <p:cNvCxnSpPr>
            <a:cxnSpLocks/>
          </p:cNvCxnSpPr>
          <p:nvPr/>
        </p:nvCxnSpPr>
        <p:spPr>
          <a:xfrm>
            <a:off x="1209368" y="3011805"/>
            <a:ext cx="0" cy="24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DB3479B-7AA0-474D-BCE6-02E52ED368FC}"/>
              </a:ext>
            </a:extLst>
          </p:cNvPr>
          <p:cNvCxnSpPr>
            <a:cxnSpLocks/>
          </p:cNvCxnSpPr>
          <p:nvPr/>
        </p:nvCxnSpPr>
        <p:spPr>
          <a:xfrm>
            <a:off x="1802024" y="3054450"/>
            <a:ext cx="0" cy="2412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nal de Multiplicação 32">
            <a:extLst>
              <a:ext uri="{FF2B5EF4-FFF2-40B4-BE49-F238E27FC236}">
                <a16:creationId xmlns:a16="http://schemas.microsoft.com/office/drawing/2014/main" id="{8743499C-B295-4C46-BA92-022B786FC193}"/>
              </a:ext>
            </a:extLst>
          </p:cNvPr>
          <p:cNvSpPr/>
          <p:nvPr/>
        </p:nvSpPr>
        <p:spPr>
          <a:xfrm>
            <a:off x="1161806" y="3054450"/>
            <a:ext cx="78407" cy="722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inal de Multiplicação 33">
            <a:extLst>
              <a:ext uri="{FF2B5EF4-FFF2-40B4-BE49-F238E27FC236}">
                <a16:creationId xmlns:a16="http://schemas.microsoft.com/office/drawing/2014/main" id="{E08E88F8-5F48-4048-A30D-49C1D318D0B1}"/>
              </a:ext>
            </a:extLst>
          </p:cNvPr>
          <p:cNvSpPr/>
          <p:nvPr/>
        </p:nvSpPr>
        <p:spPr>
          <a:xfrm>
            <a:off x="1758635" y="3160026"/>
            <a:ext cx="78407" cy="722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42556EC-6735-4B29-885F-9A28E8DDFB2E}"/>
              </a:ext>
            </a:extLst>
          </p:cNvPr>
          <p:cNvCxnSpPr/>
          <p:nvPr/>
        </p:nvCxnSpPr>
        <p:spPr>
          <a:xfrm flipV="1">
            <a:off x="1988820" y="2689860"/>
            <a:ext cx="0" cy="364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439027D6-033C-4444-93F7-C6D02C64E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22558"/>
              </p:ext>
            </p:extLst>
          </p:nvPr>
        </p:nvGraphicFramePr>
        <p:xfrm>
          <a:off x="7714239" y="1427163"/>
          <a:ext cx="1277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11" imgW="647640" imgH="241200" progId="Equation.DSMT4">
                  <p:embed/>
                </p:oleObj>
              </mc:Choice>
              <mc:Fallback>
                <p:oleObj name="Equation" r:id="rId11" imgW="647640" imgH="241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26D0408C-9598-4D70-A58C-A0C8A45A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14239" y="1427163"/>
                        <a:ext cx="1277938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46D13B5-2693-47EF-BBCB-0019AA4BA6C1}"/>
              </a:ext>
            </a:extLst>
          </p:cNvPr>
          <p:cNvCxnSpPr>
            <a:cxnSpLocks/>
          </p:cNvCxnSpPr>
          <p:nvPr/>
        </p:nvCxnSpPr>
        <p:spPr>
          <a:xfrm flipH="1" flipV="1">
            <a:off x="2536724" y="2802317"/>
            <a:ext cx="423646" cy="36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79F4C8F-6ED1-4B18-89B9-18F5F73E8C21}"/>
              </a:ext>
            </a:extLst>
          </p:cNvPr>
          <p:cNvCxnSpPr/>
          <p:nvPr/>
        </p:nvCxnSpPr>
        <p:spPr>
          <a:xfrm>
            <a:off x="2632710" y="1427163"/>
            <a:ext cx="0" cy="137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7BB4713-7BEA-44B2-8190-3F7CC9874EBB}"/>
              </a:ext>
            </a:extLst>
          </p:cNvPr>
          <p:cNvCxnSpPr/>
          <p:nvPr/>
        </p:nvCxnSpPr>
        <p:spPr>
          <a:xfrm flipV="1">
            <a:off x="3547110" y="1497330"/>
            <a:ext cx="0" cy="137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inal de Multiplicação 44">
            <a:extLst>
              <a:ext uri="{FF2B5EF4-FFF2-40B4-BE49-F238E27FC236}">
                <a16:creationId xmlns:a16="http://schemas.microsoft.com/office/drawing/2014/main" id="{9A5D307E-7BEF-469B-97BE-E4DF49AD3694}"/>
              </a:ext>
            </a:extLst>
          </p:cNvPr>
          <p:cNvSpPr/>
          <p:nvPr/>
        </p:nvSpPr>
        <p:spPr>
          <a:xfrm>
            <a:off x="2590800" y="1928718"/>
            <a:ext cx="78398" cy="1790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inal de Multiplicação 45">
            <a:extLst>
              <a:ext uri="{FF2B5EF4-FFF2-40B4-BE49-F238E27FC236}">
                <a16:creationId xmlns:a16="http://schemas.microsoft.com/office/drawing/2014/main" id="{CDC91B40-BC6A-4912-8CC4-BE0430ABD4FD}"/>
              </a:ext>
            </a:extLst>
          </p:cNvPr>
          <p:cNvSpPr/>
          <p:nvPr/>
        </p:nvSpPr>
        <p:spPr>
          <a:xfrm>
            <a:off x="3510331" y="1991583"/>
            <a:ext cx="78398" cy="1790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4B2DB92-F4B5-486E-BDC6-683FE8E4BA49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3065436"/>
            <a:ext cx="369570" cy="2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72A1314D-0FED-4E0A-8F1F-1DFD86E9CEFD}"/>
              </a:ext>
            </a:extLst>
          </p:cNvPr>
          <p:cNvCxnSpPr>
            <a:cxnSpLocks/>
          </p:cNvCxnSpPr>
          <p:nvPr/>
        </p:nvCxnSpPr>
        <p:spPr>
          <a:xfrm>
            <a:off x="2748547" y="2820383"/>
            <a:ext cx="0" cy="25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543D4996-202E-404B-9DBF-EB99C68B4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3754"/>
              </p:ext>
            </p:extLst>
          </p:nvPr>
        </p:nvGraphicFramePr>
        <p:xfrm>
          <a:off x="9006464" y="1401763"/>
          <a:ext cx="1127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Equation" r:id="rId13" imgW="571320" imgH="241200" progId="Equation.DSMT4">
                  <p:embed/>
                </p:oleObj>
              </mc:Choice>
              <mc:Fallback>
                <p:oleObj name="Equation" r:id="rId13" imgW="571320" imgH="241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26D0408C-9598-4D70-A58C-A0C8A45A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06464" y="1401763"/>
                        <a:ext cx="11271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F292425E-9538-4157-90A2-A72329ACA525}"/>
              </a:ext>
            </a:extLst>
          </p:cNvPr>
          <p:cNvCxnSpPr/>
          <p:nvPr/>
        </p:nvCxnSpPr>
        <p:spPr>
          <a:xfrm>
            <a:off x="2564130" y="3371850"/>
            <a:ext cx="1024599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B3D1F4E5-4466-4CE6-B95D-4B8499D7E0DE}"/>
              </a:ext>
            </a:extLst>
          </p:cNvPr>
          <p:cNvCxnSpPr/>
          <p:nvPr/>
        </p:nvCxnSpPr>
        <p:spPr>
          <a:xfrm>
            <a:off x="2748547" y="3085137"/>
            <a:ext cx="0" cy="29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7615CF20-9E41-496B-8B41-4E1B0796CF6A}"/>
              </a:ext>
            </a:extLst>
          </p:cNvPr>
          <p:cNvCxnSpPr/>
          <p:nvPr/>
        </p:nvCxnSpPr>
        <p:spPr>
          <a:xfrm flipV="1">
            <a:off x="3413760" y="3122908"/>
            <a:ext cx="0" cy="30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inal de Multiplicação 59">
            <a:extLst>
              <a:ext uri="{FF2B5EF4-FFF2-40B4-BE49-F238E27FC236}">
                <a16:creationId xmlns:a16="http://schemas.microsoft.com/office/drawing/2014/main" id="{97432724-15F9-46DD-B73A-A3736160217C}"/>
              </a:ext>
            </a:extLst>
          </p:cNvPr>
          <p:cNvSpPr/>
          <p:nvPr/>
        </p:nvSpPr>
        <p:spPr>
          <a:xfrm>
            <a:off x="2725687" y="3196160"/>
            <a:ext cx="45719" cy="994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inal de Multiplicação 60">
            <a:extLst>
              <a:ext uri="{FF2B5EF4-FFF2-40B4-BE49-F238E27FC236}">
                <a16:creationId xmlns:a16="http://schemas.microsoft.com/office/drawing/2014/main" id="{6EB7EC15-00E5-4A5F-94A9-83FF2153D41A}"/>
              </a:ext>
            </a:extLst>
          </p:cNvPr>
          <p:cNvSpPr/>
          <p:nvPr/>
        </p:nvSpPr>
        <p:spPr>
          <a:xfrm>
            <a:off x="3387185" y="3221201"/>
            <a:ext cx="45719" cy="994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AE8E2658-7B59-42E2-855C-767E304FDB2C}"/>
              </a:ext>
            </a:extLst>
          </p:cNvPr>
          <p:cNvCxnSpPr/>
          <p:nvPr/>
        </p:nvCxnSpPr>
        <p:spPr>
          <a:xfrm flipV="1">
            <a:off x="3588729" y="2899410"/>
            <a:ext cx="0" cy="23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29D2BF11-EED5-4B78-A850-C0B43CB5B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67540"/>
              </p:ext>
            </p:extLst>
          </p:nvPr>
        </p:nvGraphicFramePr>
        <p:xfrm>
          <a:off x="10123488" y="1387475"/>
          <a:ext cx="12525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Equation" r:id="rId15" imgW="634680" imgH="241200" progId="Equation.DSMT4">
                  <p:embed/>
                </p:oleObj>
              </mc:Choice>
              <mc:Fallback>
                <p:oleObj name="Equation" r:id="rId15" imgW="634680" imgH="2412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439027D6-033C-4444-93F7-C6D02C64E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23488" y="1387475"/>
                        <a:ext cx="125253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37B9843-794F-4F32-90DD-56FE40C07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1788"/>
              </p:ext>
            </p:extLst>
          </p:nvPr>
        </p:nvGraphicFramePr>
        <p:xfrm>
          <a:off x="11363685" y="1365250"/>
          <a:ext cx="6111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Equation" r:id="rId17" imgW="279360" imgH="228600" progId="Equation.DSMT4">
                  <p:embed/>
                </p:oleObj>
              </mc:Choice>
              <mc:Fallback>
                <p:oleObj name="Equation" r:id="rId17" imgW="27936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6CAAAD8-9FA9-48D4-8038-9215AE224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363685" y="1365250"/>
                        <a:ext cx="6111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aixaDeTexto 65">
            <a:extLst>
              <a:ext uri="{FF2B5EF4-FFF2-40B4-BE49-F238E27FC236}">
                <a16:creationId xmlns:a16="http://schemas.microsoft.com/office/drawing/2014/main" id="{A35A63A9-87B9-4DC6-BD36-621DD763E6F5}"/>
              </a:ext>
            </a:extLst>
          </p:cNvPr>
          <p:cNvSpPr txBox="1"/>
          <p:nvPr/>
        </p:nvSpPr>
        <p:spPr>
          <a:xfrm>
            <a:off x="5850194" y="2341843"/>
            <a:ext cx="574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efetuar as contas a equação tem que ser homogênea, ou seja, todas as grandezas envolvidas devem estar no mesmo sistema de unidades, portanto, transformamos 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Pa:</a:t>
            </a:r>
          </a:p>
        </p:txBody>
      </p:sp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2D7BB0FC-4317-4124-85A9-0957FAD2E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83558"/>
              </p:ext>
            </p:extLst>
          </p:nvPr>
        </p:nvGraphicFramePr>
        <p:xfrm>
          <a:off x="6281847" y="3575090"/>
          <a:ext cx="44338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9" name="Equation" r:id="rId19" imgW="2438280" imgH="419040" progId="Equation.DSMT4">
                  <p:embed/>
                </p:oleObj>
              </mc:Choice>
              <mc:Fallback>
                <p:oleObj name="Equation" r:id="rId19" imgW="2438280" imgH="419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3D8A10-8C3A-424D-9148-98E45F104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1847" y="3575090"/>
                        <a:ext cx="4433888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50D79E84-1B05-4C85-8CCE-28196A410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3566"/>
              </p:ext>
            </p:extLst>
          </p:nvPr>
        </p:nvGraphicFramePr>
        <p:xfrm>
          <a:off x="326386" y="3608069"/>
          <a:ext cx="1827653" cy="264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Equation" r:id="rId21" imgW="1333440" imgH="1930320" progId="Equation.DSMT4">
                  <p:embed/>
                </p:oleObj>
              </mc:Choice>
              <mc:Fallback>
                <p:oleObj name="Equation" r:id="rId21" imgW="133344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6386" y="3608069"/>
                        <a:ext cx="1827653" cy="2645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609F3D70-4E60-43DA-99F7-9DBAE6D2F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02607"/>
              </p:ext>
            </p:extLst>
          </p:nvPr>
        </p:nvGraphicFramePr>
        <p:xfrm>
          <a:off x="1837699" y="4491469"/>
          <a:ext cx="9924429" cy="3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Equation" r:id="rId23" imgW="6197400" imgH="228600" progId="Equation.DSMT4">
                  <p:embed/>
                </p:oleObj>
              </mc:Choice>
              <mc:Fallback>
                <p:oleObj name="Equation" r:id="rId23" imgW="619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7699" y="4491469"/>
                        <a:ext cx="9924429" cy="36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4D33AA70-7782-423C-9B89-509275299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45042"/>
              </p:ext>
            </p:extLst>
          </p:nvPr>
        </p:nvGraphicFramePr>
        <p:xfrm>
          <a:off x="4795325" y="5292231"/>
          <a:ext cx="3925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25" imgW="2158920" imgH="228600" progId="Equation.DSMT4">
                  <p:embed/>
                </p:oleObj>
              </mc:Choice>
              <mc:Fallback>
                <p:oleObj name="Equation" r:id="rId25" imgW="2158920" imgH="22860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2D7BB0FC-4317-4124-85A9-0957FAD2E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5325" y="5292231"/>
                        <a:ext cx="3925888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5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33" grpId="0" animBg="1"/>
      <p:bldP spid="34" grpId="0" animBg="1"/>
      <p:bldP spid="45" grpId="0" animBg="1"/>
      <p:bldP spid="46" grpId="0" animBg="1"/>
      <p:bldP spid="60" grpId="0" animBg="1"/>
      <p:bldP spid="61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B81770-70CD-4788-8C79-C0CEAE86B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0" y="2891141"/>
            <a:ext cx="3267075" cy="3438525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D1FD47F3-517F-451D-9629-E5573408AAEC}"/>
              </a:ext>
            </a:extLst>
          </p:cNvPr>
          <p:cNvSpPr/>
          <p:nvPr/>
        </p:nvSpPr>
        <p:spPr>
          <a:xfrm>
            <a:off x="1981369" y="139958"/>
            <a:ext cx="4458760" cy="2158440"/>
          </a:xfrm>
          <a:prstGeom prst="cloudCallout">
            <a:avLst>
              <a:gd name="adj1" fmla="val -49338"/>
              <a:gd name="adj2" fmla="val 80911"/>
            </a:avLst>
          </a:prstGeom>
          <a:solidFill>
            <a:srgbClr val="0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calcule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(pela hidrodinâmica)     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E3C8C180-EB04-4B1A-8A50-B1BF5A763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09" y="2446977"/>
            <a:ext cx="4980889" cy="342985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F1CF978-A38F-4C0B-80CE-AC89B362DECB}"/>
              </a:ext>
            </a:extLst>
          </p:cNvPr>
          <p:cNvSpPr/>
          <p:nvPr/>
        </p:nvSpPr>
        <p:spPr>
          <a:xfrm>
            <a:off x="4210749" y="5840748"/>
            <a:ext cx="597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http://www.escoladavida.eng.br/hidraulica_I/consultas.htm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794E57-7604-4776-941B-0A4382F0B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40" y="771720"/>
            <a:ext cx="291871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85478A8A-9BEE-47C8-9D07-44A0AA51D012}"/>
              </a:ext>
            </a:extLst>
          </p:cNvPr>
          <p:cNvSpPr/>
          <p:nvPr/>
        </p:nvSpPr>
        <p:spPr>
          <a:xfrm>
            <a:off x="6607277" y="139958"/>
            <a:ext cx="3221109" cy="1630357"/>
          </a:xfrm>
          <a:prstGeom prst="wedgeEllipseCallout">
            <a:avLst>
              <a:gd name="adj1" fmla="val 67469"/>
              <a:gd name="adj2" fmla="val 4291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Nosso problema de hoje e para resolvê-lo, temos que saber a vazão!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E42810-D9E0-41DC-BC15-365C78DAE8C4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7333CB-D06B-45DD-94F5-6418C1395C19}"/>
              </a:ext>
            </a:extLst>
          </p:cNvPr>
          <p:cNvSpPr txBox="1"/>
          <p:nvPr/>
        </p:nvSpPr>
        <p:spPr>
          <a:xfrm>
            <a:off x="5329084" y="2537806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105 mm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2604D8-B797-4BDC-9EE4-E4789EEC3443}"/>
              </a:ext>
            </a:extLst>
          </p:cNvPr>
          <p:cNvSpPr txBox="1"/>
          <p:nvPr/>
        </p:nvSpPr>
        <p:spPr>
          <a:xfrm>
            <a:off x="9271819" y="3429000"/>
            <a:ext cx="257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da água 24</a:t>
            </a:r>
            <a:r>
              <a:rPr lang="pt-B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portanto com ela determinamos a massa específica d’água e do mercúrio.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E32C5AF-F4BF-46A5-AB7C-FA6F051F9C37}"/>
              </a:ext>
            </a:extLst>
          </p:cNvPr>
          <p:cNvSpPr/>
          <p:nvPr/>
        </p:nvSpPr>
        <p:spPr>
          <a:xfrm rot="1706693">
            <a:off x="9979194" y="4806058"/>
            <a:ext cx="271016" cy="9431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AB86F5-2340-494D-BF8A-97F425743CD5}"/>
              </a:ext>
            </a:extLst>
          </p:cNvPr>
          <p:cNvSpPr txBox="1"/>
          <p:nvPr/>
        </p:nvSpPr>
        <p:spPr>
          <a:xfrm>
            <a:off x="3860412" y="4374937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230 mm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B6D3AA-2E6B-4CE4-AF43-EEC313891CCA}"/>
              </a:ext>
            </a:extLst>
          </p:cNvPr>
          <p:cNvSpPr txBox="1"/>
          <p:nvPr/>
        </p:nvSpPr>
        <p:spPr>
          <a:xfrm>
            <a:off x="7193601" y="4241071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160 mm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18F5A8E-0F08-4B6B-8138-D3366C19B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273490"/>
              </p:ext>
            </p:extLst>
          </p:nvPr>
        </p:nvGraphicFramePr>
        <p:xfrm>
          <a:off x="10495753" y="4983107"/>
          <a:ext cx="1212919" cy="95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1028520" imgH="812520" progId="Equation.DSMT4">
                  <p:embed/>
                </p:oleObj>
              </mc:Choice>
              <mc:Fallback>
                <p:oleObj name="Equation" r:id="rId7" imgW="1028520" imgH="81252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F95D3EC-52B9-4D52-93E9-BC04C18CB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95753" y="4983107"/>
                        <a:ext cx="1212919" cy="95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96024D07-7A78-421D-BE3F-C31512686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4843"/>
              </p:ext>
            </p:extLst>
          </p:nvPr>
        </p:nvGraphicFramePr>
        <p:xfrm>
          <a:off x="5127779" y="2134882"/>
          <a:ext cx="2285242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9" imgW="1257120" imgH="203040" progId="Equation.DSMT4">
                  <p:embed/>
                </p:oleObj>
              </mc:Choice>
              <mc:Fallback>
                <p:oleObj name="Equation" r:id="rId9" imgW="1257120" imgH="203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3D8A10-8C3A-424D-9148-98E45F104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779" y="2134882"/>
                        <a:ext cx="2285242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627ADE-2286-423F-8260-D48D1C654241}"/>
              </a:ext>
            </a:extLst>
          </p:cNvPr>
          <p:cNvSpPr txBox="1"/>
          <p:nvPr/>
        </p:nvSpPr>
        <p:spPr>
          <a:xfrm>
            <a:off x="3769920" y="2695383"/>
            <a:ext cx="127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0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  <p:bldP spid="12" grpId="0"/>
      <p:bldP spid="13" grpId="0" animBg="1"/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50BC62E-8F0C-4BBC-BCE6-723E393781FA}"/>
              </a:ext>
            </a:extLst>
          </p:cNvPr>
          <p:cNvGrpSpPr/>
          <p:nvPr/>
        </p:nvGrpSpPr>
        <p:grpSpPr>
          <a:xfrm>
            <a:off x="489428" y="-176981"/>
            <a:ext cx="3156648" cy="3578942"/>
            <a:chOff x="931881" y="403122"/>
            <a:chExt cx="3156648" cy="357894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0B8C73E-89AA-4CA5-87FE-E7458DAC8B09}"/>
                </a:ext>
              </a:extLst>
            </p:cNvPr>
            <p:cNvGrpSpPr/>
            <p:nvPr/>
          </p:nvGrpSpPr>
          <p:grpSpPr>
            <a:xfrm>
              <a:off x="931881" y="403122"/>
              <a:ext cx="3156648" cy="3578942"/>
              <a:chOff x="931881" y="403122"/>
              <a:chExt cx="3156648" cy="3578942"/>
            </a:xfrm>
          </p:grpSpPr>
          <p:pic>
            <p:nvPicPr>
              <p:cNvPr id="7" name="Imagem 6" descr="Uma imagem contendo parede, verde, interior, banheiro&#10;&#10;Descrição gerada automaticamente">
                <a:extLst>
                  <a:ext uri="{FF2B5EF4-FFF2-40B4-BE49-F238E27FC236}">
                    <a16:creationId xmlns:a16="http://schemas.microsoft.com/office/drawing/2014/main" id="{2A3F59F4-AB24-4993-88E3-EF2695455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881" y="403122"/>
                <a:ext cx="3156648" cy="3578942"/>
              </a:xfrm>
              <a:prstGeom prst="rect">
                <a:avLst/>
              </a:prstGeom>
            </p:spPr>
          </p:pic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2A627848-7CC1-49AB-BA3B-56D9ED061F4A}"/>
                  </a:ext>
                </a:extLst>
              </p:cNvPr>
              <p:cNvCxnSpPr/>
              <p:nvPr/>
            </p:nvCxnSpPr>
            <p:spPr>
              <a:xfrm>
                <a:off x="3165987" y="3028335"/>
                <a:ext cx="55060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>
                <a:extLst>
                  <a:ext uri="{FF2B5EF4-FFF2-40B4-BE49-F238E27FC236}">
                    <a16:creationId xmlns:a16="http://schemas.microsoft.com/office/drawing/2014/main" id="{F427C3BF-148C-4F65-B073-B85E43C72DBB}"/>
                  </a:ext>
                </a:extLst>
              </p:cNvPr>
              <p:cNvCxnSpPr/>
              <p:nvPr/>
            </p:nvCxnSpPr>
            <p:spPr>
              <a:xfrm>
                <a:off x="3195483" y="2679289"/>
                <a:ext cx="55060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>
                <a:extLst>
                  <a:ext uri="{FF2B5EF4-FFF2-40B4-BE49-F238E27FC236}">
                    <a16:creationId xmlns:a16="http://schemas.microsoft.com/office/drawing/2014/main" id="{3FFAE420-E1AC-423D-B5DC-E60DD3EE5E72}"/>
                  </a:ext>
                </a:extLst>
              </p:cNvPr>
              <p:cNvCxnSpPr/>
              <p:nvPr/>
            </p:nvCxnSpPr>
            <p:spPr>
              <a:xfrm>
                <a:off x="3569110" y="2679289"/>
                <a:ext cx="0" cy="34904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F5824C9-1A35-4536-A14E-903B4A958E93}"/>
                </a:ext>
              </a:extLst>
            </p:cNvPr>
            <p:cNvSpPr txBox="1"/>
            <p:nvPr/>
          </p:nvSpPr>
          <p:spPr>
            <a:xfrm>
              <a:off x="3531470" y="2625213"/>
              <a:ext cx="50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pt-B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35B0E28-9466-427A-AA14-3D933BAB4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3260" y="1368534"/>
            <a:ext cx="1882303" cy="1928027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id="{A098E92B-4FBF-4ADE-A207-2EE6A29E3E2C}"/>
              </a:ext>
            </a:extLst>
          </p:cNvPr>
          <p:cNvSpPr/>
          <p:nvPr/>
        </p:nvSpPr>
        <p:spPr>
          <a:xfrm>
            <a:off x="5130280" y="186813"/>
            <a:ext cx="3246805" cy="1012722"/>
          </a:xfrm>
          <a:prstGeom prst="cloudCallout">
            <a:avLst>
              <a:gd name="adj1" fmla="val -54750"/>
              <a:gd name="adj2" fmla="val 86772"/>
            </a:avLst>
          </a:prstGeom>
          <a:solidFill>
            <a:srgbClr val="4D9D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Cronometro o tempo para 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obtenho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B7698E0-87BE-4CAC-A339-8A223B0A7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31" y="3291798"/>
            <a:ext cx="5372848" cy="299222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889957F-44C5-4656-8CFB-ECF0BF63E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178" y="3291797"/>
            <a:ext cx="5204419" cy="299222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E0A7197-F1CD-4151-B7B5-D7BDB510531A}"/>
              </a:ext>
            </a:extLst>
          </p:cNvPr>
          <p:cNvSpPr/>
          <p:nvPr/>
        </p:nvSpPr>
        <p:spPr>
          <a:xfrm>
            <a:off x="2529383" y="3401961"/>
            <a:ext cx="313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8"/>
              </a:rPr>
              <a:t>https://youtu.be/PN8hZmkQfJc</a:t>
            </a:r>
            <a:endParaRPr lang="pt-BR" dirty="0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A775B6A-6038-4D01-B40C-BFB9CE5F2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3484"/>
              </p:ext>
            </p:extLst>
          </p:nvPr>
        </p:nvGraphicFramePr>
        <p:xfrm>
          <a:off x="8191995" y="1068554"/>
          <a:ext cx="2726560" cy="137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1307880" imgH="660240" progId="Equation.DSMT4">
                  <p:embed/>
                </p:oleObj>
              </mc:Choice>
              <mc:Fallback>
                <p:oleObj name="Equation" r:id="rId9" imgW="1307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91995" y="1068554"/>
                        <a:ext cx="2726560" cy="1376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2BEAAD2D-0CBB-4152-9998-702D47C3E13B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0DA1199-01D9-462B-BF07-E6C28CB8D68A}"/>
              </a:ext>
            </a:extLst>
          </p:cNvPr>
          <p:cNvSpPr txBox="1"/>
          <p:nvPr/>
        </p:nvSpPr>
        <p:spPr>
          <a:xfrm>
            <a:off x="887760" y="3534234"/>
            <a:ext cx="13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74 cm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BFFD37-428B-4484-9D36-1B9E5EFF8096}"/>
              </a:ext>
            </a:extLst>
          </p:cNvPr>
          <p:cNvSpPr txBox="1"/>
          <p:nvPr/>
        </p:nvSpPr>
        <p:spPr>
          <a:xfrm>
            <a:off x="895403" y="3909985"/>
            <a:ext cx="13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73,6 cm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B6AB0E3-E4CF-4B89-BDEC-6EA8ACC6DD9A}"/>
              </a:ext>
            </a:extLst>
          </p:cNvPr>
          <p:cNvSpPr txBox="1"/>
          <p:nvPr/>
        </p:nvSpPr>
        <p:spPr>
          <a:xfrm>
            <a:off x="6223819" y="2898368"/>
            <a:ext cx="50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 mm e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19,69 s</a:t>
            </a:r>
          </a:p>
        </p:txBody>
      </p:sp>
    </p:spTree>
    <p:extLst>
      <p:ext uri="{BB962C8B-B14F-4D97-AF65-F5344CB8AC3E}">
        <p14:creationId xmlns:p14="http://schemas.microsoft.com/office/powerpoint/2010/main" val="7055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89A15D54-11BF-434B-9F84-AB9074FE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8" y="695740"/>
            <a:ext cx="4980889" cy="34298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1CFFA2-0D11-46BA-80D7-8C75AFD4AD30}"/>
              </a:ext>
            </a:extLst>
          </p:cNvPr>
          <p:cNvSpPr txBox="1"/>
          <p:nvPr/>
        </p:nvSpPr>
        <p:spPr>
          <a:xfrm>
            <a:off x="1979925" y="84138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105 mm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84AA3-FBF4-44ED-935A-B3F63B82887D}"/>
              </a:ext>
            </a:extLst>
          </p:cNvPr>
          <p:cNvSpPr txBox="1"/>
          <p:nvPr/>
        </p:nvSpPr>
        <p:spPr>
          <a:xfrm>
            <a:off x="556773" y="2772279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230 mm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78FA52-BB91-48EE-AF66-875BC46CE204}"/>
              </a:ext>
            </a:extLst>
          </p:cNvPr>
          <p:cNvSpPr txBox="1"/>
          <p:nvPr/>
        </p:nvSpPr>
        <p:spPr>
          <a:xfrm>
            <a:off x="3751202" y="2490407"/>
            <a:ext cx="164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160 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0B334A-F158-49D1-80B3-88759615AEDA}"/>
              </a:ext>
            </a:extLst>
          </p:cNvPr>
          <p:cNvSpPr txBox="1"/>
          <p:nvPr/>
        </p:nvSpPr>
        <p:spPr>
          <a:xfrm>
            <a:off x="437279" y="938211"/>
            <a:ext cx="127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35968E-44DF-48AF-A36D-9A03A0B9A0C4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264C6F-2E02-45E9-835A-F04B5E3A06C7}"/>
              </a:ext>
            </a:extLst>
          </p:cNvPr>
          <p:cNvSpPr txBox="1"/>
          <p:nvPr/>
        </p:nvSpPr>
        <p:spPr>
          <a:xfrm>
            <a:off x="2200502" y="326408"/>
            <a:ext cx="20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HIDRODINÂMICA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670119D-4741-497F-B038-D3559868F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51720"/>
              </p:ext>
            </p:extLst>
          </p:nvPr>
        </p:nvGraphicFramePr>
        <p:xfrm>
          <a:off x="5974921" y="444136"/>
          <a:ext cx="5406648" cy="12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5" imgW="3009600" imgH="711000" progId="Equation.DSMT4">
                  <p:embed/>
                </p:oleObj>
              </mc:Choice>
              <mc:Fallback>
                <p:oleObj name="Equation" r:id="rId5" imgW="3009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4921" y="444136"/>
                        <a:ext cx="5406648" cy="127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3D34AF4-0EB5-4EAB-9D6F-871124161E1B}"/>
              </a:ext>
            </a:extLst>
          </p:cNvPr>
          <p:cNvSpPr txBox="1"/>
          <p:nvPr/>
        </p:nvSpPr>
        <p:spPr>
          <a:xfrm>
            <a:off x="6508955" y="2084439"/>
            <a:ext cx="512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Adotando o PHR no eixo do tubo, temos que: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64461B6-34C8-42F6-9361-5F1F50709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5269"/>
              </p:ext>
            </p:extLst>
          </p:nvPr>
        </p:nvGraphicFramePr>
        <p:xfrm>
          <a:off x="11040049" y="2079245"/>
          <a:ext cx="7762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70119D-4741-497F-B038-D3559868F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0049" y="2079245"/>
                        <a:ext cx="776288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6C242B-D101-41CF-A18D-8DF724E56F21}"/>
              </a:ext>
            </a:extLst>
          </p:cNvPr>
          <p:cNvSpPr txBox="1"/>
          <p:nvPr/>
        </p:nvSpPr>
        <p:spPr>
          <a:xfrm>
            <a:off x="6528027" y="2631888"/>
            <a:ext cx="42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outro lado, sabemos que: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3FD54F8-E075-4A88-BC40-898DD6987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426743"/>
              </p:ext>
            </p:extLst>
          </p:nvPr>
        </p:nvGraphicFramePr>
        <p:xfrm>
          <a:off x="6354475" y="3153454"/>
          <a:ext cx="5475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9" imgW="3047760" imgH="419040" progId="Equation.DSMT4">
                  <p:embed/>
                </p:oleObj>
              </mc:Choice>
              <mc:Fallback>
                <p:oleObj name="Equation" r:id="rId9" imgW="3047760" imgH="419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70119D-4741-497F-B038-D3559868F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4475" y="3153454"/>
                        <a:ext cx="5475288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A203C4-0B43-4708-98E2-C34FD9AC8D6E}"/>
              </a:ext>
            </a:extLst>
          </p:cNvPr>
          <p:cNvSpPr txBox="1"/>
          <p:nvPr/>
        </p:nvSpPr>
        <p:spPr>
          <a:xfrm>
            <a:off x="556772" y="4277032"/>
            <a:ext cx="1144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especificar os coeficientes de Coriolis e as velocidades médias, temos que determinar a vazão de escoamento: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D34FD63-3DE4-4FD0-A3B9-0A1A535B6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23172"/>
              </p:ext>
            </p:extLst>
          </p:nvPr>
        </p:nvGraphicFramePr>
        <p:xfrm>
          <a:off x="682196" y="4860969"/>
          <a:ext cx="52927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1" imgW="2946240" imgH="444240" progId="Equation.DSMT4">
                  <p:embed/>
                </p:oleObj>
              </mc:Choice>
              <mc:Fallback>
                <p:oleObj name="Equation" r:id="rId11" imgW="2946240" imgH="4442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3FD54F8-E075-4A88-BC40-898DD6987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196" y="4860969"/>
                        <a:ext cx="52927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FD5B8549-996C-4AA7-9626-64536494403C}"/>
              </a:ext>
            </a:extLst>
          </p:cNvPr>
          <p:cNvSpPr txBox="1"/>
          <p:nvPr/>
        </p:nvSpPr>
        <p:spPr>
          <a:xfrm>
            <a:off x="6342502" y="4788310"/>
            <a:ext cx="52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Aí, vamos achar as velocidades médias do escoamento, para isso, lembramos que os tubos são de aço 40, respectivamente com diâmetros nominais de 1,5” e 1”, consultamos a norma ANSI B3610: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667E420-E49A-4D98-9440-101E2EE5FC63}"/>
              </a:ext>
            </a:extLst>
          </p:cNvPr>
          <p:cNvCxnSpPr/>
          <p:nvPr/>
        </p:nvCxnSpPr>
        <p:spPr>
          <a:xfrm flipV="1">
            <a:off x="4847303" y="1307543"/>
            <a:ext cx="186813" cy="314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E7AAC31-3041-4874-A509-FA09D858099D}"/>
              </a:ext>
            </a:extLst>
          </p:cNvPr>
          <p:cNvSpPr txBox="1"/>
          <p:nvPr/>
        </p:nvSpPr>
        <p:spPr>
          <a:xfrm>
            <a:off x="4847303" y="971443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1,5”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DF34D4F-E424-4E2C-A69A-947800D7B077}"/>
              </a:ext>
            </a:extLst>
          </p:cNvPr>
          <p:cNvCxnSpPr/>
          <p:nvPr/>
        </p:nvCxnSpPr>
        <p:spPr>
          <a:xfrm flipH="1">
            <a:off x="2910348" y="1464933"/>
            <a:ext cx="306365" cy="717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73683F-68C9-4F2D-A9FD-B061E4AC9A6B}"/>
              </a:ext>
            </a:extLst>
          </p:cNvPr>
          <p:cNvSpPr txBox="1"/>
          <p:nvPr/>
        </p:nvSpPr>
        <p:spPr>
          <a:xfrm>
            <a:off x="2675968" y="2121075"/>
            <a:ext cx="59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1”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29E6AD-95C9-44DE-A127-D352D9DE6833}"/>
              </a:ext>
            </a:extLst>
          </p:cNvPr>
          <p:cNvSpPr txBox="1"/>
          <p:nvPr/>
        </p:nvSpPr>
        <p:spPr>
          <a:xfrm>
            <a:off x="7959078" y="222834"/>
            <a:ext cx="385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da energia de (1) a (3):</a:t>
            </a:r>
          </a:p>
        </p:txBody>
      </p:sp>
    </p:spTree>
    <p:extLst>
      <p:ext uri="{BB962C8B-B14F-4D97-AF65-F5344CB8AC3E}">
        <p14:creationId xmlns:p14="http://schemas.microsoft.com/office/powerpoint/2010/main" val="33950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2" grpId="0"/>
      <p:bldP spid="14" grpId="0"/>
      <p:bldP spid="16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17B527-4AA6-44C7-9444-2EF6CFBD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58" y="643467"/>
            <a:ext cx="5743367" cy="55710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9B0DAD-BD99-415D-B2CB-5FE149EBC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6" y="2849574"/>
            <a:ext cx="3353091" cy="3528366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540A56CF-4D65-4341-B454-10CB82647EFD}"/>
              </a:ext>
            </a:extLst>
          </p:cNvPr>
          <p:cNvSpPr/>
          <p:nvPr/>
        </p:nvSpPr>
        <p:spPr>
          <a:xfrm>
            <a:off x="2300748" y="796413"/>
            <a:ext cx="2566220" cy="1691148"/>
          </a:xfrm>
          <a:prstGeom prst="cloudCallout">
            <a:avLst>
              <a:gd name="adj1" fmla="val -41523"/>
              <a:gd name="adj2" fmla="val 81686"/>
            </a:avLst>
          </a:prstGeom>
          <a:solidFill>
            <a:srgbClr val="024E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Norma para o aço</a:t>
            </a:r>
          </a:p>
          <a:p>
            <a:pPr algn="ctr"/>
            <a:r>
              <a:rPr lang="pt-BR" dirty="0"/>
              <a:t>ANSI B3610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D57FF27-2F39-4614-8AA7-155125493A21}"/>
              </a:ext>
            </a:extLst>
          </p:cNvPr>
          <p:cNvSpPr/>
          <p:nvPr/>
        </p:nvSpPr>
        <p:spPr>
          <a:xfrm>
            <a:off x="5191432" y="3734537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AB0552-C136-4866-B4B6-90C32E2F89DF}"/>
              </a:ext>
            </a:extLst>
          </p:cNvPr>
          <p:cNvSpPr/>
          <p:nvPr/>
        </p:nvSpPr>
        <p:spPr>
          <a:xfrm>
            <a:off x="5690013" y="3712383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4728663-D0FF-43C6-AC6A-1786E41F6430}"/>
              </a:ext>
            </a:extLst>
          </p:cNvPr>
          <p:cNvSpPr/>
          <p:nvPr/>
        </p:nvSpPr>
        <p:spPr>
          <a:xfrm>
            <a:off x="6729991" y="3702552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9F60FD4-7628-4B17-B088-777B6F6D588E}"/>
              </a:ext>
            </a:extLst>
          </p:cNvPr>
          <p:cNvSpPr/>
          <p:nvPr/>
        </p:nvSpPr>
        <p:spPr>
          <a:xfrm>
            <a:off x="6621836" y="722670"/>
            <a:ext cx="447558" cy="427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FB52F9-D7A6-4E7D-ACC2-46AC27A2CC9D}"/>
              </a:ext>
            </a:extLst>
          </p:cNvPr>
          <p:cNvSpPr/>
          <p:nvPr/>
        </p:nvSpPr>
        <p:spPr>
          <a:xfrm>
            <a:off x="7079037" y="722669"/>
            <a:ext cx="447558" cy="545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04FF2D3-4D70-4B14-A19D-559EBE8CFB7B}"/>
              </a:ext>
            </a:extLst>
          </p:cNvPr>
          <p:cNvSpPr/>
          <p:nvPr/>
        </p:nvSpPr>
        <p:spPr>
          <a:xfrm>
            <a:off x="7175517" y="3702551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790B29-2366-4A0E-AB61-66E656BF718E}"/>
              </a:ext>
            </a:extLst>
          </p:cNvPr>
          <p:cNvSpPr/>
          <p:nvPr/>
        </p:nvSpPr>
        <p:spPr>
          <a:xfrm>
            <a:off x="5180935" y="4836883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9CAF28-78B2-40D8-8726-3EFBF34C5FFE}"/>
              </a:ext>
            </a:extLst>
          </p:cNvPr>
          <p:cNvSpPr/>
          <p:nvPr/>
        </p:nvSpPr>
        <p:spPr>
          <a:xfrm>
            <a:off x="5699181" y="4821162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05D6212-0983-4F92-BC28-D8D34D779F92}"/>
              </a:ext>
            </a:extLst>
          </p:cNvPr>
          <p:cNvSpPr/>
          <p:nvPr/>
        </p:nvSpPr>
        <p:spPr>
          <a:xfrm>
            <a:off x="6729991" y="4811058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455980-BECE-411D-93AE-1398D47E2DF4}"/>
              </a:ext>
            </a:extLst>
          </p:cNvPr>
          <p:cNvSpPr/>
          <p:nvPr/>
        </p:nvSpPr>
        <p:spPr>
          <a:xfrm>
            <a:off x="7162610" y="4811058"/>
            <a:ext cx="216310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7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F0811EF-34AA-451B-9040-70257400DA7D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7F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6FEB2201-F078-4383-8197-78F9DDE0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" y="528334"/>
            <a:ext cx="4980889" cy="34298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AC4C08-2923-4929-B3FE-8F8548AA9996}"/>
              </a:ext>
            </a:extLst>
          </p:cNvPr>
          <p:cNvSpPr txBox="1"/>
          <p:nvPr/>
        </p:nvSpPr>
        <p:spPr>
          <a:xfrm>
            <a:off x="1134298" y="277247"/>
            <a:ext cx="20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HIDRODINÂMICA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FCE3A3-3C9B-4F91-9601-AD5EC4F05C27}"/>
              </a:ext>
            </a:extLst>
          </p:cNvPr>
          <p:cNvSpPr txBox="1"/>
          <p:nvPr/>
        </p:nvSpPr>
        <p:spPr>
          <a:xfrm>
            <a:off x="5630296" y="277247"/>
            <a:ext cx="542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as velocidades médias do escoamento: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88BAB56-2DEB-4DD0-A1D0-BAC6E166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29815"/>
              </p:ext>
            </p:extLst>
          </p:nvPr>
        </p:nvGraphicFramePr>
        <p:xfrm>
          <a:off x="6706164" y="871896"/>
          <a:ext cx="27606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5" imgW="1536480" imgH="419040" progId="Equation.DSMT4">
                  <p:embed/>
                </p:oleObj>
              </mc:Choice>
              <mc:Fallback>
                <p:oleObj name="Equation" r:id="rId5" imgW="1536480" imgH="419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D34FD63-3DE4-4FD0-A3B9-0A1A535B6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6164" y="871896"/>
                        <a:ext cx="2760662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008B8F8-BB1F-4EF6-992B-2C1E5CD91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51688"/>
              </p:ext>
            </p:extLst>
          </p:nvPr>
        </p:nvGraphicFramePr>
        <p:xfrm>
          <a:off x="6802130" y="1851276"/>
          <a:ext cx="28749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7" imgW="1600200" imgH="419040" progId="Equation.DSMT4">
                  <p:embed/>
                </p:oleObj>
              </mc:Choice>
              <mc:Fallback>
                <p:oleObj name="Equation" r:id="rId7" imgW="1600200" imgH="419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88BAB56-2DEB-4DD0-A1D0-BAC6E1662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2130" y="1851276"/>
                        <a:ext cx="2874962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E525EC40-2FD0-4F0C-B3AB-E91BFB4E9A75}"/>
              </a:ext>
            </a:extLst>
          </p:cNvPr>
          <p:cNvSpPr txBox="1"/>
          <p:nvPr/>
        </p:nvSpPr>
        <p:spPr>
          <a:xfrm>
            <a:off x="5389870" y="2645990"/>
            <a:ext cx="640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especificarmos os coeficientes de Coriolis, calculamos os números de Reynolds, foi optar em calcular na seção 1, já que na seção (3) ele é maior ainda: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C27FC4B-EC40-449A-842E-9C6D45066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84131"/>
              </p:ext>
            </p:extLst>
          </p:nvPr>
        </p:nvGraphicFramePr>
        <p:xfrm>
          <a:off x="849622" y="3434624"/>
          <a:ext cx="2601774" cy="61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9" imgW="1663560" imgH="393480" progId="Equation.DSMT4">
                  <p:embed/>
                </p:oleObj>
              </mc:Choice>
              <mc:Fallback>
                <p:oleObj name="Equation" r:id="rId9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622" y="3434624"/>
                        <a:ext cx="2601774" cy="61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0853CCD-2A88-4A5E-BFD8-B7E8B1878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76726"/>
              </p:ext>
            </p:extLst>
          </p:nvPr>
        </p:nvGraphicFramePr>
        <p:xfrm>
          <a:off x="656882" y="4195429"/>
          <a:ext cx="50196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11" imgW="2793960" imgH="419040" progId="Equation.DSMT4">
                  <p:embed/>
                </p:oleObj>
              </mc:Choice>
              <mc:Fallback>
                <p:oleObj name="Equation" r:id="rId11" imgW="2793960" imgH="419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88BAB56-2DEB-4DD0-A1D0-BAC6E1662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6882" y="4195429"/>
                        <a:ext cx="501967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9F81FDA-F044-4FED-BBEA-285E4823D99A}"/>
              </a:ext>
            </a:extLst>
          </p:cNvPr>
          <p:cNvSpPr/>
          <p:nvPr/>
        </p:nvSpPr>
        <p:spPr>
          <a:xfrm>
            <a:off x="5781368" y="4336026"/>
            <a:ext cx="1543664" cy="23643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0126442-0BBF-4CB4-AAB0-D93FC0C3C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91244"/>
              </p:ext>
            </p:extLst>
          </p:nvPr>
        </p:nvGraphicFramePr>
        <p:xfrm>
          <a:off x="7486342" y="4248662"/>
          <a:ext cx="15065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13" imgW="838080" imgH="228600" progId="Equation.DSMT4">
                  <p:embed/>
                </p:oleObj>
              </mc:Choice>
              <mc:Fallback>
                <p:oleObj name="Equation" r:id="rId13" imgW="83808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0853CCD-2A88-4A5E-BFD8-B7E8B187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86342" y="4248662"/>
                        <a:ext cx="1506538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7FCF9BC-0C84-4FE9-A576-C40193DAE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3323"/>
              </p:ext>
            </p:extLst>
          </p:nvPr>
        </p:nvGraphicFramePr>
        <p:xfrm>
          <a:off x="500626" y="5273513"/>
          <a:ext cx="62055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15" imgW="3454200" imgH="419040" progId="Equation.DSMT4">
                  <p:embed/>
                </p:oleObj>
              </mc:Choice>
              <mc:Fallback>
                <p:oleObj name="Equation" r:id="rId15" imgW="3454200" imgH="419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70119D-4741-497F-B038-D3559868F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0626" y="5273513"/>
                        <a:ext cx="6205538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25F37DC4-F591-42B9-9464-41140B9CE7B2}"/>
              </a:ext>
            </a:extLst>
          </p:cNvPr>
          <p:cNvSpPr txBox="1"/>
          <p:nvPr/>
        </p:nvSpPr>
        <p:spPr>
          <a:xfrm>
            <a:off x="6955166" y="5152022"/>
            <a:ext cx="488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para a determinação da pressão p1, temos que antes determinar as perdas de 1 até 2 e de 2 até 3.</a:t>
            </a:r>
          </a:p>
        </p:txBody>
      </p:sp>
    </p:spTree>
    <p:extLst>
      <p:ext uri="{BB962C8B-B14F-4D97-AF65-F5344CB8AC3E}">
        <p14:creationId xmlns:p14="http://schemas.microsoft.com/office/powerpoint/2010/main" val="33887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1571</Words>
  <Application>Microsoft Office PowerPoint</Application>
  <PresentationFormat>Widescreen</PresentationFormat>
  <Paragraphs>193</Paragraphs>
  <Slides>33</Slides>
  <Notes>33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Verdana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34</cp:revision>
  <dcterms:created xsi:type="dcterms:W3CDTF">2018-11-20T17:30:49Z</dcterms:created>
  <dcterms:modified xsi:type="dcterms:W3CDTF">2018-11-22T02:39:23Z</dcterms:modified>
</cp:coreProperties>
</file>