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80" r:id="rId3"/>
    <p:sldId id="278" r:id="rId4"/>
    <p:sldId id="256" r:id="rId5"/>
    <p:sldId id="258" r:id="rId6"/>
    <p:sldId id="259" r:id="rId7"/>
    <p:sldId id="279" r:id="rId8"/>
    <p:sldId id="257" r:id="rId9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6D48"/>
    <a:srgbClr val="9C8B75"/>
    <a:srgbClr val="7F001B"/>
    <a:srgbClr val="F2F2CA"/>
    <a:srgbClr val="000000"/>
    <a:srgbClr val="FF70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9" d="100"/>
          <a:sy n="79" d="100"/>
        </p:scale>
        <p:origin x="773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ADD525-7645-4043-B0C6-C2DA280B8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FA9E711-162C-407B-A7A7-BAD3601089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E1D996-9721-4842-8612-0F3C6ACF1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087B-0659-45DE-945A-21E7D45F0C2B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123C0A-FC80-4F14-B66C-0776E5FEF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ACDCA0-B06B-4BC2-B4E3-2B4E48F61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4E84-DC36-44AC-9024-C7218FCD4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969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598017-3966-47AC-A8DC-753151E9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1ECEDFA-2A08-4386-854C-EEEBF04E51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A9A4B3-F208-40BA-A43D-8966476D0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087B-0659-45DE-945A-21E7D45F0C2B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4BAFAB2-975F-4762-AF09-1455723A2C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DEF54D-F9BD-4875-AAAC-DC5C963BA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4E84-DC36-44AC-9024-C7218FCD4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95931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04BCE68-5644-47D3-A367-2EA81001C1E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42322E20-6D47-4C27-A9A9-B354E33D44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4D67066-9286-4157-8A7B-64C0898BB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087B-0659-45DE-945A-21E7D45F0C2B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9831BB0-77B5-4378-899C-15F53C4574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8C4A0C-2871-4CCA-9855-5C1D06D26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4E84-DC36-44AC-9024-C7218FCD4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09979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9E85C1-6C1C-4DAC-A38E-827EDA3B5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82C7B3F-2F3C-43E6-84F3-941FB0D08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128DB02-9B48-4F12-BD9C-1E77BDA8F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087B-0659-45DE-945A-21E7D45F0C2B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CB25CFA-4A06-4382-86AA-68BF10812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B7086D5-B4FE-43CD-AB76-ED21941A7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4E84-DC36-44AC-9024-C7218FCD4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67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1CC287-CF30-46CF-B637-2C6CB15B5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E885A1B-D7F7-4519-ABAA-5BFEB86DB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E088339-B87A-4EB5-8256-FD80A083B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087B-0659-45DE-945A-21E7D45F0C2B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A3FD6E-0AF1-4EF8-A556-CD00117B3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9C84E6-A91D-4A0C-B256-874B71C435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4E84-DC36-44AC-9024-C7218FCD4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79979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2E78A7-4EF0-4229-BC05-483332E4B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FEC503C-D35B-419D-884A-A258BC21AA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800A07F7-94D6-40E3-9117-30E41F5D7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93BA175-9799-42DD-88A9-5921045A4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087B-0659-45DE-945A-21E7D45F0C2B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C92C777-E9EC-4D03-A7CD-7E6C09AD2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977F561-9316-43DC-8625-457C92DCA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4E84-DC36-44AC-9024-C7218FCD4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73611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DB143B-76BD-4F74-AD51-B1857ACF4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EB17052-72C8-40F4-85E5-03CB827D7C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F7F476A-0AA1-46D8-9957-E1F08319AF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FABC5B29-1F32-4F1D-8C6A-D6B90B73B4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599E0A1-1BA0-499B-96A6-A5FA03C58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BCC5DCAB-B0DE-4B27-8D75-6FE67AA2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087B-0659-45DE-945A-21E7D45F0C2B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9235DF11-3382-4589-93E4-92716689C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DC5F0746-8A94-4EBB-92AE-1BCE3BBF7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4E84-DC36-44AC-9024-C7218FCD4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7032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B94C29F-CBE0-419E-95BC-7D3505E41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A1E55C2-E908-4E70-9964-E98523CC3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087B-0659-45DE-945A-21E7D45F0C2B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80ABEB7-65E0-4E7B-94A1-738B4452AF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9950A17-73C2-489F-BAE7-235C6D82D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4E84-DC36-44AC-9024-C7218FCD4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94901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A0E6618A-D238-4AA4-85F6-FFA651481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087B-0659-45DE-945A-21E7D45F0C2B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D04CE11A-1431-4DB5-B063-52D6C6871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62889F4-C7B7-48C9-B47E-5EF8AC834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4E84-DC36-44AC-9024-C7218FCD4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5235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4B7EBE-B897-4497-948A-A314F69F6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56654C1-FA31-41AF-8C44-119102AB8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0FAAAAD-89EB-41EE-B7C0-A2FEFA7A65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3830196-7493-4C3E-A1D3-8265CDE1B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087B-0659-45DE-945A-21E7D45F0C2B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468B9C8-DF62-4D94-BFCE-6A18EB2E1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5BB79BC-20D0-4FF6-B3DB-CC27142E9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4E84-DC36-44AC-9024-C7218FCD4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13738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513742-F4D7-4955-A53F-2AF03578BD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8260C92-0E6E-4104-AC73-3F43DFFD3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95B153E-C90C-4A3A-83FB-3DC9BAB1F8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645CE81-433C-424E-8035-AF5E3D9E3D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37087B-0659-45DE-945A-21E7D45F0C2B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A70296B-0CCB-4196-9656-E9917AD7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057404E-765A-4B9C-BCB7-2710E377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E4E84-DC36-44AC-9024-C7218FCD4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3258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89F6465-9F4A-4D51-8E22-FE9370C76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132851F-6216-4BC7-9268-0D1885C52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45FCB9C-7FFA-4676-A324-1E5E61179E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37087B-0659-45DE-945A-21E7D45F0C2B}" type="datetimeFigureOut">
              <a:rPr lang="pt-BR" smtClean="0"/>
              <a:t>22/08/2018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AF0290-09F2-407D-9457-2795A71A1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BA6B3F6-C838-4E2A-A4A9-57099DD0E6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0E4E84-DC36-44AC-9024-C7218FCD409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215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image" Target="../media/image6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4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image" Target="../media/image17.jp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15.png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>
            <a:extLst>
              <a:ext uri="{FF2B5EF4-FFF2-40B4-BE49-F238E27FC236}">
                <a16:creationId xmlns:a16="http://schemas.microsoft.com/office/drawing/2014/main" id="{12D182FD-B6F7-4A65-B24B-C28F704DE3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0103" b="1464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4098" name="Picture 2" descr="C:\Users\Raimundo F Ignacio\AppData\Local\Temp\SNAGHTML19a3a759.PNG">
            <a:extLst>
              <a:ext uri="{FF2B5EF4-FFF2-40B4-BE49-F238E27FC236}">
                <a16:creationId xmlns:a16="http://schemas.microsoft.com/office/drawing/2014/main" id="{9B739D74-891B-4CC2-A2DC-6932FE857A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63968" y="4426087"/>
            <a:ext cx="1978874" cy="200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Balão de Fala: Oval 2">
            <a:extLst>
              <a:ext uri="{FF2B5EF4-FFF2-40B4-BE49-F238E27FC236}">
                <a16:creationId xmlns:a16="http://schemas.microsoft.com/office/drawing/2014/main" id="{74769D73-8A36-4C34-AE3D-3A5EE830854B}"/>
              </a:ext>
            </a:extLst>
          </p:cNvPr>
          <p:cNvSpPr/>
          <p:nvPr/>
        </p:nvSpPr>
        <p:spPr>
          <a:xfrm>
            <a:off x="7806139" y="3774333"/>
            <a:ext cx="2451371" cy="1400783"/>
          </a:xfrm>
          <a:prstGeom prst="wedgeEllipseCallout">
            <a:avLst>
              <a:gd name="adj1" fmla="val 59326"/>
              <a:gd name="adj2" fmla="val 43056"/>
            </a:avLst>
          </a:prstGeom>
          <a:solidFill>
            <a:srgbClr val="C36D48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Aula 3 de FT</a:t>
            </a:r>
          </a:p>
          <a:p>
            <a:pPr algn="ctr"/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22018</a:t>
            </a:r>
          </a:p>
        </p:txBody>
      </p:sp>
    </p:spTree>
    <p:extLst>
      <p:ext uri="{BB962C8B-B14F-4D97-AF65-F5344CB8AC3E}">
        <p14:creationId xmlns:p14="http://schemas.microsoft.com/office/powerpoint/2010/main" val="228991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352222D-E644-45E7-A2EE-2BE6818E2A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496" y="521559"/>
            <a:ext cx="10348857" cy="5814564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2E6A302-0EC1-4169-8D97-233B6C1AA954}"/>
              </a:ext>
            </a:extLst>
          </p:cNvPr>
          <p:cNvSpPr/>
          <p:nvPr/>
        </p:nvSpPr>
        <p:spPr>
          <a:xfrm>
            <a:off x="790496" y="5966791"/>
            <a:ext cx="104799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Quer realmente aprender, então, saiba ... https://youtu.be/GJyUB6DZ-Wg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1CF308AB-4AA1-46F9-9CC2-6F327890F613}"/>
              </a:ext>
            </a:extLst>
          </p:cNvPr>
          <p:cNvSpPr/>
          <p:nvPr/>
        </p:nvSpPr>
        <p:spPr>
          <a:xfrm>
            <a:off x="1717045" y="77821"/>
            <a:ext cx="87579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4000" b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Faça sua escolha e seja coerente com ela </a:t>
            </a: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997F812A-A324-4E56-B649-A24398DF3EA8}"/>
              </a:ext>
            </a:extLst>
          </p:cNvPr>
          <p:cNvSpPr/>
          <p:nvPr/>
        </p:nvSpPr>
        <p:spPr>
          <a:xfrm>
            <a:off x="138546" y="77821"/>
            <a:ext cx="11914908" cy="6478622"/>
          </a:xfrm>
          <a:prstGeom prst="rect">
            <a:avLst/>
          </a:prstGeom>
          <a:noFill/>
          <a:ln w="76200">
            <a:solidFill>
              <a:srgbClr val="B40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00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3F9E876-324B-47E9-A41B-CF12C6615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8492" y="1661209"/>
            <a:ext cx="2335578" cy="4622160"/>
          </a:xfrm>
          <a:prstGeom prst="rect">
            <a:avLst/>
          </a:prstGeom>
        </p:spPr>
      </p:pic>
      <p:sp>
        <p:nvSpPr>
          <p:cNvPr id="2" name="Balão de Fala: Oval 1">
            <a:extLst>
              <a:ext uri="{FF2B5EF4-FFF2-40B4-BE49-F238E27FC236}">
                <a16:creationId xmlns:a16="http://schemas.microsoft.com/office/drawing/2014/main" id="{8F246698-CF08-4DD2-BD23-D12CA792BA17}"/>
              </a:ext>
            </a:extLst>
          </p:cNvPr>
          <p:cNvSpPr/>
          <p:nvPr/>
        </p:nvSpPr>
        <p:spPr>
          <a:xfrm>
            <a:off x="1756965" y="200601"/>
            <a:ext cx="9673031" cy="2242107"/>
          </a:xfrm>
          <a:prstGeom prst="wedgeEllipseCallout">
            <a:avLst>
              <a:gd name="adj1" fmla="val -47706"/>
              <a:gd name="adj2" fmla="val 95384"/>
            </a:avLst>
          </a:prstGeom>
          <a:solidFill>
            <a:srgbClr val="7C595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 escala absoluta, recorremos  ao barômetro, que é o aparelho utilizado para leitura da pressão atmosférica, portanto, aparelho que trabalha na escala absoluta!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7899C9F3-1E98-460C-A4D6-C7488C91BAA9}"/>
              </a:ext>
            </a:extLst>
          </p:cNvPr>
          <p:cNvSpPr/>
          <p:nvPr/>
        </p:nvSpPr>
        <p:spPr>
          <a:xfrm>
            <a:off x="138546" y="200601"/>
            <a:ext cx="11914908" cy="5990282"/>
          </a:xfrm>
          <a:prstGeom prst="rect">
            <a:avLst/>
          </a:prstGeom>
          <a:noFill/>
          <a:ln w="76200">
            <a:solidFill>
              <a:srgbClr val="B4090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aphicFrame>
        <p:nvGraphicFramePr>
          <p:cNvPr id="8" name="Objeto 7">
            <a:extLst>
              <a:ext uri="{FF2B5EF4-FFF2-40B4-BE49-F238E27FC236}">
                <a16:creationId xmlns:a16="http://schemas.microsoft.com/office/drawing/2014/main" id="{128F6C0F-B40D-43EB-9BB0-8D58AA808B3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1232656"/>
              </p:ext>
            </p:extLst>
          </p:nvPr>
        </p:nvGraphicFramePr>
        <p:xfrm>
          <a:off x="8278626" y="5427382"/>
          <a:ext cx="2171896" cy="542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Equation" r:id="rId4" imgW="1015920" imgH="253800" progId="Equation.DSMT4">
                  <p:embed/>
                </p:oleObj>
              </mc:Choice>
              <mc:Fallback>
                <p:oleObj name="Equation" r:id="rId4" imgW="1015920" imgH="2538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128F6C0F-B40D-43EB-9BB0-8D58AA808B3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8626" y="5427382"/>
                        <a:ext cx="2171896" cy="5429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aixaDeTexto 8">
            <a:extLst>
              <a:ext uri="{FF2B5EF4-FFF2-40B4-BE49-F238E27FC236}">
                <a16:creationId xmlns:a16="http://schemas.microsoft.com/office/drawing/2014/main" id="{42F54D72-605F-4960-81C2-67520B2BAECC}"/>
              </a:ext>
            </a:extLst>
          </p:cNvPr>
          <p:cNvSpPr txBox="1"/>
          <p:nvPr/>
        </p:nvSpPr>
        <p:spPr>
          <a:xfrm>
            <a:off x="4697557" y="5468036"/>
            <a:ext cx="28770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 absoluta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95F01A2A-5830-4B1E-B934-79657FA0F6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40127" y="3840077"/>
            <a:ext cx="1567117" cy="2060592"/>
          </a:xfrm>
          <a:prstGeom prst="rect">
            <a:avLst/>
          </a:prstGeom>
        </p:spPr>
      </p:pic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B38260DD-4801-4246-80DC-72A56F3771CB}"/>
              </a:ext>
            </a:extLst>
          </p:cNvPr>
          <p:cNvCxnSpPr/>
          <p:nvPr/>
        </p:nvCxnSpPr>
        <p:spPr>
          <a:xfrm>
            <a:off x="6061791" y="4677597"/>
            <a:ext cx="3683977" cy="0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C4AEFF5C-E299-4F16-8652-4BAA51B05E48}"/>
              </a:ext>
            </a:extLst>
          </p:cNvPr>
          <p:cNvSpPr txBox="1"/>
          <p:nvPr/>
        </p:nvSpPr>
        <p:spPr>
          <a:xfrm>
            <a:off x="9757216" y="4492931"/>
            <a:ext cx="197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D2F5F"/>
                </a:solidFill>
              </a:rPr>
              <a:t>VÁCUO ABSOLUTO</a:t>
            </a:r>
          </a:p>
        </p:txBody>
      </p:sp>
      <p:sp>
        <p:nvSpPr>
          <p:cNvPr id="44" name="CaixaDeTexto 43">
            <a:extLst>
              <a:ext uri="{FF2B5EF4-FFF2-40B4-BE49-F238E27FC236}">
                <a16:creationId xmlns:a16="http://schemas.microsoft.com/office/drawing/2014/main" id="{95034007-EDAA-4C00-894A-5975D8C5EC19}"/>
              </a:ext>
            </a:extLst>
          </p:cNvPr>
          <p:cNvSpPr txBox="1"/>
          <p:nvPr/>
        </p:nvSpPr>
        <p:spPr>
          <a:xfrm>
            <a:off x="4340361" y="4492931"/>
            <a:ext cx="19737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D2F5F"/>
                </a:solidFill>
              </a:rPr>
              <a:t>ZERO ABSOLUTO</a:t>
            </a:r>
          </a:p>
        </p:txBody>
      </p:sp>
      <p:cxnSp>
        <p:nvCxnSpPr>
          <p:cNvPr id="45" name="Conector de Seta Reta 44">
            <a:extLst>
              <a:ext uri="{FF2B5EF4-FFF2-40B4-BE49-F238E27FC236}">
                <a16:creationId xmlns:a16="http://schemas.microsoft.com/office/drawing/2014/main" id="{4D12D6BB-4FDB-40FA-BE58-A74EACBE58D4}"/>
              </a:ext>
            </a:extLst>
          </p:cNvPr>
          <p:cNvCxnSpPr/>
          <p:nvPr/>
        </p:nvCxnSpPr>
        <p:spPr>
          <a:xfrm flipV="1">
            <a:off x="6547229" y="3780781"/>
            <a:ext cx="0" cy="896816"/>
          </a:xfrm>
          <a:prstGeom prst="straightConnector1">
            <a:avLst/>
          </a:prstGeom>
          <a:ln w="28575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E61C4CF8-F96A-4B84-AD79-FBC72C3847F0}"/>
              </a:ext>
            </a:extLst>
          </p:cNvPr>
          <p:cNvSpPr txBox="1"/>
          <p:nvPr/>
        </p:nvSpPr>
        <p:spPr>
          <a:xfrm>
            <a:off x="6626360" y="4035759"/>
            <a:ext cx="896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b="1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</a:t>
            </a:r>
            <a:endParaRPr lang="pt-BR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id="{06F65374-A132-4582-8AAC-1ED1CD523313}"/>
              </a:ext>
            </a:extLst>
          </p:cNvPr>
          <p:cNvCxnSpPr/>
          <p:nvPr/>
        </p:nvCxnSpPr>
        <p:spPr>
          <a:xfrm>
            <a:off x="6061791" y="3780781"/>
            <a:ext cx="3683977" cy="0"/>
          </a:xfrm>
          <a:prstGeom prst="line">
            <a:avLst/>
          </a:prstGeom>
          <a:ln w="28575">
            <a:solidFill>
              <a:srgbClr val="DC5A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CaixaDeTexto 47">
            <a:extLst>
              <a:ext uri="{FF2B5EF4-FFF2-40B4-BE49-F238E27FC236}">
                <a16:creationId xmlns:a16="http://schemas.microsoft.com/office/drawing/2014/main" id="{E99A68ED-78B8-4742-8F28-AF048F9E2B9A}"/>
              </a:ext>
            </a:extLst>
          </p:cNvPr>
          <p:cNvSpPr txBox="1"/>
          <p:nvPr/>
        </p:nvSpPr>
        <p:spPr>
          <a:xfrm>
            <a:off x="9678086" y="3547712"/>
            <a:ext cx="1871967" cy="3692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DC5A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b="1" baseline="-25000" dirty="0">
                <a:solidFill>
                  <a:srgbClr val="DC5A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atm</a:t>
            </a:r>
            <a:endParaRPr lang="pt-BR" b="1" dirty="0">
              <a:solidFill>
                <a:srgbClr val="DC5A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9" name="CaixaDeTexto 48">
            <a:extLst>
              <a:ext uri="{FF2B5EF4-FFF2-40B4-BE49-F238E27FC236}">
                <a16:creationId xmlns:a16="http://schemas.microsoft.com/office/drawing/2014/main" id="{F00744C4-4C0F-4C85-83FF-530B67627653}"/>
              </a:ext>
            </a:extLst>
          </p:cNvPr>
          <p:cNvSpPr txBox="1"/>
          <p:nvPr/>
        </p:nvSpPr>
        <p:spPr>
          <a:xfrm>
            <a:off x="4499418" y="3596115"/>
            <a:ext cx="178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DC5A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ZERO EFETIVO</a:t>
            </a:r>
          </a:p>
        </p:txBody>
      </p:sp>
      <p:sp>
        <p:nvSpPr>
          <p:cNvPr id="50" name="CaixaDeTexto 49">
            <a:extLst>
              <a:ext uri="{FF2B5EF4-FFF2-40B4-BE49-F238E27FC236}">
                <a16:creationId xmlns:a16="http://schemas.microsoft.com/office/drawing/2014/main" id="{0C6068E9-39BB-448F-BC35-5F8CA766C6F5}"/>
              </a:ext>
            </a:extLst>
          </p:cNvPr>
          <p:cNvSpPr txBox="1"/>
          <p:nvPr/>
        </p:nvSpPr>
        <p:spPr>
          <a:xfrm>
            <a:off x="8100338" y="2945430"/>
            <a:ext cx="63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4472C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</p:txBody>
      </p:sp>
      <p:cxnSp>
        <p:nvCxnSpPr>
          <p:cNvPr id="51" name="Conector reto 50">
            <a:extLst>
              <a:ext uri="{FF2B5EF4-FFF2-40B4-BE49-F238E27FC236}">
                <a16:creationId xmlns:a16="http://schemas.microsoft.com/office/drawing/2014/main" id="{86EDE7A1-1CB2-4047-900A-7757B376A6B9}"/>
              </a:ext>
            </a:extLst>
          </p:cNvPr>
          <p:cNvCxnSpPr/>
          <p:nvPr/>
        </p:nvCxnSpPr>
        <p:spPr>
          <a:xfrm flipV="1">
            <a:off x="7933285" y="3152955"/>
            <a:ext cx="240521" cy="65119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EE612FEA-6F6F-4B3E-9F66-4C9742AF0CD2}"/>
              </a:ext>
            </a:extLst>
          </p:cNvPr>
          <p:cNvSpPr txBox="1"/>
          <p:nvPr/>
        </p:nvSpPr>
        <p:spPr>
          <a:xfrm>
            <a:off x="8053545" y="3314762"/>
            <a:ext cx="427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DC5A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b="1" baseline="-25000" dirty="0">
                <a:solidFill>
                  <a:srgbClr val="DC5A0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endParaRPr lang="pt-BR" b="1" dirty="0">
              <a:solidFill>
                <a:srgbClr val="DC5A0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53" name="Conector reto 52">
            <a:extLst>
              <a:ext uri="{FF2B5EF4-FFF2-40B4-BE49-F238E27FC236}">
                <a16:creationId xmlns:a16="http://schemas.microsoft.com/office/drawing/2014/main" id="{94FC2FC9-AAC7-4B93-9B04-EA42765A9C3F}"/>
              </a:ext>
            </a:extLst>
          </p:cNvPr>
          <p:cNvCxnSpPr>
            <a:cxnSpLocks/>
          </p:cNvCxnSpPr>
          <p:nvPr/>
        </p:nvCxnSpPr>
        <p:spPr>
          <a:xfrm flipH="1">
            <a:off x="7294576" y="3226866"/>
            <a:ext cx="638709" cy="0"/>
          </a:xfrm>
          <a:prstGeom prst="line">
            <a:avLst/>
          </a:prstGeom>
          <a:ln>
            <a:solidFill>
              <a:srgbClr val="7030A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ector de Seta Reta 53">
            <a:extLst>
              <a:ext uri="{FF2B5EF4-FFF2-40B4-BE49-F238E27FC236}">
                <a16:creationId xmlns:a16="http://schemas.microsoft.com/office/drawing/2014/main" id="{0A129FCE-F191-4B0C-8F0A-679305009EC1}"/>
              </a:ext>
            </a:extLst>
          </p:cNvPr>
          <p:cNvCxnSpPr/>
          <p:nvPr/>
        </p:nvCxnSpPr>
        <p:spPr>
          <a:xfrm>
            <a:off x="7523176" y="3218074"/>
            <a:ext cx="0" cy="1459523"/>
          </a:xfrm>
          <a:prstGeom prst="straightConnector1">
            <a:avLst/>
          </a:prstGeom>
          <a:ln w="28575">
            <a:solidFill>
              <a:srgbClr val="7030A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5" name="Objeto 54">
            <a:extLst>
              <a:ext uri="{FF2B5EF4-FFF2-40B4-BE49-F238E27FC236}">
                <a16:creationId xmlns:a16="http://schemas.microsoft.com/office/drawing/2014/main" id="{61CF6DAE-5EEE-432C-9CAD-2890BD6D8B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5882495"/>
              </p:ext>
            </p:extLst>
          </p:nvPr>
        </p:nvGraphicFramePr>
        <p:xfrm>
          <a:off x="9089363" y="2511090"/>
          <a:ext cx="2270359" cy="4923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name="Equation" r:id="rId7" imgW="1054080" imgH="228600" progId="Equation.DSMT4">
                  <p:embed/>
                </p:oleObj>
              </mc:Choice>
              <mc:Fallback>
                <p:oleObj name="Equation" r:id="rId7" imgW="1054080" imgH="228600" progId="Equation.DSMT4">
                  <p:embed/>
                  <p:pic>
                    <p:nvPicPr>
                      <p:cNvPr id="9222" name="Objeto 9221">
                        <a:extLst>
                          <a:ext uri="{FF2B5EF4-FFF2-40B4-BE49-F238E27FC236}">
                            <a16:creationId xmlns:a16="http://schemas.microsoft.com/office/drawing/2014/main" id="{3ACF365F-C758-411B-8B3F-F9F1661ED9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089363" y="2511090"/>
                        <a:ext cx="2270359" cy="4923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eta: para a Esquerda 4">
            <a:extLst>
              <a:ext uri="{FF2B5EF4-FFF2-40B4-BE49-F238E27FC236}">
                <a16:creationId xmlns:a16="http://schemas.microsoft.com/office/drawing/2014/main" id="{39DFCD7A-B1B8-4AA5-B580-38C25ECE8ED0}"/>
              </a:ext>
            </a:extLst>
          </p:cNvPr>
          <p:cNvSpPr/>
          <p:nvPr/>
        </p:nvSpPr>
        <p:spPr>
          <a:xfrm>
            <a:off x="7412477" y="5641524"/>
            <a:ext cx="641068" cy="201797"/>
          </a:xfrm>
          <a:prstGeom prst="lef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57" name="Conector de Seta Reta 56">
            <a:extLst>
              <a:ext uri="{FF2B5EF4-FFF2-40B4-BE49-F238E27FC236}">
                <a16:creationId xmlns:a16="http://schemas.microsoft.com/office/drawing/2014/main" id="{103F2224-5042-4DB5-92FA-7784524D3D40}"/>
              </a:ext>
            </a:extLst>
          </p:cNvPr>
          <p:cNvCxnSpPr>
            <a:cxnSpLocks/>
          </p:cNvCxnSpPr>
          <p:nvPr/>
        </p:nvCxnSpPr>
        <p:spPr>
          <a:xfrm>
            <a:off x="7959713" y="3197594"/>
            <a:ext cx="0" cy="562707"/>
          </a:xfrm>
          <a:prstGeom prst="straightConnector1">
            <a:avLst/>
          </a:prstGeom>
          <a:ln w="28575">
            <a:solidFill>
              <a:srgbClr val="DC5A0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CaixaDeTexto 57">
            <a:extLst>
              <a:ext uri="{FF2B5EF4-FFF2-40B4-BE49-F238E27FC236}">
                <a16:creationId xmlns:a16="http://schemas.microsoft.com/office/drawing/2014/main" id="{2CCE5970-B632-4439-ADA3-37B947893D46}"/>
              </a:ext>
            </a:extLst>
          </p:cNvPr>
          <p:cNvSpPr txBox="1"/>
          <p:nvPr/>
        </p:nvSpPr>
        <p:spPr>
          <a:xfrm>
            <a:off x="7523176" y="4035759"/>
            <a:ext cx="7737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err="1">
                <a:solidFill>
                  <a:srgbClr val="4D2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</a:t>
            </a:r>
            <a:r>
              <a:rPr lang="pt-BR" b="1" baseline="-25000" dirty="0" err="1">
                <a:solidFill>
                  <a:srgbClr val="4D2F5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Aabs</a:t>
            </a:r>
            <a:endParaRPr lang="pt-BR" b="1" dirty="0">
              <a:solidFill>
                <a:srgbClr val="4D2F5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40322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43" grpId="0"/>
      <p:bldP spid="44" grpId="0"/>
      <p:bldP spid="46" grpId="0"/>
      <p:bldP spid="48" grpId="0"/>
      <p:bldP spid="50" grpId="0"/>
      <p:bldP spid="52" grpId="0"/>
      <p:bldP spid="5" grpId="0" animBg="1"/>
      <p:bldP spid="5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 descr="Uma imagem contendo edifício, ao ar livre&#10;&#10;Descrição gerada com alta confiança">
            <a:extLst>
              <a:ext uri="{FF2B5EF4-FFF2-40B4-BE49-F238E27FC236}">
                <a16:creationId xmlns:a16="http://schemas.microsoft.com/office/drawing/2014/main" id="{445407C1-CB6C-4C39-AEB2-E9D758F03E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6634" y="719049"/>
            <a:ext cx="1879487" cy="2505982"/>
          </a:xfrm>
          <a:prstGeom prst="rect">
            <a:avLst/>
          </a:prstGeom>
        </p:spPr>
      </p:pic>
      <p:pic>
        <p:nvPicPr>
          <p:cNvPr id="7" name="Imagem 6" descr="Uma imagem contendo interior, parede&#10;&#10;Descrição gerada com muito alta confiança">
            <a:extLst>
              <a:ext uri="{FF2B5EF4-FFF2-40B4-BE49-F238E27FC236}">
                <a16:creationId xmlns:a16="http://schemas.microsoft.com/office/drawing/2014/main" id="{1ECA700E-00AE-4E3D-BEA5-71E8648C11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94" r="19104" b="-2"/>
          <a:stretch/>
        </p:blipFill>
        <p:spPr>
          <a:xfrm>
            <a:off x="991027" y="956945"/>
            <a:ext cx="4944107" cy="4944110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pic>
        <p:nvPicPr>
          <p:cNvPr id="9" name="Imagem 8" descr="Uma imagem contendo parede, interior&#10;&#10;Descrição gerada com muito alta confiança">
            <a:extLst>
              <a:ext uri="{FF2B5EF4-FFF2-40B4-BE49-F238E27FC236}">
                <a16:creationId xmlns:a16="http://schemas.microsoft.com/office/drawing/2014/main" id="{CF95D482-563C-4C23-B77E-E4D0DE274D0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01" r="-2" b="-2"/>
          <a:stretch/>
        </p:blipFill>
        <p:spPr>
          <a:xfrm>
            <a:off x="6256867" y="956945"/>
            <a:ext cx="4944107" cy="4944110"/>
          </a:xfrm>
          <a:custGeom>
            <a:avLst/>
            <a:gdLst>
              <a:gd name="connsiteX0" fmla="*/ 2313823 w 4627646"/>
              <a:gd name="connsiteY0" fmla="*/ 0 h 4627648"/>
              <a:gd name="connsiteX1" fmla="*/ 4627646 w 4627646"/>
              <a:gd name="connsiteY1" fmla="*/ 2313824 h 4627648"/>
              <a:gd name="connsiteX2" fmla="*/ 2313823 w 4627646"/>
              <a:gd name="connsiteY2" fmla="*/ 4627648 h 4627648"/>
              <a:gd name="connsiteX3" fmla="*/ 0 w 4627646"/>
              <a:gd name="connsiteY3" fmla="*/ 2313824 h 4627648"/>
              <a:gd name="connsiteX4" fmla="*/ 2313823 w 4627646"/>
              <a:gd name="connsiteY4" fmla="*/ 0 h 4627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27646" h="4627648">
                <a:moveTo>
                  <a:pt x="2313823" y="0"/>
                </a:moveTo>
                <a:cubicBezTo>
                  <a:pt x="3591712" y="0"/>
                  <a:pt x="4627646" y="1035934"/>
                  <a:pt x="4627646" y="2313824"/>
                </a:cubicBezTo>
                <a:cubicBezTo>
                  <a:pt x="4627646" y="3591714"/>
                  <a:pt x="3591712" y="4627648"/>
                  <a:pt x="2313823" y="4627648"/>
                </a:cubicBezTo>
                <a:cubicBezTo>
                  <a:pt x="1035934" y="4627648"/>
                  <a:pt x="0" y="3591714"/>
                  <a:pt x="0" y="2313824"/>
                </a:cubicBezTo>
                <a:cubicBezTo>
                  <a:pt x="0" y="1035934"/>
                  <a:pt x="1035934" y="0"/>
                  <a:pt x="2313823" y="0"/>
                </a:cubicBezTo>
                <a:close/>
              </a:path>
            </a:pathLst>
          </a:custGeom>
        </p:spPr>
      </p:pic>
      <p:sp>
        <p:nvSpPr>
          <p:cNvPr id="10" name="Retângulo 9">
            <a:extLst>
              <a:ext uri="{FF2B5EF4-FFF2-40B4-BE49-F238E27FC236}">
                <a16:creationId xmlns:a16="http://schemas.microsoft.com/office/drawing/2014/main" id="{CABD7D05-862B-4AEE-ABA3-B73381DF681A}"/>
              </a:ext>
            </a:extLst>
          </p:cNvPr>
          <p:cNvSpPr/>
          <p:nvPr/>
        </p:nvSpPr>
        <p:spPr>
          <a:xfrm>
            <a:off x="927008" y="0"/>
            <a:ext cx="102739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Leituras em manômetros metálicos</a:t>
            </a:r>
          </a:p>
        </p:txBody>
      </p:sp>
      <p:sp>
        <p:nvSpPr>
          <p:cNvPr id="12" name="Retângulo 11">
            <a:extLst>
              <a:ext uri="{FF2B5EF4-FFF2-40B4-BE49-F238E27FC236}">
                <a16:creationId xmlns:a16="http://schemas.microsoft.com/office/drawing/2014/main" id="{D925BD1E-5687-4467-8D36-7ECE73AC084A}"/>
              </a:ext>
            </a:extLst>
          </p:cNvPr>
          <p:cNvSpPr/>
          <p:nvPr/>
        </p:nvSpPr>
        <p:spPr>
          <a:xfrm>
            <a:off x="508803" y="5798482"/>
            <a:ext cx="111744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Tipo Bourdon e equação manométrica</a:t>
            </a:r>
          </a:p>
        </p:txBody>
      </p:sp>
    </p:spTree>
    <p:extLst>
      <p:ext uri="{BB962C8B-B14F-4D97-AF65-F5344CB8AC3E}">
        <p14:creationId xmlns:p14="http://schemas.microsoft.com/office/powerpoint/2010/main" val="3236315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Raimundo F Ignacio\AppData\Local\Temp\SNAGHTML33d75ed3.PNG">
            <a:extLst>
              <a:ext uri="{FF2B5EF4-FFF2-40B4-BE49-F238E27FC236}">
                <a16:creationId xmlns:a16="http://schemas.microsoft.com/office/drawing/2014/main" id="{0D6F05D4-1953-4C65-A8D7-D4C291110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0047" y="2356661"/>
            <a:ext cx="2067104" cy="2144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lão de Fala: Oval 4">
            <a:extLst>
              <a:ext uri="{FF2B5EF4-FFF2-40B4-BE49-F238E27FC236}">
                <a16:creationId xmlns:a16="http://schemas.microsoft.com/office/drawing/2014/main" id="{1AAB671C-61F6-4581-BB36-3B03C9E471D8}"/>
              </a:ext>
            </a:extLst>
          </p:cNvPr>
          <p:cNvSpPr/>
          <p:nvPr/>
        </p:nvSpPr>
        <p:spPr>
          <a:xfrm>
            <a:off x="2450435" y="613221"/>
            <a:ext cx="4097216" cy="2936631"/>
          </a:xfrm>
          <a:prstGeom prst="wedgeEllipseCallout">
            <a:avLst>
              <a:gd name="adj1" fmla="val -55168"/>
              <a:gd name="adj2" fmla="val 43039"/>
            </a:avLst>
          </a:prstGeom>
          <a:solidFill>
            <a:srgbClr val="FF6703"/>
          </a:solidFill>
          <a:ln>
            <a:solidFill>
              <a:srgbClr val="2E0E3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Nos estudos das instalações de bombeamento, necessitamos recordar ainda os manômetros metálicos e os manômetros diferencias em U!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815A920-117F-41FF-B6EC-29785BD362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5363" y="3691994"/>
            <a:ext cx="2038350" cy="2038350"/>
          </a:xfrm>
          <a:prstGeom prst="rect">
            <a:avLst/>
          </a:prstGeom>
        </p:spPr>
      </p:pic>
      <p:graphicFrame>
        <p:nvGraphicFramePr>
          <p:cNvPr id="7" name="Objeto 6">
            <a:extLst>
              <a:ext uri="{FF2B5EF4-FFF2-40B4-BE49-F238E27FC236}">
                <a16:creationId xmlns:a16="http://schemas.microsoft.com/office/drawing/2014/main" id="{435468F8-B9CD-4AB3-95DE-8917FA9703A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6335613"/>
              </p:ext>
            </p:extLst>
          </p:nvPr>
        </p:nvGraphicFramePr>
        <p:xfrm>
          <a:off x="3849878" y="4947829"/>
          <a:ext cx="2139460" cy="52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5" imgW="927000" imgH="228600" progId="Equation.DSMT4">
                  <p:embed/>
                </p:oleObj>
              </mc:Choice>
              <mc:Fallback>
                <p:oleObj name="Equation" r:id="rId5" imgW="927000" imgH="228600" progId="Equation.DSMT4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F27B55C5-3295-45D0-9B71-1D2CFDC9B3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849878" y="4947829"/>
                        <a:ext cx="2139460" cy="527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Elipse 2">
            <a:extLst>
              <a:ext uri="{FF2B5EF4-FFF2-40B4-BE49-F238E27FC236}">
                <a16:creationId xmlns:a16="http://schemas.microsoft.com/office/drawing/2014/main" id="{8171B13A-B81D-4001-B273-B2EF7FCBC268}"/>
              </a:ext>
            </a:extLst>
          </p:cNvPr>
          <p:cNvSpPr/>
          <p:nvPr/>
        </p:nvSpPr>
        <p:spPr>
          <a:xfrm>
            <a:off x="3774332" y="4947829"/>
            <a:ext cx="569381" cy="635848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5CC4DFF4-8F13-46AC-B257-D014849CD759}"/>
              </a:ext>
            </a:extLst>
          </p:cNvPr>
          <p:cNvCxnSpPr>
            <a:stCxn id="3" idx="0"/>
          </p:cNvCxnSpPr>
          <p:nvPr/>
        </p:nvCxnSpPr>
        <p:spPr>
          <a:xfrm flipV="1">
            <a:off x="4059023" y="4328809"/>
            <a:ext cx="804807" cy="619020"/>
          </a:xfrm>
          <a:prstGeom prst="straightConnector1">
            <a:avLst/>
          </a:prstGeom>
          <a:ln>
            <a:solidFill>
              <a:srgbClr val="FF0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B230759-A8C6-4A70-A2CE-4B1E45DA03AF}"/>
              </a:ext>
            </a:extLst>
          </p:cNvPr>
          <p:cNvSpPr txBox="1"/>
          <p:nvPr/>
        </p:nvSpPr>
        <p:spPr>
          <a:xfrm>
            <a:off x="4598953" y="4023040"/>
            <a:ext cx="16838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pressão efetiva</a:t>
            </a:r>
          </a:p>
        </p:txBody>
      </p:sp>
      <p:pic>
        <p:nvPicPr>
          <p:cNvPr id="12" name="Imagem 11268">
            <a:extLst>
              <a:ext uri="{FF2B5EF4-FFF2-40B4-BE49-F238E27FC236}">
                <a16:creationId xmlns:a16="http://schemas.microsoft.com/office/drawing/2014/main" id="{F77E9DF2-EB9B-44D7-8A98-3C5A7D75C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503" y="656584"/>
            <a:ext cx="2537982" cy="22000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Objeto 12">
            <a:extLst>
              <a:ext uri="{FF2B5EF4-FFF2-40B4-BE49-F238E27FC236}">
                <a16:creationId xmlns:a16="http://schemas.microsoft.com/office/drawing/2014/main" id="{A15912F9-2741-4042-90F4-1E4241079C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8130419"/>
              </p:ext>
            </p:extLst>
          </p:nvPr>
        </p:nvGraphicFramePr>
        <p:xfrm>
          <a:off x="7483584" y="3254535"/>
          <a:ext cx="4102100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Equation" r:id="rId8" imgW="2971800" imgH="495000" progId="Equation.DSMT4">
                  <p:embed/>
                </p:oleObj>
              </mc:Choice>
              <mc:Fallback>
                <p:oleObj name="Equation" r:id="rId8" imgW="2971800" imgH="49500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D551E054-902B-42F3-8B43-474DA966D1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83584" y="3254535"/>
                        <a:ext cx="4102100" cy="6667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E97118F1-2256-47A1-9F9E-F7AD28899C89}"/>
              </a:ext>
            </a:extLst>
          </p:cNvPr>
          <p:cNvCxnSpPr/>
          <p:nvPr/>
        </p:nvCxnSpPr>
        <p:spPr>
          <a:xfrm flipH="1">
            <a:off x="7911431" y="3154401"/>
            <a:ext cx="583660" cy="4782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to 15">
            <a:extLst>
              <a:ext uri="{FF2B5EF4-FFF2-40B4-BE49-F238E27FC236}">
                <a16:creationId xmlns:a16="http://schemas.microsoft.com/office/drawing/2014/main" id="{93C3BF6F-F4ED-497E-A43D-2A4C7AB95084}"/>
              </a:ext>
            </a:extLst>
          </p:cNvPr>
          <p:cNvCxnSpPr/>
          <p:nvPr/>
        </p:nvCxnSpPr>
        <p:spPr>
          <a:xfrm flipH="1">
            <a:off x="7911431" y="3557451"/>
            <a:ext cx="583660" cy="4782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26E6465F-4A2D-40D1-8D19-C65CDE4987B5}"/>
              </a:ext>
            </a:extLst>
          </p:cNvPr>
          <p:cNvCxnSpPr/>
          <p:nvPr/>
        </p:nvCxnSpPr>
        <p:spPr>
          <a:xfrm flipH="1">
            <a:off x="9534634" y="3164134"/>
            <a:ext cx="583660" cy="4782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to 17">
            <a:extLst>
              <a:ext uri="{FF2B5EF4-FFF2-40B4-BE49-F238E27FC236}">
                <a16:creationId xmlns:a16="http://schemas.microsoft.com/office/drawing/2014/main" id="{14FE1EBE-D81F-4B99-99E8-A2BF887F56C9}"/>
              </a:ext>
            </a:extLst>
          </p:cNvPr>
          <p:cNvCxnSpPr/>
          <p:nvPr/>
        </p:nvCxnSpPr>
        <p:spPr>
          <a:xfrm flipH="1">
            <a:off x="10268329" y="3202339"/>
            <a:ext cx="583660" cy="47829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Objeto 19">
            <a:extLst>
              <a:ext uri="{FF2B5EF4-FFF2-40B4-BE49-F238E27FC236}">
                <a16:creationId xmlns:a16="http://schemas.microsoft.com/office/drawing/2014/main" id="{1B2B683C-F674-48EA-821A-86F193C22D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720516"/>
              </p:ext>
            </p:extLst>
          </p:nvPr>
        </p:nvGraphicFramePr>
        <p:xfrm>
          <a:off x="7413372" y="4201266"/>
          <a:ext cx="2138362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Equation" r:id="rId10" imgW="1549080" imgH="291960" progId="Equation.DSMT4">
                  <p:embed/>
                </p:oleObj>
              </mc:Choice>
              <mc:Fallback>
                <p:oleObj name="Equation" r:id="rId10" imgW="1549080" imgH="291960" progId="Equation.DSMT4">
                  <p:embed/>
                  <p:pic>
                    <p:nvPicPr>
                      <p:cNvPr id="8" name="Objeto 7">
                        <a:extLst>
                          <a:ext uri="{FF2B5EF4-FFF2-40B4-BE49-F238E27FC236}">
                            <a16:creationId xmlns:a16="http://schemas.microsoft.com/office/drawing/2014/main" id="{D551E054-902B-42F3-8B43-474DA966D16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3372" y="4201266"/>
                        <a:ext cx="2138362" cy="393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etângulo 18">
            <a:extLst>
              <a:ext uri="{FF2B5EF4-FFF2-40B4-BE49-F238E27FC236}">
                <a16:creationId xmlns:a16="http://schemas.microsoft.com/office/drawing/2014/main" id="{9D8C253A-969C-4654-9846-0A3611F510A2}"/>
              </a:ext>
            </a:extLst>
          </p:cNvPr>
          <p:cNvSpPr/>
          <p:nvPr/>
        </p:nvSpPr>
        <p:spPr>
          <a:xfrm>
            <a:off x="282102" y="447472"/>
            <a:ext cx="6528576" cy="5894962"/>
          </a:xfrm>
          <a:prstGeom prst="rect">
            <a:avLst/>
          </a:prstGeom>
          <a:noFill/>
          <a:ln w="76200">
            <a:solidFill>
              <a:srgbClr val="FF70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Retângulo 21">
            <a:extLst>
              <a:ext uri="{FF2B5EF4-FFF2-40B4-BE49-F238E27FC236}">
                <a16:creationId xmlns:a16="http://schemas.microsoft.com/office/drawing/2014/main" id="{3C757059-FA71-4468-902A-2C28E50CF695}"/>
              </a:ext>
            </a:extLst>
          </p:cNvPr>
          <p:cNvSpPr/>
          <p:nvPr/>
        </p:nvSpPr>
        <p:spPr>
          <a:xfrm>
            <a:off x="7095368" y="447472"/>
            <a:ext cx="4949985" cy="5894962"/>
          </a:xfrm>
          <a:prstGeom prst="rect">
            <a:avLst/>
          </a:prstGeom>
          <a:noFill/>
          <a:ln w="76200">
            <a:solidFill>
              <a:srgbClr val="FF70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Retângulo 20">
            <a:extLst>
              <a:ext uri="{FF2B5EF4-FFF2-40B4-BE49-F238E27FC236}">
                <a16:creationId xmlns:a16="http://schemas.microsoft.com/office/drawing/2014/main" id="{EF0944E1-E4FB-4908-BA48-956303FD6B6D}"/>
              </a:ext>
            </a:extLst>
          </p:cNvPr>
          <p:cNvSpPr/>
          <p:nvPr/>
        </p:nvSpPr>
        <p:spPr>
          <a:xfrm>
            <a:off x="9594521" y="4214504"/>
            <a:ext cx="2315377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Equação manométrica</a:t>
            </a:r>
          </a:p>
        </p:txBody>
      </p:sp>
      <p:pic>
        <p:nvPicPr>
          <p:cNvPr id="24" name="Imagem 23">
            <a:extLst>
              <a:ext uri="{FF2B5EF4-FFF2-40B4-BE49-F238E27FC236}">
                <a16:creationId xmlns:a16="http://schemas.microsoft.com/office/drawing/2014/main" id="{04392B2A-5398-4AAF-B4B4-9EEE4D3AFBB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3883" y="4711169"/>
            <a:ext cx="987633" cy="1577264"/>
          </a:xfrm>
          <a:prstGeom prst="rect">
            <a:avLst/>
          </a:prstGeom>
        </p:spPr>
      </p:pic>
      <p:sp>
        <p:nvSpPr>
          <p:cNvPr id="25" name="Balão de Fala: Oval 24">
            <a:extLst>
              <a:ext uri="{FF2B5EF4-FFF2-40B4-BE49-F238E27FC236}">
                <a16:creationId xmlns:a16="http://schemas.microsoft.com/office/drawing/2014/main" id="{6D75935D-6711-4B3F-A03F-B9F971A78AAB}"/>
              </a:ext>
            </a:extLst>
          </p:cNvPr>
          <p:cNvSpPr/>
          <p:nvPr/>
        </p:nvSpPr>
        <p:spPr>
          <a:xfrm>
            <a:off x="8322550" y="4786009"/>
            <a:ext cx="2794442" cy="689358"/>
          </a:xfrm>
          <a:prstGeom prst="wedgeEllipseCallout">
            <a:avLst>
              <a:gd name="adj1" fmla="val 51043"/>
              <a:gd name="adj2" fmla="val 45567"/>
            </a:avLst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Vamos aplicar!</a:t>
            </a:r>
          </a:p>
        </p:txBody>
      </p:sp>
    </p:spTree>
    <p:extLst>
      <p:ext uri="{BB962C8B-B14F-4D97-AF65-F5344CB8AC3E}">
        <p14:creationId xmlns:p14="http://schemas.microsoft.com/office/powerpoint/2010/main" val="336028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/>
      <p:bldP spid="21" grpId="0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CEC0F09-5D93-4B14-B836-148D85719521}"/>
              </a:ext>
            </a:extLst>
          </p:cNvPr>
          <p:cNvSpPr/>
          <p:nvPr/>
        </p:nvSpPr>
        <p:spPr>
          <a:xfrm>
            <a:off x="321013" y="254217"/>
            <a:ext cx="114175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 startAt="11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dispositivo mostrado na figura abaixo mede o diferencial de pressão entre os pontos A e B de uma tubulação por onde escoa água.</a:t>
            </a:r>
            <a:endParaRPr lang="pt-BR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AC758A3E-C21F-4F06-847D-F30593F306B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079" y="972022"/>
            <a:ext cx="5485383" cy="1637762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01B2E7B-2B71-4C97-ADD7-CAC380CA3980}"/>
              </a:ext>
            </a:extLst>
          </p:cNvPr>
          <p:cNvSpPr/>
          <p:nvPr/>
        </p:nvSpPr>
        <p:spPr>
          <a:xfrm>
            <a:off x="321012" y="2785871"/>
            <a:ext cx="11417515" cy="1070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 base nos dados apresentados na figura, pede-se: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calcular a pressão absoluta no interior da camada de ar, sendo a leitura do manômetro de Bourdon Pman = 10</a:t>
            </a:r>
            <a:r>
              <a:rPr lang="pt-B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Pa, e a pressão atmosférica local Patm = 10</a:t>
            </a:r>
            <a:r>
              <a:rPr lang="pt-BR" baseline="30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Pa. 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(Resposta: </a:t>
            </a:r>
            <a:r>
              <a:rPr lang="pt-BR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pt-BR" b="1" baseline="-25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ar_abs</a:t>
            </a:r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= 110000 Pa = 110 kPa)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D6DB7E4-058C-40BF-B4F7-FAA66713F7E4}"/>
              </a:ext>
            </a:extLst>
          </p:cNvPr>
          <p:cNvSpPr/>
          <p:nvPr/>
        </p:nvSpPr>
        <p:spPr>
          <a:xfrm>
            <a:off x="413288" y="4177716"/>
            <a:ext cx="83591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 startAt="13"/>
            </a:pP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instalação, representada ao lado, tem uma bomba centrífuga de 1,5CV e se encontra em local com pressão barométrica igual a 698 mmHg, neste caso, ela irá funcionar? Justifique</a:t>
            </a:r>
            <a:endParaRPr lang="pt-BR" dirty="0"/>
          </a:p>
        </p:txBody>
      </p:sp>
      <p:pic>
        <p:nvPicPr>
          <p:cNvPr id="6" name="Imagem 11270">
            <a:extLst>
              <a:ext uri="{FF2B5EF4-FFF2-40B4-BE49-F238E27FC236}">
                <a16:creationId xmlns:a16="http://schemas.microsoft.com/office/drawing/2014/main" id="{F2F0787D-356B-4D8F-BF89-B62CEAE79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798" y="3856742"/>
            <a:ext cx="2168525" cy="24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8B90916C-502B-4E4F-AE2A-BDEB0B2C2047}"/>
              </a:ext>
            </a:extLst>
          </p:cNvPr>
          <p:cNvSpPr/>
          <p:nvPr/>
        </p:nvSpPr>
        <p:spPr>
          <a:xfrm>
            <a:off x="194554" y="155643"/>
            <a:ext cx="11819106" cy="6189708"/>
          </a:xfrm>
          <a:prstGeom prst="rect">
            <a:avLst/>
          </a:prstGeom>
          <a:noFill/>
          <a:ln w="76200">
            <a:solidFill>
              <a:srgbClr val="FF70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54339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E2EB8D2A-9252-4C52-AF02-7863ED269009}"/>
              </a:ext>
            </a:extLst>
          </p:cNvPr>
          <p:cNvSpPr/>
          <p:nvPr/>
        </p:nvSpPr>
        <p:spPr>
          <a:xfrm>
            <a:off x="178340" y="139958"/>
            <a:ext cx="11819106" cy="6189708"/>
          </a:xfrm>
          <a:prstGeom prst="rect">
            <a:avLst/>
          </a:prstGeom>
          <a:noFill/>
          <a:ln w="76200">
            <a:solidFill>
              <a:srgbClr val="FF70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 descr="Uma imagem contendo céu&#10;&#10;Descrição gerada com muito alta confiança">
            <a:extLst>
              <a:ext uri="{FF2B5EF4-FFF2-40B4-BE49-F238E27FC236}">
                <a16:creationId xmlns:a16="http://schemas.microsoft.com/office/drawing/2014/main" id="{44AC4F23-8458-43F5-AF8E-7B95082E1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97" y="2298398"/>
            <a:ext cx="4980889" cy="342985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B63BAB09-2362-460A-9A8A-E8B127CA94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54" y="2900369"/>
            <a:ext cx="3261643" cy="3429297"/>
          </a:xfrm>
          <a:prstGeom prst="rect">
            <a:avLst/>
          </a:prstGeom>
        </p:spPr>
      </p:pic>
      <p:sp>
        <p:nvSpPr>
          <p:cNvPr id="6" name="Balão de Pensamento: Nuvem 5">
            <a:extLst>
              <a:ext uri="{FF2B5EF4-FFF2-40B4-BE49-F238E27FC236}">
                <a16:creationId xmlns:a16="http://schemas.microsoft.com/office/drawing/2014/main" id="{7A0AE89B-014C-4838-A29D-22B3303EC3F4}"/>
              </a:ext>
            </a:extLst>
          </p:cNvPr>
          <p:cNvSpPr/>
          <p:nvPr/>
        </p:nvSpPr>
        <p:spPr>
          <a:xfrm>
            <a:off x="1906623" y="139958"/>
            <a:ext cx="4260714" cy="2158440"/>
          </a:xfrm>
          <a:prstGeom prst="cloudCallout">
            <a:avLst>
              <a:gd name="adj1" fmla="val -46251"/>
              <a:gd name="adj2" fmla="val 87288"/>
            </a:avLst>
          </a:prstGeom>
          <a:solidFill>
            <a:srgbClr val="00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Dado p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H, h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h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água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 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g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mbol" panose="05050102010706020507" pitchFamily="18" charset="2"/>
              </a:rPr>
              <a:t>H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calcule p</a:t>
            </a:r>
            <a:r>
              <a:rPr lang="pt-BR" sz="2400" b="1" baseline="-25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pt-BR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FC13FB2-403F-44B7-A692-C685C5694CF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6540" y="816620"/>
            <a:ext cx="2918713" cy="2248095"/>
          </a:xfrm>
          <a:prstGeom prst="rect">
            <a:avLst/>
          </a:prstGeom>
        </p:spPr>
      </p:pic>
      <p:sp>
        <p:nvSpPr>
          <p:cNvPr id="9" name="Balão de Fala: Oval 8">
            <a:extLst>
              <a:ext uri="{FF2B5EF4-FFF2-40B4-BE49-F238E27FC236}">
                <a16:creationId xmlns:a16="http://schemas.microsoft.com/office/drawing/2014/main" id="{D58B9115-5D33-4A5D-8A23-50FED53A9F67}"/>
              </a:ext>
            </a:extLst>
          </p:cNvPr>
          <p:cNvSpPr/>
          <p:nvPr/>
        </p:nvSpPr>
        <p:spPr>
          <a:xfrm>
            <a:off x="7114369" y="437626"/>
            <a:ext cx="2714017" cy="1332689"/>
          </a:xfrm>
          <a:prstGeom prst="wedgeEllipseCallout">
            <a:avLst>
              <a:gd name="adj1" fmla="val 69490"/>
              <a:gd name="adj2" fmla="val 43522"/>
            </a:avLst>
          </a:prstGeom>
          <a:solidFill>
            <a:srgbClr val="7F001B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Esta será a primeira atividade supervisionada!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E0D49062-3EB6-4D46-AE3D-227E2688D899}"/>
              </a:ext>
            </a:extLst>
          </p:cNvPr>
          <p:cNvSpPr/>
          <p:nvPr/>
        </p:nvSpPr>
        <p:spPr>
          <a:xfrm>
            <a:off x="4465586" y="5756797"/>
            <a:ext cx="59740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http://www.escoladavida.eng.br/hidraulica_I/consultas.htm</a:t>
            </a:r>
          </a:p>
        </p:txBody>
      </p:sp>
    </p:spTree>
    <p:extLst>
      <p:ext uri="{BB962C8B-B14F-4D97-AF65-F5344CB8AC3E}">
        <p14:creationId xmlns:p14="http://schemas.microsoft.com/office/powerpoint/2010/main" val="3632470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89000"/>
              </a:schemeClr>
            </a:gs>
            <a:gs pos="23000">
              <a:schemeClr val="accent6">
                <a:lumMod val="89000"/>
              </a:schemeClr>
            </a:gs>
            <a:gs pos="69000">
              <a:schemeClr val="accent6">
                <a:lumMod val="75000"/>
              </a:schemeClr>
            </a:gs>
            <a:gs pos="97000">
              <a:schemeClr val="accent6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B8158DA-86FA-4193-A967-97ABEC83D1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932" y="144699"/>
            <a:ext cx="8758135" cy="6568601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0C6A2BDD-516D-4EEC-84ED-839E03ABCB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1380" y="2691273"/>
            <a:ext cx="1428750" cy="1200150"/>
          </a:xfrm>
          <a:prstGeom prst="rect">
            <a:avLst/>
          </a:prstGeom>
        </p:spPr>
      </p:pic>
      <p:pic>
        <p:nvPicPr>
          <p:cNvPr id="7" name="Imagem 6" descr="Uma imagem contendo clip-art&#10;&#10;Descrição gerada com muito alta confiança">
            <a:extLst>
              <a:ext uri="{FF2B5EF4-FFF2-40B4-BE49-F238E27FC236}">
                <a16:creationId xmlns:a16="http://schemas.microsoft.com/office/drawing/2014/main" id="{2BAF0719-7B4B-4D63-A1BD-81D1EEF967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0026" y="2691273"/>
            <a:ext cx="1428750" cy="1133475"/>
          </a:xfrm>
          <a:prstGeom prst="rect">
            <a:avLst/>
          </a:prstGeom>
        </p:spPr>
      </p:pic>
      <p:sp>
        <p:nvSpPr>
          <p:cNvPr id="2" name="Retângulo 1">
            <a:extLst>
              <a:ext uri="{FF2B5EF4-FFF2-40B4-BE49-F238E27FC236}">
                <a16:creationId xmlns:a16="http://schemas.microsoft.com/office/drawing/2014/main" id="{E2FB75E7-D284-4D4E-A0EB-0C870DDB3E45}"/>
              </a:ext>
            </a:extLst>
          </p:cNvPr>
          <p:cNvSpPr/>
          <p:nvPr/>
        </p:nvSpPr>
        <p:spPr>
          <a:xfrm>
            <a:off x="1618776" y="135331"/>
            <a:ext cx="89420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pt-BR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Os dados são obtidos no vídeo:</a:t>
            </a:r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F52EC75E-C641-402A-BF1C-812A8E1304F6}"/>
              </a:ext>
            </a:extLst>
          </p:cNvPr>
          <p:cNvSpPr/>
          <p:nvPr/>
        </p:nvSpPr>
        <p:spPr>
          <a:xfrm>
            <a:off x="4609267" y="1058661"/>
            <a:ext cx="3226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https://youtu.be/PN8hZmkQfJc</a:t>
            </a:r>
          </a:p>
        </p:txBody>
      </p:sp>
    </p:spTree>
    <p:extLst>
      <p:ext uri="{BB962C8B-B14F-4D97-AF65-F5344CB8AC3E}">
        <p14:creationId xmlns:p14="http://schemas.microsoft.com/office/powerpoint/2010/main" val="1366692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272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Tema do Office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Raimundo Ferreira Ignacio</dc:creator>
  <cp:lastModifiedBy>Raimundo Ferreira Ignacio</cp:lastModifiedBy>
  <cp:revision>4</cp:revision>
  <dcterms:created xsi:type="dcterms:W3CDTF">2018-08-21T18:45:25Z</dcterms:created>
  <dcterms:modified xsi:type="dcterms:W3CDTF">2018-08-22T15:51:26Z</dcterms:modified>
</cp:coreProperties>
</file>