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2" r:id="rId4"/>
    <p:sldId id="270" r:id="rId5"/>
    <p:sldId id="268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4741"/>
    <a:srgbClr val="96665C"/>
    <a:srgbClr val="92635A"/>
    <a:srgbClr val="2C1814"/>
    <a:srgbClr val="CA6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83C2A-597D-4EFA-A14F-70C6A50EF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56D839-B8D8-4B87-90B0-8595EC223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D2979C-F144-4541-9B49-DB65680CE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15EA-132C-4925-93A9-3A9A7EBC647A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BD9BE3-9131-43DD-8B09-AE2DB77E8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C6969D-B485-4313-84D9-860B4FD0A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1FE3-4D98-4790-AA71-1960A8A7DD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80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11E3F-BD0E-492A-A08C-7B6DCCF57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4088CE5-1D42-4766-9105-EEFA00FBD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38964A-3E8F-4132-A06E-155B990D3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15EA-132C-4925-93A9-3A9A7EBC647A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927361-D612-4A89-B4A0-2389CD284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000768-0DEE-4461-8378-9E3626E9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1FE3-4D98-4790-AA71-1960A8A7DD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595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9915957-81D6-4B5E-8E3C-8D1BE961F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66AFC9D-B450-45BF-BE22-0FD7C18CF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48BA64-67D9-443F-81C1-76B607722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15EA-132C-4925-93A9-3A9A7EBC647A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6049BF-246D-4D25-B57A-5F22DA0D7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608DAC-3351-46BC-BEB4-899E85228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1FE3-4D98-4790-AA71-1960A8A7DD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92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7E38BA-3A3B-459F-AC16-4D2A9034A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9295E2-C84E-4CB9-9B45-5BED37FB3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93EF13-4D46-4E1B-BCD1-D3C850118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15EA-132C-4925-93A9-3A9A7EBC647A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7CF800-7715-44D8-AE61-2A6215945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BC314C-8E77-4DE9-807A-2B93C3E5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1FE3-4D98-4790-AA71-1960A8A7DD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10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629078-011C-4745-8C72-8C662612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994A24-67D6-4838-8700-2480FF6A2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811802-15E2-42D5-84C8-F5F6AB6D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15EA-132C-4925-93A9-3A9A7EBC647A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7D79FC-5812-47CB-AD89-8845B7DB0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32B380-CE03-4D31-8163-24ACFCD5B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1FE3-4D98-4790-AA71-1960A8A7DD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3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66C79-9943-4EBD-9B07-CF3025B6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0D1C86-0CCE-42C6-88D9-2760B490C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EFC8B17-7D7B-45DB-8B4B-A1FE7826F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993216-0E25-473F-B51F-5DF778B66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15EA-132C-4925-93A9-3A9A7EBC647A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E3B2A2-5BCE-4386-AF9D-9A463256C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9719CB3-74D7-40BD-A2B2-0DF9D4D2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1FE3-4D98-4790-AA71-1960A8A7DD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10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BA972-87EC-4422-AF50-597C4DFC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2A0926-FB44-4333-95C3-D0EDA3CEA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E177F25-62E9-433D-96FD-A58F55A61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3481B72-C81C-4009-B993-5AC01D607D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4992B9A-8F8F-41A3-A7C3-305818BC1F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3292A9-D8B9-4B30-BEE1-552298CE4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15EA-132C-4925-93A9-3A9A7EBC647A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2A2717F-5BE7-462F-B99C-D6FFFD5FF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BA2766C-8686-43C1-95D6-B4C9D2A1A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1FE3-4D98-4790-AA71-1960A8A7DD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64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557F9-72AD-4895-945B-4D58F4E2A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9E2795B-6441-4FFC-B2F2-461190E63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15EA-132C-4925-93A9-3A9A7EBC647A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1B250A3-8567-48EA-94FE-D82101FFE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85127F5-F11F-43B1-B420-3ACCE452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1FE3-4D98-4790-AA71-1960A8A7DD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94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F987662-22EB-4277-94A4-C7AA93D8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15EA-132C-4925-93A9-3A9A7EBC647A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EA5EDF6-12EC-4BE6-B178-236902DB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DA80B8A-6D3B-4BCF-829D-E41967DD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1FE3-4D98-4790-AA71-1960A8A7DD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29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995B0-344A-4E05-A947-5BBE726AD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5FA0A6-2DCB-4FA4-B3D2-F86ED9B34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2702A5-2515-43EB-B803-D9D45F05E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0164B3-7731-4875-A360-F7D70942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15EA-132C-4925-93A9-3A9A7EBC647A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27E34C-2C6F-48E6-B74B-056E77B4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83B526-E65E-448A-BDF5-931BAF8C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1FE3-4D98-4790-AA71-1960A8A7DD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9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B95C34-F598-43EA-9354-AA8D6A48C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DA6EB04-7E80-4689-B15A-6BA05DEF5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BD111EB-7204-46B2-9C00-9D0068096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363AEFC-6D30-49F8-A391-5F62E6D4C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15EA-132C-4925-93A9-3A9A7EBC647A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C5DC99-5947-4169-8184-FBFE28F51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0DC633D-AD83-4F65-BF0F-AF4901D37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1FE3-4D98-4790-AA71-1960A8A7DD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49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1FE68BC-71F1-40A8-8140-6F3C8246A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CB644B-2C64-404F-A744-700167B5D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F0BA09-7353-437B-AC87-5ACBC9A14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915EA-132C-4925-93A9-3A9A7EBC647A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73D41B-0199-48B6-AEBB-F95DF0BCF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F9B167-D3FF-45E4-A6E4-72BEDB6DE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81FE3-4D98-4790-AA71-1960A8A7DD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36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KjD74GNMZE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EnuE78NOb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coladavida.eng.br/ft/chamada_de_ft.ht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2TKtVt62uJ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pessoa, homem, laranja&#10;&#10;Descrição gerada com muito alta confiança">
            <a:extLst>
              <a:ext uri="{FF2B5EF4-FFF2-40B4-BE49-F238E27FC236}">
                <a16:creationId xmlns:a16="http://schemas.microsoft.com/office/drawing/2014/main" id="{D97A91B1-84D4-42EA-99E1-BF8065589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5" r="1" b="1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5" name="Imagem 4" descr="Uma imagem contendo dispositivo, medidor&#10;&#10;Descrição gerada com muito alta confiança">
            <a:extLst>
              <a:ext uri="{FF2B5EF4-FFF2-40B4-BE49-F238E27FC236}">
                <a16:creationId xmlns:a16="http://schemas.microsoft.com/office/drawing/2014/main" id="{C409708F-D433-4979-9D95-022A223A08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27" r="1" b="9086"/>
          <a:stretch/>
        </p:blipFill>
        <p:spPr>
          <a:xfrm>
            <a:off x="643467" y="-5"/>
            <a:ext cx="6082711" cy="3920044"/>
          </a:xfrm>
          <a:custGeom>
            <a:avLst/>
            <a:gdLst>
              <a:gd name="connsiteX0" fmla="*/ 0 w 6082711"/>
              <a:gd name="connsiteY0" fmla="*/ 0 h 3920044"/>
              <a:gd name="connsiteX1" fmla="*/ 6082711 w 6082711"/>
              <a:gd name="connsiteY1" fmla="*/ 0 h 3920044"/>
              <a:gd name="connsiteX2" fmla="*/ 6082711 w 6082711"/>
              <a:gd name="connsiteY2" fmla="*/ 3103225 h 3920044"/>
              <a:gd name="connsiteX3" fmla="*/ 4614930 w 6082711"/>
              <a:gd name="connsiteY3" fmla="*/ 3103225 h 3920044"/>
              <a:gd name="connsiteX4" fmla="*/ 4614930 w 6082711"/>
              <a:gd name="connsiteY4" fmla="*/ 3920044 h 3920044"/>
              <a:gd name="connsiteX5" fmla="*/ 0 w 6082711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32C8F8-8A85-46E6-BEC1-99192467E593}"/>
              </a:ext>
            </a:extLst>
          </p:cNvPr>
          <p:cNvSpPr txBox="1"/>
          <p:nvPr/>
        </p:nvSpPr>
        <p:spPr>
          <a:xfrm>
            <a:off x="7179013" y="1167319"/>
            <a:ext cx="39980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2C18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BARÔMETRO HÁ A NECESSIDADE DE CONHECER A TEMPERATURA, ISTO PARA QUE POSSAMOS TRABALHAR COM O PESO ESPECÍFICO CORRETO DO MERCÚRIO!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EAEAEBB-14C8-4BEA-9221-95AB0709F489}"/>
              </a:ext>
            </a:extLst>
          </p:cNvPr>
          <p:cNvSpPr txBox="1"/>
          <p:nvPr/>
        </p:nvSpPr>
        <p:spPr>
          <a:xfrm>
            <a:off x="828051" y="4494716"/>
            <a:ext cx="39980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2C18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VACUÔMETRO NÃO HÁ A NECESSIDADE DE CONHECER A TEMPERATURA, ISTO PORQUE SÓ EFETUAMOS UMA TRANSFORMAÇÃO DE UNIDADE!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F91C761-50BA-450C-BBA7-F20A2E9CA8A2}"/>
              </a:ext>
            </a:extLst>
          </p:cNvPr>
          <p:cNvSpPr/>
          <p:nvPr/>
        </p:nvSpPr>
        <p:spPr>
          <a:xfrm>
            <a:off x="7756329" y="183906"/>
            <a:ext cx="3216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4"/>
              </a:rPr>
              <a:t>https://youtu.be/KjD74GNMZE0</a:t>
            </a:r>
            <a:endParaRPr lang="pt-BR" dirty="0"/>
          </a:p>
          <a:p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B7C33BC-389B-4269-A123-34F6907C1FA7}"/>
              </a:ext>
            </a:extLst>
          </p:cNvPr>
          <p:cNvSpPr/>
          <p:nvPr/>
        </p:nvSpPr>
        <p:spPr>
          <a:xfrm>
            <a:off x="1342768" y="6300627"/>
            <a:ext cx="3216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4"/>
              </a:rPr>
              <a:t>https://youtu.be/KjD74GNMZE0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183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885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m 2" descr="Uma imagem contendo caixa&#10;&#10;Descrição gerada com alta confiança">
            <a:extLst>
              <a:ext uri="{FF2B5EF4-FFF2-40B4-BE49-F238E27FC236}">
                <a16:creationId xmlns:a16="http://schemas.microsoft.com/office/drawing/2014/main" id="{50560B3D-DEBE-498E-B207-00F83F290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72" y="1176793"/>
            <a:ext cx="4640964" cy="454814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0DA7049-C21E-4AD1-B461-C9F496A6BFE5}"/>
              </a:ext>
            </a:extLst>
          </p:cNvPr>
          <p:cNvSpPr/>
          <p:nvPr/>
        </p:nvSpPr>
        <p:spPr>
          <a:xfrm>
            <a:off x="3716706" y="253463"/>
            <a:ext cx="4693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>
                <a:ln/>
                <a:solidFill>
                  <a:srgbClr val="92635A"/>
                </a:solidFill>
                <a:effectLst/>
              </a:rPr>
              <a:t>Para criar raízes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CD19745-F64B-4277-866E-780ECAC5FBB9}"/>
              </a:ext>
            </a:extLst>
          </p:cNvPr>
          <p:cNvSpPr/>
          <p:nvPr/>
        </p:nvSpPr>
        <p:spPr>
          <a:xfrm>
            <a:off x="3695001" y="5681207"/>
            <a:ext cx="4736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>
                <a:ln/>
                <a:solidFill>
                  <a:srgbClr val="92635A"/>
                </a:solidFill>
                <a:effectLst/>
              </a:rPr>
              <a:t>no aprendizado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DCA6DD2-FCBE-4682-B7BB-7745C052EB73}"/>
              </a:ext>
            </a:extLst>
          </p:cNvPr>
          <p:cNvSpPr/>
          <p:nvPr/>
        </p:nvSpPr>
        <p:spPr>
          <a:xfrm>
            <a:off x="2933304" y="1373374"/>
            <a:ext cx="434734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400" b="1" cap="none" spc="0" dirty="0">
                <a:ln/>
                <a:solidFill>
                  <a:srgbClr val="96665C"/>
                </a:solidFill>
                <a:effectLst/>
              </a:rPr>
              <a:t>d</a:t>
            </a:r>
          </a:p>
          <a:p>
            <a:pPr algn="ctr"/>
            <a:r>
              <a:rPr lang="pt-BR" sz="2400" b="1" dirty="0">
                <a:ln/>
                <a:solidFill>
                  <a:srgbClr val="96665C"/>
                </a:solidFill>
              </a:rPr>
              <a:t>a</a:t>
            </a:r>
          </a:p>
          <a:p>
            <a:pPr algn="ctr"/>
            <a:endParaRPr lang="pt-BR" sz="2400" b="1" cap="none" spc="0" dirty="0">
              <a:ln/>
              <a:solidFill>
                <a:srgbClr val="96665C"/>
              </a:solidFill>
              <a:effectLst/>
            </a:endParaRPr>
          </a:p>
          <a:p>
            <a:pPr algn="ctr"/>
            <a:r>
              <a:rPr lang="pt-BR" sz="2400" b="1" dirty="0">
                <a:ln/>
                <a:solidFill>
                  <a:srgbClr val="96665C"/>
                </a:solidFill>
              </a:rPr>
              <a:t>p</a:t>
            </a:r>
          </a:p>
          <a:p>
            <a:pPr algn="ctr"/>
            <a:r>
              <a:rPr lang="pt-BR" sz="2400" b="1" cap="none" spc="0" dirty="0">
                <a:ln/>
                <a:solidFill>
                  <a:srgbClr val="96665C"/>
                </a:solidFill>
                <a:effectLst/>
              </a:rPr>
              <a:t>r</a:t>
            </a:r>
          </a:p>
          <a:p>
            <a:pPr algn="ctr"/>
            <a:r>
              <a:rPr lang="pt-BR" sz="2400" b="1" dirty="0">
                <a:ln/>
                <a:solidFill>
                  <a:srgbClr val="96665C"/>
                </a:solidFill>
              </a:rPr>
              <a:t>i</a:t>
            </a:r>
          </a:p>
          <a:p>
            <a:pPr algn="ctr"/>
            <a:r>
              <a:rPr lang="pt-BR" sz="2400" b="1" cap="none" spc="0" dirty="0">
                <a:ln/>
                <a:solidFill>
                  <a:srgbClr val="96665C"/>
                </a:solidFill>
                <a:effectLst/>
              </a:rPr>
              <a:t>m</a:t>
            </a:r>
          </a:p>
          <a:p>
            <a:pPr algn="ctr"/>
            <a:r>
              <a:rPr lang="pt-BR" sz="2400" b="1" dirty="0">
                <a:ln/>
                <a:solidFill>
                  <a:srgbClr val="96665C"/>
                </a:solidFill>
              </a:rPr>
              <a:t>e</a:t>
            </a:r>
          </a:p>
          <a:p>
            <a:pPr algn="ctr"/>
            <a:r>
              <a:rPr lang="pt-BR" sz="2400" b="1" cap="none" spc="0" dirty="0">
                <a:ln/>
                <a:solidFill>
                  <a:srgbClr val="96665C"/>
                </a:solidFill>
                <a:effectLst/>
              </a:rPr>
              <a:t>i</a:t>
            </a:r>
          </a:p>
          <a:p>
            <a:pPr algn="ctr"/>
            <a:r>
              <a:rPr lang="pt-BR" sz="2400" b="1" dirty="0">
                <a:ln/>
                <a:solidFill>
                  <a:srgbClr val="96665C"/>
                </a:solidFill>
              </a:rPr>
              <a:t>r</a:t>
            </a:r>
          </a:p>
          <a:p>
            <a:pPr algn="ctr"/>
            <a:r>
              <a:rPr lang="pt-BR" sz="2400" b="1" cap="none" spc="0" dirty="0">
                <a:ln/>
                <a:solidFill>
                  <a:srgbClr val="96665C"/>
                </a:solidFill>
                <a:effectLst/>
              </a:rPr>
              <a:t>a</a:t>
            </a:r>
            <a:endParaRPr lang="pt-BR" sz="5400" b="1" cap="none" spc="0" dirty="0">
              <a:ln/>
              <a:solidFill>
                <a:srgbClr val="96665C"/>
              </a:solidFill>
              <a:effectLst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8CE1A92-8CD2-4063-B260-C633E1A10746}"/>
              </a:ext>
            </a:extLst>
          </p:cNvPr>
          <p:cNvSpPr/>
          <p:nvPr/>
        </p:nvSpPr>
        <p:spPr>
          <a:xfrm>
            <a:off x="8713845" y="1927372"/>
            <a:ext cx="34977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400" b="1" cap="none" spc="0" dirty="0">
                <a:ln/>
                <a:solidFill>
                  <a:srgbClr val="694741"/>
                </a:solidFill>
                <a:effectLst/>
              </a:rPr>
              <a:t>a</a:t>
            </a:r>
          </a:p>
          <a:p>
            <a:pPr algn="ctr"/>
            <a:r>
              <a:rPr lang="pt-BR" sz="2400" b="1" dirty="0">
                <a:ln/>
                <a:solidFill>
                  <a:srgbClr val="694741"/>
                </a:solidFill>
              </a:rPr>
              <a:t>t</a:t>
            </a:r>
          </a:p>
          <a:p>
            <a:pPr algn="ctr"/>
            <a:r>
              <a:rPr lang="pt-BR" sz="2400" b="1" cap="none" spc="0" dirty="0">
                <a:ln/>
                <a:solidFill>
                  <a:srgbClr val="694741"/>
                </a:solidFill>
                <a:effectLst/>
              </a:rPr>
              <a:t>i</a:t>
            </a:r>
          </a:p>
          <a:p>
            <a:pPr algn="ctr"/>
            <a:r>
              <a:rPr lang="pt-BR" sz="2400" b="1" dirty="0">
                <a:ln/>
                <a:solidFill>
                  <a:srgbClr val="694741"/>
                </a:solidFill>
              </a:rPr>
              <a:t>v</a:t>
            </a:r>
          </a:p>
          <a:p>
            <a:pPr algn="ctr"/>
            <a:r>
              <a:rPr lang="pt-BR" sz="2400" b="1" cap="none" spc="0" dirty="0">
                <a:ln/>
                <a:solidFill>
                  <a:srgbClr val="694741"/>
                </a:solidFill>
                <a:effectLst/>
              </a:rPr>
              <a:t>d</a:t>
            </a:r>
          </a:p>
          <a:p>
            <a:pPr algn="ctr"/>
            <a:r>
              <a:rPr lang="pt-BR" sz="2400" b="1" dirty="0">
                <a:ln/>
                <a:solidFill>
                  <a:srgbClr val="694741"/>
                </a:solidFill>
              </a:rPr>
              <a:t>a</a:t>
            </a:r>
          </a:p>
          <a:p>
            <a:pPr algn="ctr"/>
            <a:r>
              <a:rPr lang="pt-BR" sz="2400" b="1" cap="none" spc="0" dirty="0">
                <a:ln/>
                <a:solidFill>
                  <a:srgbClr val="694741"/>
                </a:solidFill>
                <a:effectLst/>
              </a:rPr>
              <a:t>d</a:t>
            </a:r>
          </a:p>
          <a:p>
            <a:pPr algn="ctr"/>
            <a:r>
              <a:rPr lang="pt-BR" sz="2400" b="1" dirty="0">
                <a:ln/>
                <a:solidFill>
                  <a:srgbClr val="694741"/>
                </a:solidFill>
              </a:rPr>
              <a:t>e</a:t>
            </a:r>
            <a:endParaRPr lang="pt-BR" sz="2400" b="1" cap="none" spc="0" dirty="0">
              <a:ln/>
              <a:solidFill>
                <a:srgbClr val="69474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8312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4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0F4A1AB6-C8C2-4A72-8C49-4127EA3EC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68" y="643467"/>
            <a:ext cx="1056126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92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AC1D6CC-5E4B-439A-94B8-4AA89BA735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4814236-D51F-4D4C-AF55-906F20A438DE}"/>
              </a:ext>
            </a:extLst>
          </p:cNvPr>
          <p:cNvSpPr/>
          <p:nvPr/>
        </p:nvSpPr>
        <p:spPr>
          <a:xfrm rot="17795377">
            <a:off x="4223100" y="5179625"/>
            <a:ext cx="3155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3"/>
              </a:rPr>
              <a:t>https://youtu.be/FEnuE78NObs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6A69A79-8555-45A8-9590-DE8AFE0AE172}"/>
              </a:ext>
            </a:extLst>
          </p:cNvPr>
          <p:cNvSpPr txBox="1"/>
          <p:nvPr/>
        </p:nvSpPr>
        <p:spPr>
          <a:xfrm>
            <a:off x="668593" y="98323"/>
            <a:ext cx="11208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 OS DADOS OBTIDOS NO YOUTUBE </a:t>
            </a:r>
            <a:r>
              <a:rPr lang="pt-BR" b="1" u="sng" dirty="0">
                <a:hlinkClick r:id="rId3"/>
              </a:rPr>
              <a:t>https://youtu.be/FEnuE78NObs</a:t>
            </a:r>
            <a:r>
              <a:rPr lang="pt-BR" b="1" u="sng" dirty="0"/>
              <a:t>  </a:t>
            </a:r>
            <a:r>
              <a:rPr lang="pt-BR" b="1" dirty="0"/>
              <a:t>CALCULE A PRESSÃO p</a:t>
            </a:r>
            <a:r>
              <a:rPr lang="pt-BR" b="1" baseline="-25000" dirty="0"/>
              <a:t>1</a:t>
            </a:r>
            <a:r>
              <a:rPr lang="pt-BR" b="1" dirty="0"/>
              <a:t> SENDO NECESSÁRIO ESTABELECER A VAZÃO DO ESCOAMENTO – Q = VOLUME/TEMPO</a:t>
            </a:r>
          </a:p>
          <a:p>
            <a:endParaRPr lang="pt-BR" b="1" dirty="0"/>
          </a:p>
          <a:p>
            <a:r>
              <a:rPr lang="pt-BR" b="1" dirty="0"/>
              <a:t>DADOS: água e mercúrio a 24</a:t>
            </a:r>
            <a:r>
              <a:rPr lang="pt-BR" b="1" baseline="30000" dirty="0"/>
              <a:t>0</a:t>
            </a:r>
            <a:r>
              <a:rPr lang="pt-BR" b="1" dirty="0"/>
              <a:t>C, portanto: </a:t>
            </a:r>
            <a:r>
              <a:rPr lang="pt-BR" b="1" dirty="0" err="1">
                <a:latin typeface="Symbol" panose="05050102010706020507" pitchFamily="18" charset="2"/>
              </a:rPr>
              <a:t>r</a:t>
            </a:r>
            <a:r>
              <a:rPr lang="pt-BR" b="1" baseline="-25000" dirty="0" err="1"/>
              <a:t>água</a:t>
            </a:r>
            <a:r>
              <a:rPr lang="pt-BR" b="1" dirty="0"/>
              <a:t> = 997,3 kg/m³ e </a:t>
            </a:r>
            <a:r>
              <a:rPr lang="pt-BR" b="1" dirty="0" err="1">
                <a:latin typeface="Symbol" panose="05050102010706020507" pitchFamily="18" charset="2"/>
              </a:rPr>
              <a:t>r</a:t>
            </a:r>
            <a:r>
              <a:rPr lang="pt-BR" b="1" baseline="-25000" dirty="0" err="1"/>
              <a:t>Hg</a:t>
            </a:r>
            <a:r>
              <a:rPr lang="pt-BR" b="1" dirty="0"/>
              <a:t> = 13536 kg/m³; g = 9,8 m/s²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1901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, livro&#10;&#10;Descrição gerada com muito alta confiança">
            <a:extLst>
              <a:ext uri="{FF2B5EF4-FFF2-40B4-BE49-F238E27FC236}">
                <a16:creationId xmlns:a16="http://schemas.microsoft.com/office/drawing/2014/main" id="{6CCFAEBE-B380-4497-AD88-8A9196F26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12192000" cy="6781800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2008B0A7-9B7D-4EBC-9EF4-D268C1021570}"/>
              </a:ext>
            </a:extLst>
          </p:cNvPr>
          <p:cNvSpPr/>
          <p:nvPr/>
        </p:nvSpPr>
        <p:spPr>
          <a:xfrm>
            <a:off x="5805055" y="720436"/>
            <a:ext cx="5070763" cy="1149928"/>
          </a:xfrm>
          <a:prstGeom prst="wedgeEllipseCallout">
            <a:avLst>
              <a:gd name="adj1" fmla="val -56899"/>
              <a:gd name="adj2" fmla="val 61295"/>
            </a:avLst>
          </a:prstGeom>
          <a:solidFill>
            <a:srgbClr val="816868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bibliografia básica pode ser acessada gratuitamente na página: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EB6EA4B-C04A-4714-9386-8FCE600A0258}"/>
              </a:ext>
            </a:extLst>
          </p:cNvPr>
          <p:cNvSpPr/>
          <p:nvPr/>
        </p:nvSpPr>
        <p:spPr>
          <a:xfrm>
            <a:off x="5902037" y="2183368"/>
            <a:ext cx="5461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3"/>
              </a:rPr>
              <a:t>http://www.escoladavida.eng.br/ft/chamada_de_ft.htm</a:t>
            </a:r>
            <a:endParaRPr lang="pt-BR" dirty="0"/>
          </a:p>
          <a:p>
            <a:endParaRPr lang="pt-BR" dirty="0"/>
          </a:p>
        </p:txBody>
      </p:sp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F652D36F-4402-49EA-BBF8-138B7B5CB044}"/>
              </a:ext>
            </a:extLst>
          </p:cNvPr>
          <p:cNvSpPr/>
          <p:nvPr/>
        </p:nvSpPr>
        <p:spPr>
          <a:xfrm>
            <a:off x="3699164" y="4524148"/>
            <a:ext cx="3048000" cy="1634836"/>
          </a:xfrm>
          <a:prstGeom prst="wedgeEllipseCallout">
            <a:avLst/>
          </a:prstGeom>
          <a:solidFill>
            <a:srgbClr val="816868"/>
          </a:solidFill>
          <a:ln>
            <a:solidFill>
              <a:srgbClr val="1F0F02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Aí é só clicar em referência bibliográfica básica!</a:t>
            </a:r>
          </a:p>
        </p:txBody>
      </p:sp>
    </p:spTree>
    <p:extLst>
      <p:ext uri="{BB962C8B-B14F-4D97-AF65-F5344CB8AC3E}">
        <p14:creationId xmlns:p14="http://schemas.microsoft.com/office/powerpoint/2010/main" val="358002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957D1C8-6013-47A4-B7C0-C6A0DA585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2005" y="850032"/>
            <a:ext cx="2428571" cy="227619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52BF549-A3A4-4E80-90AF-A1DFE4DD8644}"/>
              </a:ext>
            </a:extLst>
          </p:cNvPr>
          <p:cNvSpPr/>
          <p:nvPr/>
        </p:nvSpPr>
        <p:spPr>
          <a:xfrm>
            <a:off x="-273796" y="360716"/>
            <a:ext cx="336239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pt-BR" b="1" spc="75" dirty="0">
                <a:solidFill>
                  <a:srgbClr val="5A5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2.10 - Lei de Pascal (1620)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F7A8275-0FE0-491F-B95F-B01259398D26}"/>
              </a:ext>
            </a:extLst>
          </p:cNvPr>
          <p:cNvSpPr/>
          <p:nvPr/>
        </p:nvSpPr>
        <p:spPr>
          <a:xfrm>
            <a:off x="3311236" y="797784"/>
            <a:ext cx="36853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“A pressão em torno de um ponto fluido contínuo, incompressível e em repouso é igual em todas as direções, e ao aplicar-se uma pressão em um de seus pontos, esta será transmitida integralmente a todos os demais pontos. ”</a:t>
            </a:r>
          </a:p>
        </p:txBody>
      </p:sp>
      <p:pic>
        <p:nvPicPr>
          <p:cNvPr id="6146" name="Imagem 26">
            <a:extLst>
              <a:ext uri="{FF2B5EF4-FFF2-40B4-BE49-F238E27FC236}">
                <a16:creationId xmlns:a16="http://schemas.microsoft.com/office/drawing/2014/main" id="{396BF83A-3376-447F-AC75-6C00BF6F6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983" y="360716"/>
            <a:ext cx="1505382" cy="271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9A83F3D7-E339-4A6B-8BB3-18DE53A6ACF2}"/>
              </a:ext>
            </a:extLst>
          </p:cNvPr>
          <p:cNvSpPr/>
          <p:nvPr/>
        </p:nvSpPr>
        <p:spPr>
          <a:xfrm>
            <a:off x="7245927" y="555064"/>
            <a:ext cx="3025056" cy="1433063"/>
          </a:xfrm>
          <a:prstGeom prst="wedgeEllipseCallout">
            <a:avLst>
              <a:gd name="adj1" fmla="val 63002"/>
              <a:gd name="adj2" fmla="val 7394"/>
            </a:avLst>
          </a:prstGeom>
          <a:solidFill>
            <a:srgbClr val="6B51D8"/>
          </a:solidFill>
          <a:ln>
            <a:solidFill>
              <a:srgbClr val="DBD6B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fluido hidráulico não está sujeito a quebras tais como as peças mecânicas.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1CA3B25-D6E5-4EF8-8587-DE1168ACF523}"/>
              </a:ext>
            </a:extLst>
          </p:cNvPr>
          <p:cNvSpPr/>
          <p:nvPr/>
        </p:nvSpPr>
        <p:spPr>
          <a:xfrm>
            <a:off x="110836" y="249382"/>
            <a:ext cx="3075709" cy="3020291"/>
          </a:xfrm>
          <a:prstGeom prst="rect">
            <a:avLst/>
          </a:prstGeom>
          <a:noFill/>
          <a:ln w="76200">
            <a:solidFill>
              <a:srgbClr val="242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CDCFB4B-0F10-46C9-A013-B5E8B34D8626}"/>
              </a:ext>
            </a:extLst>
          </p:cNvPr>
          <p:cNvSpPr/>
          <p:nvPr/>
        </p:nvSpPr>
        <p:spPr>
          <a:xfrm>
            <a:off x="3283527" y="555064"/>
            <a:ext cx="3740728" cy="2516767"/>
          </a:xfrm>
          <a:prstGeom prst="rect">
            <a:avLst/>
          </a:prstGeom>
          <a:noFill/>
          <a:ln w="76200">
            <a:solidFill>
              <a:srgbClr val="242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D3DE4B2-34ED-466E-AD6F-DBAB4FC0AD9B}"/>
              </a:ext>
            </a:extLst>
          </p:cNvPr>
          <p:cNvSpPr/>
          <p:nvPr/>
        </p:nvSpPr>
        <p:spPr>
          <a:xfrm>
            <a:off x="7148945" y="249382"/>
            <a:ext cx="4765964" cy="3020291"/>
          </a:xfrm>
          <a:prstGeom prst="rect">
            <a:avLst/>
          </a:prstGeom>
          <a:noFill/>
          <a:ln w="76200">
            <a:solidFill>
              <a:srgbClr val="242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7" name="Imagem 11291">
            <a:extLst>
              <a:ext uri="{FF2B5EF4-FFF2-40B4-BE49-F238E27FC236}">
                <a16:creationId xmlns:a16="http://schemas.microsoft.com/office/drawing/2014/main" id="{B1D761CC-F41C-4C90-B0F1-0214B833C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65" y="3717781"/>
            <a:ext cx="19240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39BB6E4-BB3D-4AC2-8631-0529621B7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128" y="3586508"/>
            <a:ext cx="6246649" cy="3053369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0C8684-604F-4239-8AC4-2B867EBEBE57}"/>
              </a:ext>
            </a:extLst>
          </p:cNvPr>
          <p:cNvSpPr/>
          <p:nvPr/>
        </p:nvSpPr>
        <p:spPr>
          <a:xfrm>
            <a:off x="282005" y="3586508"/>
            <a:ext cx="2904540" cy="3053369"/>
          </a:xfrm>
          <a:prstGeom prst="rect">
            <a:avLst/>
          </a:prstGeom>
          <a:noFill/>
          <a:ln w="76200">
            <a:solidFill>
              <a:srgbClr val="242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F1C276D-5A69-451C-A7EC-C362D40F8117}"/>
              </a:ext>
            </a:extLst>
          </p:cNvPr>
          <p:cNvSpPr/>
          <p:nvPr/>
        </p:nvSpPr>
        <p:spPr>
          <a:xfrm>
            <a:off x="3463636" y="3449782"/>
            <a:ext cx="8451273" cy="3190095"/>
          </a:xfrm>
          <a:prstGeom prst="rect">
            <a:avLst/>
          </a:prstGeom>
          <a:noFill/>
          <a:ln w="76200">
            <a:solidFill>
              <a:srgbClr val="242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7C036894-0773-48CB-97FD-865DA5CE48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42" y="3793710"/>
            <a:ext cx="1385455" cy="2638963"/>
          </a:xfrm>
          <a:prstGeom prst="rect">
            <a:avLst/>
          </a:prstGeom>
        </p:spPr>
      </p:pic>
      <p:sp>
        <p:nvSpPr>
          <p:cNvPr id="16" name="Balão de Fala: Oval 15">
            <a:extLst>
              <a:ext uri="{FF2B5EF4-FFF2-40B4-BE49-F238E27FC236}">
                <a16:creationId xmlns:a16="http://schemas.microsoft.com/office/drawing/2014/main" id="{B486DA33-4E0D-4770-B8FD-F68E07826B78}"/>
              </a:ext>
            </a:extLst>
          </p:cNvPr>
          <p:cNvSpPr/>
          <p:nvPr/>
        </p:nvSpPr>
        <p:spPr>
          <a:xfrm>
            <a:off x="4336474" y="3269672"/>
            <a:ext cx="1884218" cy="1108363"/>
          </a:xfrm>
          <a:prstGeom prst="wedgeEllipseCallout">
            <a:avLst>
              <a:gd name="adj1" fmla="val -34804"/>
              <a:gd name="adj2" fmla="val 71250"/>
            </a:avLst>
          </a:prstGeom>
          <a:solidFill>
            <a:srgbClr val="825E60"/>
          </a:solidFill>
          <a:ln>
            <a:solidFill>
              <a:srgbClr val="EAC9B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Exemplo de aplicação:</a:t>
            </a:r>
          </a:p>
        </p:txBody>
      </p:sp>
    </p:spTree>
    <p:extLst>
      <p:ext uri="{BB962C8B-B14F-4D97-AF65-F5344CB8AC3E}">
        <p14:creationId xmlns:p14="http://schemas.microsoft.com/office/powerpoint/2010/main" val="56934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D8188F3-2948-4119-A0E5-C1723E86CD29}"/>
              </a:ext>
            </a:extLst>
          </p:cNvPr>
          <p:cNvSpPr/>
          <p:nvPr/>
        </p:nvSpPr>
        <p:spPr>
          <a:xfrm>
            <a:off x="560677" y="368225"/>
            <a:ext cx="6096000" cy="24500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60475" indent="-1260475"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Exercício 60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Para suspender um carro de 1500 kg usa-se um elevador hidráulico, que é mostrado a seguir. Os cilindros são dotados de pistões, que podem se mover dentro deles. O pistão maior tem um cilindro com área A</a:t>
            </a:r>
            <a:r>
              <a:rPr lang="pt-B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5,0x10³ cm² e peso de 2300N, e o menor tem área de A</a:t>
            </a:r>
            <a:r>
              <a:rPr lang="pt-B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0,010m² e peso de 140 N. Qual deve ser a força aplicada ao pistão menor, para equilibrar o carro?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3188DB5-BE69-4879-9B62-390E56A16B52}"/>
              </a:ext>
            </a:extLst>
          </p:cNvPr>
          <p:cNvSpPr/>
          <p:nvPr/>
        </p:nvSpPr>
        <p:spPr>
          <a:xfrm>
            <a:off x="387927" y="290945"/>
            <a:ext cx="6594764" cy="2604655"/>
          </a:xfrm>
          <a:prstGeom prst="rect">
            <a:avLst/>
          </a:prstGeom>
          <a:noFill/>
          <a:ln w="76200">
            <a:solidFill>
              <a:srgbClr val="242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11AD60E-5221-4646-89A8-5F345E275E50}"/>
              </a:ext>
            </a:extLst>
          </p:cNvPr>
          <p:cNvSpPr/>
          <p:nvPr/>
        </p:nvSpPr>
        <p:spPr>
          <a:xfrm>
            <a:off x="7370618" y="290945"/>
            <a:ext cx="4197927" cy="2604655"/>
          </a:xfrm>
          <a:prstGeom prst="rect">
            <a:avLst/>
          </a:prstGeom>
          <a:noFill/>
          <a:ln w="76200">
            <a:solidFill>
              <a:srgbClr val="242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EB381BF-1588-4211-A582-0A8A34B44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852" y="3400188"/>
            <a:ext cx="3085714" cy="313333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8B6ECDE-C99C-4614-B4CE-FBACB507F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8" y="3400188"/>
            <a:ext cx="1385135" cy="2901149"/>
          </a:xfrm>
          <a:prstGeom prst="rect">
            <a:avLst/>
          </a:prstGeom>
        </p:spPr>
      </p:pic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012D9E91-29AE-4D74-9486-A96D4B910F17}"/>
              </a:ext>
            </a:extLst>
          </p:cNvPr>
          <p:cNvSpPr/>
          <p:nvPr/>
        </p:nvSpPr>
        <p:spPr>
          <a:xfrm>
            <a:off x="2881747" y="3400188"/>
            <a:ext cx="3602180" cy="1108363"/>
          </a:xfrm>
          <a:prstGeom prst="wedgeEllipseCallout">
            <a:avLst>
              <a:gd name="adj1" fmla="val -55189"/>
              <a:gd name="adj2" fmla="val 38750"/>
            </a:avLst>
          </a:prstGeom>
          <a:solidFill>
            <a:srgbClr val="825E60"/>
          </a:solidFill>
          <a:ln>
            <a:solidFill>
              <a:srgbClr val="EAC9B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Visualizando o exemplo de aplicação: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F6385BC-97F8-4AF8-89BD-3C77871024A4}"/>
              </a:ext>
            </a:extLst>
          </p:cNvPr>
          <p:cNvSpPr/>
          <p:nvPr/>
        </p:nvSpPr>
        <p:spPr>
          <a:xfrm>
            <a:off x="872836" y="3103418"/>
            <a:ext cx="9981768" cy="3574473"/>
          </a:xfrm>
          <a:prstGeom prst="rect">
            <a:avLst/>
          </a:prstGeom>
          <a:noFill/>
          <a:ln w="76200">
            <a:solidFill>
              <a:srgbClr val="242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EA7E9D9-883C-4B58-AEEB-959E77013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5927" y="513269"/>
            <a:ext cx="31051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1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4DCC99D6-124A-457A-AA87-F75194FE41A9}"/>
              </a:ext>
            </a:extLst>
          </p:cNvPr>
          <p:cNvSpPr/>
          <p:nvPr/>
        </p:nvSpPr>
        <p:spPr>
          <a:xfrm>
            <a:off x="443345" y="501503"/>
            <a:ext cx="64423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3638" indent="-1163638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Exercício 64</a:t>
            </a:r>
            <a:r>
              <a:rPr lang="pt-BR" dirty="0"/>
              <a:t>: Na figura mostrada a seguir a constante do gás é 300 m²/(s²*K); os diversos fluidos estão em equilíbrio a 27</a:t>
            </a:r>
            <a:r>
              <a:rPr lang="pt-BR" baseline="30000" dirty="0"/>
              <a:t>0</a:t>
            </a:r>
            <a:r>
              <a:rPr lang="pt-BR" dirty="0"/>
              <a:t>C e nesta condição a massa específica do gás é de 2kg/m³. Pede-se determinar:</a:t>
            </a:r>
          </a:p>
          <a:p>
            <a:pPr lvl="3"/>
            <a:r>
              <a:rPr lang="pt-BR" dirty="0"/>
              <a:t>a. a leitura do manômetro metálico (kPa);</a:t>
            </a:r>
          </a:p>
          <a:p>
            <a:pPr lvl="3"/>
            <a:r>
              <a:rPr lang="pt-BR" dirty="0"/>
              <a:t>b. A cota z em mm;</a:t>
            </a:r>
          </a:p>
          <a:p>
            <a:pPr lvl="3"/>
            <a:r>
              <a:rPr lang="pt-BR" dirty="0"/>
              <a:t>c. A cota h em mm.</a:t>
            </a:r>
          </a:p>
          <a:p>
            <a:pPr marL="720725" indent="-720725"/>
            <a:r>
              <a:rPr lang="pt-BR" dirty="0"/>
              <a:t>Dados: leitura barométrica igual a 690 mmHg; </a:t>
            </a:r>
            <a:r>
              <a:rPr lang="pt-BR" dirty="0">
                <a:latin typeface="Symbol" panose="05050102010706020507" pitchFamily="18" charset="2"/>
              </a:rPr>
              <a:t></a:t>
            </a:r>
            <a:r>
              <a:rPr lang="pt-BR" baseline="-25000" dirty="0"/>
              <a:t>água</a:t>
            </a:r>
            <a:r>
              <a:rPr lang="pt-BR" dirty="0"/>
              <a:t> = 9800 N/m³ e </a:t>
            </a:r>
            <a:r>
              <a:rPr lang="pt-BR" dirty="0">
                <a:latin typeface="Symbol" panose="05050102010706020507" pitchFamily="18" charset="2"/>
              </a:rPr>
              <a:t></a:t>
            </a:r>
            <a:r>
              <a:rPr lang="pt-BR" baseline="-25000" dirty="0"/>
              <a:t>Hg</a:t>
            </a:r>
            <a:r>
              <a:rPr lang="pt-BR" dirty="0"/>
              <a:t> =136000 N/m³.</a:t>
            </a:r>
          </a:p>
        </p:txBody>
      </p:sp>
      <p:pic>
        <p:nvPicPr>
          <p:cNvPr id="8197" name="Imagem 12466">
            <a:extLst>
              <a:ext uri="{FF2B5EF4-FFF2-40B4-BE49-F238E27FC236}">
                <a16:creationId xmlns:a16="http://schemas.microsoft.com/office/drawing/2014/main" id="{C3B13C66-40C6-4EA1-B04C-7F3B7DB3A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18" y="501503"/>
            <a:ext cx="41529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77975F4-F222-4F0A-A36A-55952B35A054}"/>
              </a:ext>
            </a:extLst>
          </p:cNvPr>
          <p:cNvSpPr/>
          <p:nvPr/>
        </p:nvSpPr>
        <p:spPr>
          <a:xfrm>
            <a:off x="193964" y="374073"/>
            <a:ext cx="6802581" cy="2840182"/>
          </a:xfrm>
          <a:prstGeom prst="rect">
            <a:avLst/>
          </a:prstGeom>
          <a:noFill/>
          <a:ln w="76200">
            <a:solidFill>
              <a:srgbClr val="242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51AA515-F95C-47B2-9E67-63E62D80A1FB}"/>
              </a:ext>
            </a:extLst>
          </p:cNvPr>
          <p:cNvSpPr/>
          <p:nvPr/>
        </p:nvSpPr>
        <p:spPr>
          <a:xfrm>
            <a:off x="7218218" y="193964"/>
            <a:ext cx="4716610" cy="31745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1E0C1E1-12CE-4579-B694-AE3D00540064}"/>
              </a:ext>
            </a:extLst>
          </p:cNvPr>
          <p:cNvSpPr/>
          <p:nvPr/>
        </p:nvSpPr>
        <p:spPr>
          <a:xfrm>
            <a:off x="547254" y="3480229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44613" indent="-1344613" algn="just"/>
            <a:r>
              <a:rPr lang="pt-BR" dirty="0"/>
              <a:t>Exercício 65: Uma cúpula de aço inicialmente está aberta à pressão atmosférica de 753 mmHg nas margens de um lago onde a temperatura ambiente é de 22</a:t>
            </a:r>
            <a:r>
              <a:rPr lang="pt-BR" baseline="30000" dirty="0"/>
              <a:t>0</a:t>
            </a:r>
            <a:r>
              <a:rPr lang="pt-BR" dirty="0"/>
              <a:t>C. Depois de fechada é submersa à profundidade de 8 metros em suas águas, onde a temperatura está em 8</a:t>
            </a:r>
            <a:r>
              <a:rPr lang="pt-BR" baseline="30000" dirty="0"/>
              <a:t>0</a:t>
            </a:r>
            <a:r>
              <a:rPr lang="pt-BR" dirty="0"/>
              <a:t>C. No interior da cúpula há um barômetro e em sua superfície um manômetro metálico. Posto isto, determinar: a leitura do barômetro no interior da cúpula e a leitura do manômetro metálico na situação final.  </a:t>
            </a:r>
          </a:p>
          <a:p>
            <a:r>
              <a:rPr lang="pt-BR" dirty="0"/>
              <a:t>Dados: </a:t>
            </a:r>
            <a:r>
              <a:rPr lang="pt-BR" dirty="0">
                <a:latin typeface="Symbol" panose="05050102010706020507" pitchFamily="18" charset="2"/>
              </a:rPr>
              <a:t></a:t>
            </a:r>
            <a:r>
              <a:rPr lang="pt-BR" baseline="-25000" dirty="0"/>
              <a:t>Hg</a:t>
            </a:r>
            <a:r>
              <a:rPr lang="pt-BR" dirty="0"/>
              <a:t> = 136000 N/m³; </a:t>
            </a:r>
            <a:r>
              <a:rPr lang="pt-BR" dirty="0">
                <a:latin typeface="Symbol" panose="05050102010706020507" pitchFamily="18" charset="2"/>
              </a:rPr>
              <a:t></a:t>
            </a:r>
            <a:r>
              <a:rPr lang="pt-BR" baseline="-25000" dirty="0"/>
              <a:t>água</a:t>
            </a:r>
            <a:r>
              <a:rPr lang="pt-BR" dirty="0"/>
              <a:t> = 9800 N/m³.</a:t>
            </a:r>
          </a:p>
        </p:txBody>
      </p:sp>
      <p:pic>
        <p:nvPicPr>
          <p:cNvPr id="8198" name="Imagem 12469">
            <a:extLst>
              <a:ext uri="{FF2B5EF4-FFF2-40B4-BE49-F238E27FC236}">
                <a16:creationId xmlns:a16="http://schemas.microsoft.com/office/drawing/2014/main" id="{394ADACB-7AB5-4B5C-A6AE-B97476C6F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254" y="3859264"/>
            <a:ext cx="54006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D5AC80B0-59BC-470A-AB95-5E038787C85A}"/>
              </a:ext>
            </a:extLst>
          </p:cNvPr>
          <p:cNvSpPr/>
          <p:nvPr/>
        </p:nvSpPr>
        <p:spPr>
          <a:xfrm>
            <a:off x="193964" y="3368528"/>
            <a:ext cx="6449290" cy="325102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1A77616-FAEA-4868-9F9B-C5313648773C}"/>
              </a:ext>
            </a:extLst>
          </p:cNvPr>
          <p:cNvSpPr/>
          <p:nvPr/>
        </p:nvSpPr>
        <p:spPr>
          <a:xfrm>
            <a:off x="6643254" y="3699164"/>
            <a:ext cx="5400675" cy="29203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EB089FB-8BA5-4D60-A232-0284FCC6B788}"/>
              </a:ext>
            </a:extLst>
          </p:cNvPr>
          <p:cNvSpPr/>
          <p:nvPr/>
        </p:nvSpPr>
        <p:spPr>
          <a:xfrm>
            <a:off x="7218218" y="252176"/>
            <a:ext cx="47166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https://www.youtube.com/watch?v=vUh2NAyovww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A0C4ED4-5B26-4077-9B1A-EF757C5EA0A6}"/>
              </a:ext>
            </a:extLst>
          </p:cNvPr>
          <p:cNvSpPr/>
          <p:nvPr/>
        </p:nvSpPr>
        <p:spPr>
          <a:xfrm>
            <a:off x="6988611" y="6182454"/>
            <a:ext cx="4974503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https://www.youtube.com/watch?v=2TKtVt62uJo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7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571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2</cp:revision>
  <dcterms:created xsi:type="dcterms:W3CDTF">2018-08-28T18:03:56Z</dcterms:created>
  <dcterms:modified xsi:type="dcterms:W3CDTF">2018-08-28T18:08:11Z</dcterms:modified>
</cp:coreProperties>
</file>