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4a" ContentType="audio/mp4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56" r:id="rId5"/>
    <p:sldId id="261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7E73"/>
    <a:srgbClr val="0E2619"/>
    <a:srgbClr val="08261A"/>
    <a:srgbClr val="4472C4"/>
    <a:srgbClr val="63351F"/>
    <a:srgbClr val="9F6C19"/>
    <a:srgbClr val="B32424"/>
    <a:srgbClr val="EAC9BC"/>
    <a:srgbClr val="7F5E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2542C-3933-40E6-AE13-93710C0C6121}" type="datetimeFigureOut">
              <a:rPr lang="pt-BR" smtClean="0"/>
              <a:t>13/10/2018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D4659-5905-4929-97E2-AB44017640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1077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4659-5905-4929-97E2-AB440176406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9185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4659-5905-4929-97E2-AB4401764069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507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4659-5905-4929-97E2-AB4401764069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2804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4659-5905-4929-97E2-AB4401764069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5090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4659-5905-4929-97E2-AB440176406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320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4659-5905-4929-97E2-AB440176406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3102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4659-5905-4929-97E2-AB440176406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659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4659-5905-4929-97E2-AB4401764069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0319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4659-5905-4929-97E2-AB4401764069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668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D4659-5905-4929-97E2-AB4401764069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793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56112E-C2FA-42ED-815E-99E17653A5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A1A522-A8C2-4C07-91F5-4D8EB424C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5EF933-6539-421C-889C-9229B2DD6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E1F4-82BD-492F-906F-4180AAD81500}" type="datetimeFigureOut">
              <a:rPr lang="pt-BR" smtClean="0"/>
              <a:t>13/10/2018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D56886-484F-40B9-A76E-459CE0DA5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DDD6C3-4E9A-4002-A282-EC14AE52C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28D1-D9F4-4009-B794-CCDA48E405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758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AAC2C-361C-4CEE-823F-2C7603E0B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7CA70EB-D80E-413E-BEFC-4DC71B4B6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423580-0AAA-4312-99DF-B7F447753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E1F4-82BD-492F-906F-4180AAD81500}" type="datetimeFigureOut">
              <a:rPr lang="pt-BR" smtClean="0"/>
              <a:t>13/10/2018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1A3ACF-C527-4A5B-92BB-98287D069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E9F619-3E39-427F-8516-5C5CABE88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28D1-D9F4-4009-B794-CCDA48E405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126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8497299-B8BE-4DE4-A92C-06B5C8C0CE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BCF26CA-AFC6-4191-9369-E063EBD35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2DA451-A698-4554-81F7-49622EAF7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E1F4-82BD-492F-906F-4180AAD81500}" type="datetimeFigureOut">
              <a:rPr lang="pt-BR" smtClean="0"/>
              <a:t>13/10/2018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DB2EC5-9D19-484F-8787-0BECEA650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DE3251-A480-4736-A786-7483D9EFD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28D1-D9F4-4009-B794-CCDA48E405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911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5F4CC1-23D0-43B4-99C2-08B96C11A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23E47F-F937-41AB-B91A-3AF36E29C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84584A-FF14-41E0-BAFE-118A92233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E1F4-82BD-492F-906F-4180AAD81500}" type="datetimeFigureOut">
              <a:rPr lang="pt-BR" smtClean="0"/>
              <a:t>13/10/2018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C5157A-6C48-4466-A64E-4BCAD4619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5C07A8-1FD6-49B4-8243-AD2C8CCDA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28D1-D9F4-4009-B794-CCDA48E405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737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3BCFFB-04B7-4D57-8E8F-7580A62DC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6B9A046-D974-4819-919F-814B6294B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1A38C8-4DC1-40BA-A188-63BCA2914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E1F4-82BD-492F-906F-4180AAD81500}" type="datetimeFigureOut">
              <a:rPr lang="pt-BR" smtClean="0"/>
              <a:t>13/10/2018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08EE82-6713-4E53-A859-4FA722E27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E0D3D6-E6DA-4C7F-91FF-DFC7196EF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28D1-D9F4-4009-B794-CCDA48E405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37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5303B5-6299-45CD-928B-638DAC727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B3D418-4DF3-443C-85B0-CEDD0E6D8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FB94CC4-555B-4E9D-9003-FC272E6DA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06DC3C1-F8C5-4507-81B6-E5F1A4F3C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E1F4-82BD-492F-906F-4180AAD81500}" type="datetimeFigureOut">
              <a:rPr lang="pt-BR" smtClean="0"/>
              <a:t>13/10/2018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54C8397-5D4D-4534-911F-77F30857A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2804A94-026D-4D46-8A52-01FE973B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28D1-D9F4-4009-B794-CCDA48E405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3949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159660-7675-448C-A549-E33C005A5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EFA6861-9364-4016-A494-692A47A73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26F2E1B-2402-4D71-B0AF-CBB4F3B1C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BEDA146-C20E-40DC-A3A0-637D33BB39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071720B-7426-4A99-8CEF-479C21ECA8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580AAA1-7A4A-4F17-B4F0-38DAD12DB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E1F4-82BD-492F-906F-4180AAD81500}" type="datetimeFigureOut">
              <a:rPr lang="pt-BR" smtClean="0"/>
              <a:t>13/10/2018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27E3793-A23B-4ACA-B406-D1D8B0769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DE28FA2-EDFF-4662-A1D2-45C6B23AE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28D1-D9F4-4009-B794-CCDA48E405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69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FCFB1-5456-4537-B018-A3F2F1DA0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49FB7ED-D922-4FA4-986C-7064E91AA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E1F4-82BD-492F-906F-4180AAD81500}" type="datetimeFigureOut">
              <a:rPr lang="pt-BR" smtClean="0"/>
              <a:t>13/10/2018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117AB28-7DFA-48A9-93A5-A1FB20DD9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87294A1-C426-44B8-AF37-7CBFA3233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28D1-D9F4-4009-B794-CCDA48E405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7997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C8937E8-6E3F-4991-9302-42334207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E1F4-82BD-492F-906F-4180AAD81500}" type="datetimeFigureOut">
              <a:rPr lang="pt-BR" smtClean="0"/>
              <a:t>13/10/2018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2C2479B-ED16-4517-8D92-3E7B798FF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D8DA526-CC02-4AA0-BD14-F26DECC7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28D1-D9F4-4009-B794-CCDA48E405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208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36D3FA-EEC1-4F22-B075-7B443FB1F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9883AD-5A91-4B10-A2A2-44A3EAD0B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35115E8-03B8-4ECF-8F11-DAB16DE61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A59249D-9E40-46A8-8B1E-6667A0A55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E1F4-82BD-492F-906F-4180AAD81500}" type="datetimeFigureOut">
              <a:rPr lang="pt-BR" smtClean="0"/>
              <a:t>13/10/2018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441F4E7-1EB6-4FAE-BA63-6EDF6CF7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D675446-0072-462B-93AE-4B5DEC0DE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28D1-D9F4-4009-B794-CCDA48E405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3801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9286F2-6805-42E8-A283-340315B38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F07BBAF-FE46-4C8C-B3DB-74235FE52E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94638D4-F0E2-4F62-B960-653012FAE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5BD9A8B-CF27-4BAC-9F9A-D6CE42946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E1F4-82BD-492F-906F-4180AAD81500}" type="datetimeFigureOut">
              <a:rPr lang="pt-BR" smtClean="0"/>
              <a:t>13/10/2018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45D8842-5383-4987-908F-ECC4BEA3E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894EEC8-66AF-4F09-A656-1C77A9831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428D1-D9F4-4009-B794-CCDA48E405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9541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2ECBCBE-6DD9-4D48-9630-3349A66B9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9F9B35F-0BFE-407D-8548-06213B4C7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0526D8-C490-45AC-A045-B3EAB6743D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8E1F4-82BD-492F-906F-4180AAD81500}" type="datetimeFigureOut">
              <a:rPr lang="pt-BR" smtClean="0"/>
              <a:t>13/10/2018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6A86E4-892B-4880-B9C9-FD8AD60F2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7B31E7-CECE-4088-998D-1B79BF90D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428D1-D9F4-4009-B794-CCDA48E405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17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4.wmf"/><Relationship Id="rId5" Type="http://schemas.openxmlformats.org/officeDocument/2006/relationships/image" Target="../media/image16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5.png"/><Relationship Id="rId9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www.escoladavida.eng.br/ft/chamada_de_ft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527FCEA-6143-4C5E-8C45-8AC9237AD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A9F23AD-7A55-49F3-A3EC-743F47F36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 descr="Uma imagem contendo ao ar livre, edifício, pessoa&#10;&#10;Descrição gerada com alta confiança">
            <a:extLst>
              <a:ext uri="{FF2B5EF4-FFF2-40B4-BE49-F238E27FC236}">
                <a16:creationId xmlns:a16="http://schemas.microsoft.com/office/drawing/2014/main" id="{A3F00230-00F8-4829-9B81-E4BD03FEA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8855" y="650497"/>
            <a:ext cx="4094733" cy="557106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7D9F91F-72C9-4DB9-ABD0-A8180D826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 descr="Uma imagem contendo pássaro, água, céu, animal&#10;&#10;Descrição gerada com muito alta confiança">
            <a:extLst>
              <a:ext uri="{FF2B5EF4-FFF2-40B4-BE49-F238E27FC236}">
                <a16:creationId xmlns:a16="http://schemas.microsoft.com/office/drawing/2014/main" id="{02565D96-AA6A-4FA8-8A8A-F035B9478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5999" y="643467"/>
            <a:ext cx="3414693" cy="247565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E016956-CE9F-4946-8834-A8BC3529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Uma imagem contendo medidor, dispositivo, relógio, interior&#10;&#10;Descrição gerada com muito alta confiança">
            <a:extLst>
              <a:ext uri="{FF2B5EF4-FFF2-40B4-BE49-F238E27FC236}">
                <a16:creationId xmlns:a16="http://schemas.microsoft.com/office/drawing/2014/main" id="{863A3FA6-0C4F-4ED9-8D35-BBE8F9A5BE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2874" y="3748194"/>
            <a:ext cx="3420942" cy="2471631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1E875ECA-B1F2-4E56-85D8-6A5607715B04}"/>
              </a:ext>
            </a:extLst>
          </p:cNvPr>
          <p:cNvSpPr/>
          <p:nvPr/>
        </p:nvSpPr>
        <p:spPr>
          <a:xfrm>
            <a:off x="545097" y="1078352"/>
            <a:ext cx="453970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4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C</a:t>
            </a:r>
          </a:p>
          <a:p>
            <a:pPr algn="ctr"/>
            <a:r>
              <a:rPr lang="pt-BR" sz="24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O</a:t>
            </a:r>
          </a:p>
          <a:p>
            <a:pPr algn="ctr"/>
            <a:r>
              <a:rPr lang="pt-BR" sz="2400" b="1" dirty="0">
                <a:ln/>
                <a:solidFill>
                  <a:schemeClr val="accent1">
                    <a:lumMod val="75000"/>
                  </a:schemeClr>
                </a:solidFill>
              </a:rPr>
              <a:t>N</a:t>
            </a:r>
          </a:p>
          <a:p>
            <a:pPr algn="ctr"/>
            <a:r>
              <a:rPr lang="pt-BR" sz="24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S</a:t>
            </a:r>
          </a:p>
          <a:p>
            <a:pPr algn="ctr"/>
            <a:r>
              <a:rPr lang="pt-BR" sz="2400" b="1" dirty="0">
                <a:ln/>
                <a:solidFill>
                  <a:schemeClr val="accent1">
                    <a:lumMod val="75000"/>
                  </a:schemeClr>
                </a:solidFill>
              </a:rPr>
              <a:t>T</a:t>
            </a:r>
          </a:p>
          <a:p>
            <a:pPr algn="ctr"/>
            <a:r>
              <a:rPr lang="pt-BR" sz="24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R</a:t>
            </a:r>
          </a:p>
          <a:p>
            <a:pPr algn="ctr"/>
            <a:r>
              <a:rPr lang="pt-BR" sz="2400" b="1" dirty="0">
                <a:ln/>
                <a:solidFill>
                  <a:schemeClr val="accent1">
                    <a:lumMod val="75000"/>
                  </a:schemeClr>
                </a:solidFill>
              </a:rPr>
              <a:t>U</a:t>
            </a:r>
          </a:p>
          <a:p>
            <a:pPr algn="ctr"/>
            <a:r>
              <a:rPr lang="pt-BR" sz="24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A</a:t>
            </a:r>
          </a:p>
          <a:p>
            <a:pPr algn="ctr"/>
            <a:endParaRPr lang="pt-BR" sz="2400" b="1" dirty="0">
              <a:ln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t-BR" sz="24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U</a:t>
            </a:r>
          </a:p>
          <a:p>
            <a:pPr algn="ctr"/>
            <a:r>
              <a:rPr lang="pt-BR" sz="2400" b="1" dirty="0">
                <a:ln/>
                <a:solidFill>
                  <a:schemeClr val="accent1">
                    <a:lumMod val="75000"/>
                  </a:schemeClr>
                </a:solidFill>
              </a:rPr>
              <a:t>M</a:t>
            </a:r>
          </a:p>
          <a:p>
            <a:pPr algn="ctr"/>
            <a:r>
              <a:rPr lang="pt-BR" sz="24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A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9D3724CB-C08E-41C4-9BDF-9E1A21E20A43}"/>
              </a:ext>
            </a:extLst>
          </p:cNvPr>
          <p:cNvSpPr/>
          <p:nvPr/>
        </p:nvSpPr>
        <p:spPr>
          <a:xfrm>
            <a:off x="1067152" y="2040034"/>
            <a:ext cx="45397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4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F</a:t>
            </a:r>
          </a:p>
          <a:p>
            <a:pPr algn="ctr"/>
            <a:r>
              <a:rPr lang="pt-BR" sz="24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O</a:t>
            </a:r>
          </a:p>
          <a:p>
            <a:pPr algn="ctr"/>
            <a:r>
              <a:rPr lang="pt-BR" sz="24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R</a:t>
            </a:r>
          </a:p>
          <a:p>
            <a:pPr algn="ctr"/>
            <a:r>
              <a:rPr lang="pt-BR" sz="2400" b="1" dirty="0">
                <a:ln/>
                <a:solidFill>
                  <a:schemeClr val="accent1">
                    <a:lumMod val="75000"/>
                  </a:schemeClr>
                </a:solidFill>
              </a:rPr>
              <a:t>M</a:t>
            </a:r>
          </a:p>
          <a:p>
            <a:pPr algn="ctr"/>
            <a:r>
              <a:rPr lang="pt-BR" sz="24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A</a:t>
            </a:r>
          </a:p>
          <a:p>
            <a:pPr algn="ctr"/>
            <a:r>
              <a:rPr lang="pt-BR" sz="2400" b="1" dirty="0">
                <a:ln/>
                <a:solidFill>
                  <a:schemeClr val="accent1">
                    <a:lumMod val="75000"/>
                  </a:schemeClr>
                </a:solidFill>
              </a:rPr>
              <a:t>Ç</a:t>
            </a:r>
          </a:p>
          <a:p>
            <a:pPr algn="ctr"/>
            <a:r>
              <a:rPr lang="pt-BR" sz="2400" b="1" dirty="0">
                <a:ln/>
                <a:solidFill>
                  <a:schemeClr val="accent1">
                    <a:lumMod val="75000"/>
                  </a:schemeClr>
                </a:solidFill>
              </a:rPr>
              <a:t>Ã</a:t>
            </a:r>
            <a:endParaRPr lang="pt-BR" sz="24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algn="ctr"/>
            <a:r>
              <a:rPr lang="pt-BR" sz="2400" b="1" dirty="0">
                <a:ln/>
                <a:solidFill>
                  <a:schemeClr val="accent1">
                    <a:lumMod val="75000"/>
                  </a:schemeClr>
                </a:solidFill>
              </a:rPr>
              <a:t>O</a:t>
            </a:r>
          </a:p>
          <a:p>
            <a:pPr algn="ctr"/>
            <a:endParaRPr lang="pt-BR" sz="24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F426BDA3-F049-44D6-B581-837E060C43F3}"/>
              </a:ext>
            </a:extLst>
          </p:cNvPr>
          <p:cNvSpPr/>
          <p:nvPr/>
        </p:nvSpPr>
        <p:spPr>
          <a:xfrm>
            <a:off x="6016060" y="1447683"/>
            <a:ext cx="386644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4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S</a:t>
            </a:r>
          </a:p>
          <a:p>
            <a:pPr algn="ctr"/>
            <a:r>
              <a:rPr lang="pt-BR" sz="2400" b="1" dirty="0">
                <a:ln/>
                <a:solidFill>
                  <a:schemeClr val="accent1">
                    <a:lumMod val="75000"/>
                  </a:schemeClr>
                </a:solidFill>
              </a:rPr>
              <a:t>U</a:t>
            </a:r>
          </a:p>
          <a:p>
            <a:pPr algn="ctr"/>
            <a:r>
              <a:rPr lang="pt-BR" sz="24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S</a:t>
            </a:r>
          </a:p>
          <a:p>
            <a:pPr algn="ctr"/>
            <a:r>
              <a:rPr lang="pt-BR" sz="2400" b="1" dirty="0">
                <a:ln/>
                <a:solidFill>
                  <a:schemeClr val="accent1">
                    <a:lumMod val="75000"/>
                  </a:schemeClr>
                </a:solidFill>
              </a:rPr>
              <a:t>T</a:t>
            </a:r>
          </a:p>
          <a:p>
            <a:pPr algn="ctr"/>
            <a:r>
              <a:rPr lang="pt-BR" sz="24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E</a:t>
            </a:r>
          </a:p>
          <a:p>
            <a:pPr algn="ctr"/>
            <a:r>
              <a:rPr lang="pt-BR" sz="2400" b="1" dirty="0">
                <a:ln/>
                <a:solidFill>
                  <a:schemeClr val="accent1">
                    <a:lumMod val="75000"/>
                  </a:schemeClr>
                </a:solidFill>
              </a:rPr>
              <a:t>N</a:t>
            </a:r>
          </a:p>
          <a:p>
            <a:pPr algn="ctr"/>
            <a:r>
              <a:rPr lang="pt-BR" sz="24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T</a:t>
            </a:r>
          </a:p>
          <a:p>
            <a:pPr algn="ctr"/>
            <a:r>
              <a:rPr lang="pt-BR" sz="24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Á</a:t>
            </a:r>
          </a:p>
          <a:p>
            <a:pPr algn="ctr"/>
            <a:r>
              <a:rPr lang="pt-BR" sz="2400" b="1" dirty="0">
                <a:ln/>
                <a:solidFill>
                  <a:schemeClr val="accent1">
                    <a:lumMod val="75000"/>
                  </a:schemeClr>
                </a:solidFill>
              </a:rPr>
              <a:t>V</a:t>
            </a:r>
          </a:p>
          <a:p>
            <a:pPr algn="ctr"/>
            <a:r>
              <a:rPr lang="pt-BR" sz="24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E</a:t>
            </a:r>
          </a:p>
          <a:p>
            <a:pPr algn="ctr"/>
            <a:r>
              <a:rPr lang="pt-BR" sz="2400" b="1" dirty="0">
                <a:ln/>
                <a:solidFill>
                  <a:schemeClr val="accent1">
                    <a:lumMod val="75000"/>
                  </a:schemeClr>
                </a:solidFill>
              </a:rPr>
              <a:t>L</a:t>
            </a:r>
            <a:endParaRPr lang="pt-BR" sz="24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9AE6209-9AAE-4D2B-9E9C-CEC25036BDAD}"/>
              </a:ext>
            </a:extLst>
          </p:cNvPr>
          <p:cNvSpPr/>
          <p:nvPr/>
        </p:nvSpPr>
        <p:spPr>
          <a:xfrm>
            <a:off x="6614661" y="709020"/>
            <a:ext cx="453970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4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E</a:t>
            </a:r>
          </a:p>
          <a:p>
            <a:pPr algn="ctr"/>
            <a:endParaRPr lang="pt-BR" sz="2400" b="1" dirty="0">
              <a:ln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t-BR" sz="2400" b="1" dirty="0">
                <a:ln/>
                <a:solidFill>
                  <a:schemeClr val="accent1">
                    <a:lumMod val="75000"/>
                  </a:schemeClr>
                </a:solidFill>
              </a:rPr>
              <a:t>M</a:t>
            </a:r>
          </a:p>
          <a:p>
            <a:pPr algn="ctr"/>
            <a:r>
              <a:rPr lang="pt-BR" sz="2400" b="1" dirty="0">
                <a:ln/>
                <a:solidFill>
                  <a:schemeClr val="accent1">
                    <a:lumMod val="75000"/>
                  </a:schemeClr>
                </a:solidFill>
              </a:rPr>
              <a:t>U</a:t>
            </a:r>
          </a:p>
          <a:p>
            <a:pPr algn="ctr"/>
            <a:r>
              <a:rPr lang="pt-BR" sz="2400" b="1" dirty="0">
                <a:ln/>
                <a:solidFill>
                  <a:schemeClr val="accent1">
                    <a:lumMod val="75000"/>
                  </a:schemeClr>
                </a:solidFill>
              </a:rPr>
              <a:t>D</a:t>
            </a:r>
          </a:p>
          <a:p>
            <a:pPr algn="ctr"/>
            <a:r>
              <a:rPr lang="pt-BR" sz="2400" b="1" dirty="0">
                <a:ln/>
                <a:solidFill>
                  <a:schemeClr val="accent1">
                    <a:lumMod val="75000"/>
                  </a:schemeClr>
                </a:solidFill>
              </a:rPr>
              <a:t>E</a:t>
            </a:r>
          </a:p>
          <a:p>
            <a:pPr algn="ctr"/>
            <a:endParaRPr lang="pt-BR" sz="24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algn="ctr"/>
            <a:r>
              <a:rPr lang="pt-BR" sz="2400" b="1" dirty="0">
                <a:ln/>
                <a:solidFill>
                  <a:schemeClr val="accent1">
                    <a:lumMod val="75000"/>
                  </a:schemeClr>
                </a:solidFill>
              </a:rPr>
              <a:t>O</a:t>
            </a:r>
          </a:p>
          <a:p>
            <a:pPr algn="ctr"/>
            <a:endParaRPr lang="pt-BR" sz="2400" b="1" cap="none" spc="0" dirty="0">
              <a:ln/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algn="ctr"/>
            <a:r>
              <a:rPr lang="pt-BR" sz="2400" b="1" dirty="0">
                <a:ln/>
                <a:solidFill>
                  <a:schemeClr val="accent1">
                    <a:lumMod val="75000"/>
                  </a:schemeClr>
                </a:solidFill>
              </a:rPr>
              <a:t>F</a:t>
            </a:r>
          </a:p>
          <a:p>
            <a:pPr algn="ctr"/>
            <a:r>
              <a:rPr lang="pt-BR" sz="2400" b="1" dirty="0">
                <a:ln/>
                <a:solidFill>
                  <a:schemeClr val="accent1">
                    <a:lumMod val="75000"/>
                  </a:schemeClr>
                </a:solidFill>
              </a:rPr>
              <a:t>U</a:t>
            </a:r>
          </a:p>
          <a:p>
            <a:pPr algn="ctr"/>
            <a:r>
              <a:rPr lang="pt-BR" sz="24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T</a:t>
            </a:r>
          </a:p>
          <a:p>
            <a:pPr algn="ctr"/>
            <a:r>
              <a:rPr lang="pt-BR" sz="24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U</a:t>
            </a:r>
          </a:p>
          <a:p>
            <a:pPr algn="ctr"/>
            <a:r>
              <a:rPr lang="pt-BR" sz="2400" b="1" dirty="0">
                <a:ln/>
                <a:solidFill>
                  <a:schemeClr val="accent1">
                    <a:lumMod val="75000"/>
                  </a:schemeClr>
                </a:solidFill>
              </a:rPr>
              <a:t>R</a:t>
            </a:r>
          </a:p>
          <a:p>
            <a:pPr algn="ctr"/>
            <a:r>
              <a:rPr lang="pt-BR" sz="2400" b="1" cap="none" spc="0" dirty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46487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céu, chão, ao ar livre, pessoa&#10;&#10;Descrição gerada com muito alta confiança">
            <a:extLst>
              <a:ext uri="{FF2B5EF4-FFF2-40B4-BE49-F238E27FC236}">
                <a16:creationId xmlns:a16="http://schemas.microsoft.com/office/drawing/2014/main" id="{0C3C40FF-53BD-4BA9-BDC4-6A5BB8B5E9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5" r="-2" b="25101"/>
          <a:stretch/>
        </p:blipFill>
        <p:spPr>
          <a:xfrm>
            <a:off x="838200" y="-3810"/>
            <a:ext cx="992886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7E6438CB-353F-4978-89DB-F1E3ECD517B9}"/>
              </a:ext>
            </a:extLst>
          </p:cNvPr>
          <p:cNvSpPr/>
          <p:nvPr/>
        </p:nvSpPr>
        <p:spPr>
          <a:xfrm>
            <a:off x="-87153" y="1846458"/>
            <a:ext cx="231627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400" b="1" dirty="0">
                <a:ln/>
                <a:solidFill>
                  <a:schemeClr val="accent6">
                    <a:lumMod val="75000"/>
                  </a:schemeClr>
                </a:solidFill>
              </a:rPr>
              <a:t>Resignação</a:t>
            </a:r>
          </a:p>
          <a:p>
            <a:pPr algn="ctr"/>
            <a:endParaRPr lang="pt-BR" sz="2400" b="1" dirty="0">
              <a:ln/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pt-BR" sz="24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A resignação</a:t>
            </a:r>
          </a:p>
          <a:p>
            <a:pPr algn="ctr"/>
            <a:r>
              <a:rPr lang="pt-BR" sz="2400" b="1" dirty="0">
                <a:ln/>
                <a:solidFill>
                  <a:schemeClr val="accent6">
                    <a:lumMod val="75000"/>
                  </a:schemeClr>
                </a:solidFill>
              </a:rPr>
              <a:t>é o troféu</a:t>
            </a:r>
          </a:p>
          <a:p>
            <a:pPr algn="ctr"/>
            <a:r>
              <a:rPr lang="pt-BR" sz="24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conquistado</a:t>
            </a:r>
          </a:p>
          <a:p>
            <a:pPr algn="ctr"/>
            <a:r>
              <a:rPr lang="pt-BR" sz="2400" b="1" dirty="0">
                <a:ln/>
                <a:solidFill>
                  <a:schemeClr val="accent6">
                    <a:lumMod val="75000"/>
                  </a:schemeClr>
                </a:solidFill>
              </a:rPr>
              <a:t>pelo cidadão</a:t>
            </a:r>
          </a:p>
          <a:p>
            <a:pPr algn="ctr"/>
            <a:r>
              <a:rPr lang="pt-BR" sz="2400" b="1" dirty="0">
                <a:ln/>
                <a:solidFill>
                  <a:schemeClr val="accent6">
                    <a:lumMod val="75000"/>
                  </a:schemeClr>
                </a:solidFill>
              </a:rPr>
              <a:t>ou será réu</a:t>
            </a:r>
          </a:p>
          <a:p>
            <a:pPr algn="ctr"/>
            <a:r>
              <a:rPr lang="pt-BR" sz="24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que vive</a:t>
            </a:r>
          </a:p>
          <a:p>
            <a:pPr algn="ctr"/>
            <a:r>
              <a:rPr lang="pt-BR" sz="2400" b="1" dirty="0">
                <a:ln/>
                <a:solidFill>
                  <a:schemeClr val="accent6">
                    <a:lumMod val="75000"/>
                  </a:schemeClr>
                </a:solidFill>
              </a:rPr>
              <a:t>de suas derrotas</a:t>
            </a:r>
            <a:endParaRPr lang="pt-BR" sz="24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64ADFB2-C7A0-4767-AEDC-DB5F9E81FDAF}"/>
              </a:ext>
            </a:extLst>
          </p:cNvPr>
          <p:cNvSpPr/>
          <p:nvPr/>
        </p:nvSpPr>
        <p:spPr>
          <a:xfrm>
            <a:off x="10239917" y="554172"/>
            <a:ext cx="1641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54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SE</a:t>
            </a:r>
            <a:r>
              <a:rPr lang="pt-BR" sz="5400" b="1" dirty="0">
                <a:ln/>
                <a:solidFill>
                  <a:schemeClr val="accent6">
                    <a:lumMod val="75000"/>
                  </a:schemeClr>
                </a:solidFill>
              </a:rPr>
              <a:t>J</a:t>
            </a:r>
            <a:r>
              <a:rPr lang="pt-BR" sz="54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A</a:t>
            </a:r>
            <a:r>
              <a:rPr lang="pt-BR" sz="5400" b="1" cap="none" spc="0" dirty="0">
                <a:ln/>
                <a:solidFill>
                  <a:schemeClr val="accent4"/>
                </a:solidFill>
                <a:effectLst/>
              </a:rPr>
              <a:t>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F93CD56-97DE-4B1D-A91F-84FDF16923AF}"/>
              </a:ext>
            </a:extLst>
          </p:cNvPr>
          <p:cNvSpPr/>
          <p:nvPr/>
        </p:nvSpPr>
        <p:spPr>
          <a:xfrm>
            <a:off x="11353800" y="1019646"/>
            <a:ext cx="393056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24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 algn="ctr"/>
            <a:r>
              <a:rPr lang="pt-BR" sz="24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I</a:t>
            </a:r>
          </a:p>
          <a:p>
            <a:pPr algn="ctr"/>
            <a:r>
              <a:rPr lang="pt-BR" sz="2400" b="1" dirty="0">
                <a:ln/>
                <a:solidFill>
                  <a:schemeClr val="accent6">
                    <a:lumMod val="75000"/>
                  </a:schemeClr>
                </a:solidFill>
              </a:rPr>
              <a:t>S</a:t>
            </a:r>
          </a:p>
          <a:p>
            <a:pPr algn="ctr"/>
            <a:r>
              <a:rPr lang="pt-BR" sz="24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A</a:t>
            </a:r>
          </a:p>
          <a:p>
            <a:pPr algn="ctr"/>
            <a:r>
              <a:rPr lang="pt-BR" sz="2400" b="1" dirty="0">
                <a:ln/>
                <a:solidFill>
                  <a:schemeClr val="accent6">
                    <a:lumMod val="75000"/>
                  </a:schemeClr>
                </a:solidFill>
              </a:rPr>
              <a:t>T</a:t>
            </a:r>
          </a:p>
          <a:p>
            <a:pPr algn="ctr"/>
            <a:r>
              <a:rPr lang="pt-BR" sz="24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I</a:t>
            </a:r>
          </a:p>
          <a:p>
            <a:pPr algn="ctr"/>
            <a:r>
              <a:rPr lang="pt-BR" sz="2400" b="1" dirty="0">
                <a:ln/>
                <a:solidFill>
                  <a:schemeClr val="accent6">
                    <a:lumMod val="75000"/>
                  </a:schemeClr>
                </a:solidFill>
              </a:rPr>
              <a:t>S</a:t>
            </a:r>
          </a:p>
          <a:p>
            <a:pPr algn="ctr"/>
            <a:r>
              <a:rPr lang="pt-BR" sz="24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F</a:t>
            </a:r>
          </a:p>
          <a:p>
            <a:pPr algn="ctr"/>
            <a:r>
              <a:rPr lang="pt-BR" sz="2400" b="1" dirty="0">
                <a:ln/>
                <a:solidFill>
                  <a:schemeClr val="accent6">
                    <a:lumMod val="75000"/>
                  </a:schemeClr>
                </a:solidFill>
              </a:rPr>
              <a:t>E</a:t>
            </a:r>
          </a:p>
          <a:p>
            <a:pPr algn="ctr"/>
            <a:r>
              <a:rPr lang="pt-BR" sz="24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I</a:t>
            </a:r>
          </a:p>
          <a:p>
            <a:pPr algn="ctr"/>
            <a:r>
              <a:rPr lang="pt-BR" sz="2400" b="1" dirty="0">
                <a:ln/>
                <a:solidFill>
                  <a:schemeClr val="accent6">
                    <a:lumMod val="75000"/>
                  </a:schemeClr>
                </a:solidFill>
              </a:rPr>
              <a:t>T</a:t>
            </a:r>
          </a:p>
          <a:p>
            <a:pPr algn="ctr"/>
            <a:r>
              <a:rPr lang="pt-BR" sz="24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O</a:t>
            </a:r>
            <a:endParaRPr lang="pt-BR" sz="54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8B743C5-7BC0-4E82-A6C6-A72E7CFAEDF1}"/>
              </a:ext>
            </a:extLst>
          </p:cNvPr>
          <p:cNvSpPr/>
          <p:nvPr/>
        </p:nvSpPr>
        <p:spPr>
          <a:xfrm>
            <a:off x="10687605" y="1723470"/>
            <a:ext cx="453970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pt-BR" sz="24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 algn="ctr"/>
            <a:r>
              <a:rPr lang="pt-BR" sz="2400" b="1" dirty="0">
                <a:ln/>
                <a:solidFill>
                  <a:schemeClr val="accent6">
                    <a:lumMod val="75000"/>
                  </a:schemeClr>
                </a:solidFill>
              </a:rPr>
              <a:t>S</a:t>
            </a:r>
          </a:p>
          <a:p>
            <a:pPr algn="ctr"/>
            <a:r>
              <a:rPr lang="pt-BR" sz="2400" b="1" dirty="0">
                <a:ln/>
                <a:solidFill>
                  <a:schemeClr val="accent6">
                    <a:lumMod val="75000"/>
                  </a:schemeClr>
                </a:solidFill>
              </a:rPr>
              <a:t>E</a:t>
            </a:r>
          </a:p>
          <a:p>
            <a:pPr algn="ctr"/>
            <a:r>
              <a:rPr lang="pt-BR" sz="24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M</a:t>
            </a:r>
          </a:p>
          <a:p>
            <a:pPr algn="ctr"/>
            <a:r>
              <a:rPr lang="pt-BR" sz="2400" b="1" dirty="0">
                <a:ln/>
                <a:solidFill>
                  <a:schemeClr val="accent6">
                    <a:lumMod val="75000"/>
                  </a:schemeClr>
                </a:solidFill>
              </a:rPr>
              <a:t>P</a:t>
            </a:r>
          </a:p>
          <a:p>
            <a:pPr algn="ctr"/>
            <a:r>
              <a:rPr lang="pt-BR" sz="2400" b="1" dirty="0">
                <a:ln/>
                <a:solidFill>
                  <a:schemeClr val="accent6">
                    <a:lumMod val="75000"/>
                  </a:schemeClr>
                </a:solidFill>
              </a:rPr>
              <a:t>R</a:t>
            </a:r>
          </a:p>
          <a:p>
            <a:pPr algn="ctr"/>
            <a:r>
              <a:rPr lang="pt-BR" sz="24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</a:rPr>
              <a:t>E</a:t>
            </a:r>
            <a:endParaRPr lang="pt-BR" sz="5400" b="1" cap="none" spc="0" dirty="0">
              <a:ln/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72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edifício, rua, carro, ao ar livre&#10;&#10;Descrição gerada com muito alta confiança">
            <a:extLst>
              <a:ext uri="{FF2B5EF4-FFF2-40B4-BE49-F238E27FC236}">
                <a16:creationId xmlns:a16="http://schemas.microsoft.com/office/drawing/2014/main" id="{708FDAA0-CFAB-4774-91E8-01ACFF8BB8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461" r="-3" b="825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5" name="Imagem 4" descr="Uma imagem contendo ao ar livre, chão, rocha, montanha&#10;&#10;Descrição gerada com muito alta confiança">
            <a:extLst>
              <a:ext uri="{FF2B5EF4-FFF2-40B4-BE49-F238E27FC236}">
                <a16:creationId xmlns:a16="http://schemas.microsoft.com/office/drawing/2014/main" id="{B8AD18A9-B9A4-440E-AA95-A406E45C75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812" r="1" b="14845"/>
          <a:stretch/>
        </p:blipFill>
        <p:spPr>
          <a:xfrm>
            <a:off x="20" y="9"/>
            <a:ext cx="7279893" cy="3895335"/>
          </a:xfrm>
          <a:custGeom>
            <a:avLst/>
            <a:gdLst>
              <a:gd name="connsiteX0" fmla="*/ 0 w 7279913"/>
              <a:gd name="connsiteY0" fmla="*/ 0 h 3895335"/>
              <a:gd name="connsiteX1" fmla="*/ 7279913 w 7279913"/>
              <a:gd name="connsiteY1" fmla="*/ 0 h 3895335"/>
              <a:gd name="connsiteX2" fmla="*/ 7279913 w 7279913"/>
              <a:gd name="connsiteY2" fmla="*/ 3116976 h 3895335"/>
              <a:gd name="connsiteX3" fmla="*/ 5011287 w 7279913"/>
              <a:gd name="connsiteY3" fmla="*/ 3116976 h 3895335"/>
              <a:gd name="connsiteX4" fmla="*/ 5011287 w 7279913"/>
              <a:gd name="connsiteY4" fmla="*/ 3895335 h 3895335"/>
              <a:gd name="connsiteX5" fmla="*/ 0 w 7279913"/>
              <a:gd name="connsiteY5" fmla="*/ 3895335 h 3895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2" name="Imagem 1" descr="Uma imagem contendo ao ar livre, céu, fumaça, pôr do sol&#10;&#10;Descrição gerada com muito alta confiança">
            <a:extLst>
              <a:ext uri="{FF2B5EF4-FFF2-40B4-BE49-F238E27FC236}">
                <a16:creationId xmlns:a16="http://schemas.microsoft.com/office/drawing/2014/main" id="{F271B806-AF3B-4BD2-B4C6-84329D1791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932" r="35504" b="1"/>
          <a:stretch/>
        </p:blipFill>
        <p:spPr>
          <a:xfrm>
            <a:off x="7458302" y="-22547"/>
            <a:ext cx="3809132" cy="3139531"/>
          </a:xfrm>
          <a:prstGeom prst="rect">
            <a:avLst/>
          </a:prstGeom>
        </p:spPr>
      </p:pic>
      <p:pic>
        <p:nvPicPr>
          <p:cNvPr id="3" name="Imagem 2" descr="Uma imagem contendo ao ar livre, céu, edifício, transporte&#10;&#10;Descrição gerada com muito alta confiança">
            <a:extLst>
              <a:ext uri="{FF2B5EF4-FFF2-40B4-BE49-F238E27FC236}">
                <a16:creationId xmlns:a16="http://schemas.microsoft.com/office/drawing/2014/main" id="{84944969-BCDC-48F6-9209-C53DF084DD4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103"/>
          <a:stretch/>
        </p:blipFill>
        <p:spPr>
          <a:xfrm>
            <a:off x="1" y="4065775"/>
            <a:ext cx="5001186" cy="279222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57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EAC35CF-28B2-4120-A410-655FC14223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941" r="3" b="10626"/>
          <a:stretch/>
        </p:blipFill>
        <p:spPr>
          <a:xfrm>
            <a:off x="6887045" y="10"/>
            <a:ext cx="4661488" cy="310419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75B85F3-4B17-4EAF-8101-6FD06103D32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1" b="1064"/>
          <a:stretch/>
        </p:blipFill>
        <p:spPr>
          <a:xfrm>
            <a:off x="5419264" y="3265080"/>
            <a:ext cx="6129269" cy="3592925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7EEA162-62A5-47AB-91CA-8F55A390CAC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4043" r="1" b="2962"/>
          <a:stretch/>
        </p:blipFill>
        <p:spPr>
          <a:xfrm>
            <a:off x="643467" y="-5"/>
            <a:ext cx="6082711" cy="3920044"/>
          </a:xfrm>
          <a:custGeom>
            <a:avLst/>
            <a:gdLst>
              <a:gd name="connsiteX0" fmla="*/ 0 w 6082711"/>
              <a:gd name="connsiteY0" fmla="*/ 0 h 3920044"/>
              <a:gd name="connsiteX1" fmla="*/ 6082711 w 6082711"/>
              <a:gd name="connsiteY1" fmla="*/ 0 h 3920044"/>
              <a:gd name="connsiteX2" fmla="*/ 6082711 w 6082711"/>
              <a:gd name="connsiteY2" fmla="*/ 3103225 h 3920044"/>
              <a:gd name="connsiteX3" fmla="*/ 4614930 w 6082711"/>
              <a:gd name="connsiteY3" fmla="*/ 3103225 h 3920044"/>
              <a:gd name="connsiteX4" fmla="*/ 4614930 w 6082711"/>
              <a:gd name="connsiteY4" fmla="*/ 3920044 h 3920044"/>
              <a:gd name="connsiteX5" fmla="*/ 0 w 6082711"/>
              <a:gd name="connsiteY5" fmla="*/ 392004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9FA6A2-2239-4EF2-9EB3-B1DC295FE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om gravado">
            <a:hlinkClick r:id="" action="ppaction://media"/>
            <a:extLst>
              <a:ext uri="{FF2B5EF4-FFF2-40B4-BE49-F238E27FC236}">
                <a16:creationId xmlns:a16="http://schemas.microsoft.com/office/drawing/2014/main" id="{75192CFB-CD65-4C66-B2BC-9C5E5E2F1D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07251" y="5308292"/>
            <a:ext cx="487363" cy="487363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D53CE16B-DB04-433F-BA94-089182D65FE5}"/>
              </a:ext>
            </a:extLst>
          </p:cNvPr>
          <p:cNvSpPr/>
          <p:nvPr/>
        </p:nvSpPr>
        <p:spPr>
          <a:xfrm>
            <a:off x="1686510" y="4390120"/>
            <a:ext cx="26897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400" b="1" cap="none" spc="0" dirty="0">
                <a:ln/>
                <a:solidFill>
                  <a:srgbClr val="FF0000"/>
                </a:solidFill>
                <a:effectLst/>
              </a:rPr>
              <a:t>Fala do prof. Mauro</a:t>
            </a:r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545FF106-B563-426A-A9FE-BD4E83333A09}"/>
              </a:ext>
            </a:extLst>
          </p:cNvPr>
          <p:cNvSpPr/>
          <p:nvPr/>
        </p:nvSpPr>
        <p:spPr>
          <a:xfrm>
            <a:off x="3864944" y="5391949"/>
            <a:ext cx="1022554" cy="24368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 descr="Uma imagem contendo medidor, dispositivo, relógio, interior&#10;&#10;Descrição gerada com muito alta confiança">
            <a:extLst>
              <a:ext uri="{FF2B5EF4-FFF2-40B4-BE49-F238E27FC236}">
                <a16:creationId xmlns:a16="http://schemas.microsoft.com/office/drawing/2014/main" id="{67E5FD26-E341-424B-BE7A-D9C644A156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5882" y="4948953"/>
            <a:ext cx="1436989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7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, mapa&#10;&#10;Descrição gerada com muito alta confiança">
            <a:extLst>
              <a:ext uri="{FF2B5EF4-FFF2-40B4-BE49-F238E27FC236}">
                <a16:creationId xmlns:a16="http://schemas.microsoft.com/office/drawing/2014/main" id="{D0D6B9A5-5663-4AB0-8B82-9A42CCCD8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99" y="259374"/>
            <a:ext cx="10536833" cy="6480152"/>
          </a:xfrm>
          <a:prstGeom prst="rect">
            <a:avLst/>
          </a:prstGeom>
        </p:spPr>
      </p:pic>
      <p:pic>
        <p:nvPicPr>
          <p:cNvPr id="9" name="Imagem 8" descr="Uma imagem contendo pessoa&#10;&#10;Descrição gerada com alta confiança">
            <a:extLst>
              <a:ext uri="{FF2B5EF4-FFF2-40B4-BE49-F238E27FC236}">
                <a16:creationId xmlns:a16="http://schemas.microsoft.com/office/drawing/2014/main" id="{21FF245C-C59D-4DD8-B7EE-64AED7A9A5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950" y="1086394"/>
            <a:ext cx="1114802" cy="1576648"/>
          </a:xfrm>
          <a:prstGeom prst="rect">
            <a:avLst/>
          </a:prstGeom>
        </p:spPr>
      </p:pic>
      <p:sp>
        <p:nvSpPr>
          <p:cNvPr id="11" name="Balão de Fala: Retângulo 10">
            <a:extLst>
              <a:ext uri="{FF2B5EF4-FFF2-40B4-BE49-F238E27FC236}">
                <a16:creationId xmlns:a16="http://schemas.microsoft.com/office/drawing/2014/main" id="{5978496C-5E21-4FF2-84CF-22A9A2E3B328}"/>
              </a:ext>
            </a:extLst>
          </p:cNvPr>
          <p:cNvSpPr/>
          <p:nvPr/>
        </p:nvSpPr>
        <p:spPr>
          <a:xfrm>
            <a:off x="3962400" y="98323"/>
            <a:ext cx="4100052" cy="629264"/>
          </a:xfrm>
          <a:prstGeom prst="wedgeRectCallout">
            <a:avLst>
              <a:gd name="adj1" fmla="val -5725"/>
              <a:gd name="adj2" fmla="val 139063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Conteúdo avaliada na D11</a:t>
            </a:r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05D77407-74C8-46E5-BDBE-BF2E9D8B6716}"/>
              </a:ext>
            </a:extLst>
          </p:cNvPr>
          <p:cNvSpPr/>
          <p:nvPr/>
        </p:nvSpPr>
        <p:spPr>
          <a:xfrm>
            <a:off x="8839200" y="924232"/>
            <a:ext cx="934065" cy="162162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6C275C7-4080-4E96-901B-8C8CB59E35DD}"/>
              </a:ext>
            </a:extLst>
          </p:cNvPr>
          <p:cNvSpPr txBox="1"/>
          <p:nvPr/>
        </p:nvSpPr>
        <p:spPr>
          <a:xfrm>
            <a:off x="9773265" y="800983"/>
            <a:ext cx="187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líquido + ar</a:t>
            </a:r>
          </a:p>
        </p:txBody>
      </p:sp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9A0DD474-6686-4A90-8B62-54910A951BF6}"/>
              </a:ext>
            </a:extLst>
          </p:cNvPr>
          <p:cNvSpPr/>
          <p:nvPr/>
        </p:nvSpPr>
        <p:spPr>
          <a:xfrm>
            <a:off x="8839200" y="1884827"/>
            <a:ext cx="934065" cy="162162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A35A583-C493-46E4-8AF4-FB61C588DBC9}"/>
              </a:ext>
            </a:extLst>
          </p:cNvPr>
          <p:cNvSpPr txBox="1"/>
          <p:nvPr/>
        </p:nvSpPr>
        <p:spPr>
          <a:xfrm>
            <a:off x="9773265" y="1725767"/>
            <a:ext cx="1877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Só líquido </a:t>
            </a:r>
          </a:p>
        </p:txBody>
      </p:sp>
      <p:sp>
        <p:nvSpPr>
          <p:cNvPr id="19" name="Seta: para Cima 18">
            <a:extLst>
              <a:ext uri="{FF2B5EF4-FFF2-40B4-BE49-F238E27FC236}">
                <a16:creationId xmlns:a16="http://schemas.microsoft.com/office/drawing/2014/main" id="{0C496D50-5CC4-4DF8-8E27-1446BFCC3724}"/>
              </a:ext>
            </a:extLst>
          </p:cNvPr>
          <p:cNvSpPr/>
          <p:nvPr/>
        </p:nvSpPr>
        <p:spPr>
          <a:xfrm rot="1206123">
            <a:off x="2300748" y="5067348"/>
            <a:ext cx="147484" cy="668593"/>
          </a:xfrm>
          <a:prstGeom prst="upArrow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08FF9A71-31C3-4FA5-B9A0-7FC0A04788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612100"/>
              </p:ext>
            </p:extLst>
          </p:nvPr>
        </p:nvGraphicFramePr>
        <p:xfrm>
          <a:off x="2060472" y="4630568"/>
          <a:ext cx="1358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6" imgW="1358640" imgH="431640" progId="Equation.DSMT4">
                  <p:embed/>
                </p:oleObj>
              </mc:Choice>
              <mc:Fallback>
                <p:oleObj name="Equation" r:id="rId6" imgW="13586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60472" y="4630568"/>
                        <a:ext cx="13589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aixaDeTexto 20">
            <a:extLst>
              <a:ext uri="{FF2B5EF4-FFF2-40B4-BE49-F238E27FC236}">
                <a16:creationId xmlns:a16="http://schemas.microsoft.com/office/drawing/2014/main" id="{10B1E38D-C860-48FC-9531-2B30A173EECC}"/>
              </a:ext>
            </a:extLst>
          </p:cNvPr>
          <p:cNvSpPr txBox="1"/>
          <p:nvPr/>
        </p:nvSpPr>
        <p:spPr>
          <a:xfrm>
            <a:off x="8883445" y="218209"/>
            <a:ext cx="25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massa do ar menor que a massa do líquido.</a:t>
            </a:r>
          </a:p>
        </p:txBody>
      </p:sp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id="{F06C56E4-7DFB-4BC0-8813-DC457F30AC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997611"/>
              </p:ext>
            </p:extLst>
          </p:nvPr>
        </p:nvGraphicFramePr>
        <p:xfrm>
          <a:off x="7113054" y="4897156"/>
          <a:ext cx="1544249" cy="843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8" imgW="1231560" imgH="672840" progId="Equation.DSMT4">
                  <p:embed/>
                </p:oleObj>
              </mc:Choice>
              <mc:Fallback>
                <p:oleObj name="Equation" r:id="rId8" imgW="123156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13054" y="4897156"/>
                        <a:ext cx="1544249" cy="843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id="{51AAB458-CBF9-4C12-955C-8DB6A37B12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231689"/>
              </p:ext>
            </p:extLst>
          </p:nvPr>
        </p:nvGraphicFramePr>
        <p:xfrm>
          <a:off x="1046074" y="1760605"/>
          <a:ext cx="228854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10" imgW="1346040" imgH="253800" progId="Equation.DSMT4">
                  <p:embed/>
                </p:oleObj>
              </mc:Choice>
              <mc:Fallback>
                <p:oleObj name="Equation" r:id="rId10" imgW="13460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46074" y="1760605"/>
                        <a:ext cx="228854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127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  <p:bldP spid="19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3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Raimundo F Ignacio\AppData\Local\Temp\SNAGHTML2799910a.PNG">
            <a:extLst>
              <a:ext uri="{FF2B5EF4-FFF2-40B4-BE49-F238E27FC236}">
                <a16:creationId xmlns:a16="http://schemas.microsoft.com/office/drawing/2014/main" id="{BC4CF711-381F-4389-8F27-6CE04A494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09" y="561764"/>
            <a:ext cx="6035180" cy="53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0C08899-EE6A-43F6-96A3-577D8AD0C5BF}"/>
              </a:ext>
            </a:extLst>
          </p:cNvPr>
          <p:cNvSpPr/>
          <p:nvPr/>
        </p:nvSpPr>
        <p:spPr>
          <a:xfrm>
            <a:off x="3365091" y="5950858"/>
            <a:ext cx="5461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4"/>
              </a:rPr>
              <a:t>http://www.escoladavida.eng.br/ft/chamada_de_ft.htm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C7D22FB-10E4-4858-B2D1-5DE12F258346}"/>
              </a:ext>
            </a:extLst>
          </p:cNvPr>
          <p:cNvSpPr/>
          <p:nvPr/>
        </p:nvSpPr>
        <p:spPr>
          <a:xfrm>
            <a:off x="643127" y="2152945"/>
            <a:ext cx="2435282" cy="1276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pt-BR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Unidade 3 </a:t>
            </a:r>
          </a:p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pt-BR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Introdução a cinemática </a:t>
            </a:r>
          </a:p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pt-BR" b="1" kern="0" dirty="0">
                <a:solidFill>
                  <a:srgbClr val="2E74B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 fluidos</a:t>
            </a:r>
          </a:p>
        </p:txBody>
      </p:sp>
      <p:sp>
        <p:nvSpPr>
          <p:cNvPr id="5" name="Seta: Dobrada 4">
            <a:extLst>
              <a:ext uri="{FF2B5EF4-FFF2-40B4-BE49-F238E27FC236}">
                <a16:creationId xmlns:a16="http://schemas.microsoft.com/office/drawing/2014/main" id="{C5A5EC40-7B51-4F23-A0E8-F43DEEE8AF09}"/>
              </a:ext>
            </a:extLst>
          </p:cNvPr>
          <p:cNvSpPr/>
          <p:nvPr/>
        </p:nvSpPr>
        <p:spPr>
          <a:xfrm flipV="1">
            <a:off x="1710496" y="3549093"/>
            <a:ext cx="1534028" cy="3028687"/>
          </a:xfrm>
          <a:prstGeom prst="ben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7525E43-947F-47EA-96DA-70F2E26AEE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1638" y="1739596"/>
            <a:ext cx="2545301" cy="336071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C8965E0-6A70-4E2D-B1DC-0F95932951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737" y="561764"/>
            <a:ext cx="2249101" cy="139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B981B8F-DCF4-4889-A06E-126F57C40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" y="411653"/>
            <a:ext cx="4116701" cy="20892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4E1CBB2-207D-4AB2-9FE1-BB3DFB5F5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8347" y="-1"/>
            <a:ext cx="2981737" cy="2590799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78E9EE2-F154-44CB-9BEE-318648336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856" y="3006496"/>
            <a:ext cx="2473770" cy="338515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A88BA70-A9E8-466F-B25A-862D03AC1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6007" y="321734"/>
            <a:ext cx="2464301" cy="395871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B7C8768-C0E6-4BF8-9262-74D645629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97165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63FAF9-ACC5-4257-A431-AB2FCFD5C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52928"/>
            <a:ext cx="79552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842A57-5543-489A-8D76-ECB59F25A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06496"/>
            <a:ext cx="3380433" cy="385150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5AB787-5A1E-418D-8980-5F3361C65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5760" y="4508919"/>
            <a:ext cx="420624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1109ECF-4107-4EAD-ADF6-9534E58B32AD}"/>
              </a:ext>
            </a:extLst>
          </p:cNvPr>
          <p:cNvSpPr/>
          <p:nvPr/>
        </p:nvSpPr>
        <p:spPr>
          <a:xfrm>
            <a:off x="5237234" y="3549510"/>
            <a:ext cx="237123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400" b="1" cap="none" spc="0" dirty="0">
                <a:ln/>
                <a:solidFill>
                  <a:srgbClr val="FF0000"/>
                </a:solidFill>
                <a:effectLst/>
              </a:rPr>
              <a:t>Hidrodinâmica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FBF7CE0-5E75-41A2-9EC9-EA2D2E098828}"/>
              </a:ext>
            </a:extLst>
          </p:cNvPr>
          <p:cNvSpPr/>
          <p:nvPr/>
        </p:nvSpPr>
        <p:spPr>
          <a:xfrm>
            <a:off x="4790690" y="44636"/>
            <a:ext cx="292746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b="1" cap="none" spc="0" dirty="0">
                <a:ln/>
                <a:solidFill>
                  <a:srgbClr val="FF0000"/>
                </a:solidFill>
                <a:effectLst/>
              </a:rPr>
              <a:t>Estudamos os escoamentos </a:t>
            </a:r>
          </a:p>
          <a:p>
            <a:pPr algn="ctr"/>
            <a:r>
              <a:rPr lang="pt-BR" b="1" cap="none" spc="0" dirty="0">
                <a:ln/>
                <a:solidFill>
                  <a:srgbClr val="FF0000"/>
                </a:solidFill>
                <a:effectLst/>
              </a:rPr>
              <a:t>i</a:t>
            </a:r>
            <a:r>
              <a:rPr lang="pt-BR" b="1" dirty="0">
                <a:ln/>
                <a:solidFill>
                  <a:srgbClr val="FF0000"/>
                </a:solidFill>
              </a:rPr>
              <a:t>ncompressíveis, onde a </a:t>
            </a:r>
          </a:p>
          <a:p>
            <a:pPr algn="ctr"/>
            <a:r>
              <a:rPr lang="pt-BR" b="1" dirty="0">
                <a:ln/>
                <a:solidFill>
                  <a:srgbClr val="FF0000"/>
                </a:solidFill>
              </a:rPr>
              <a:t>massa </a:t>
            </a:r>
            <a:r>
              <a:rPr lang="pt-BR" b="1" cap="none" spc="0" dirty="0">
                <a:ln/>
                <a:solidFill>
                  <a:srgbClr val="FF0000"/>
                </a:solidFill>
                <a:effectLst/>
              </a:rPr>
              <a:t>específica </a:t>
            </a:r>
          </a:p>
          <a:p>
            <a:pPr algn="ctr"/>
            <a:r>
              <a:rPr lang="pt-BR" b="1" cap="none" spc="0" dirty="0">
                <a:ln/>
                <a:solidFill>
                  <a:srgbClr val="FF0000"/>
                </a:solidFill>
                <a:effectLst/>
              </a:rPr>
              <a:t>permanece constante, </a:t>
            </a:r>
          </a:p>
          <a:p>
            <a:pPr algn="ctr"/>
            <a:r>
              <a:rPr lang="pt-BR" b="1" cap="none" spc="0" dirty="0">
                <a:ln/>
                <a:solidFill>
                  <a:srgbClr val="FF0000"/>
                </a:solidFill>
                <a:effectLst/>
              </a:rPr>
              <a:t>na engenharia praticamente </a:t>
            </a:r>
          </a:p>
          <a:p>
            <a:pPr algn="ctr"/>
            <a:r>
              <a:rPr lang="pt-BR" b="1" dirty="0">
                <a:ln/>
                <a:solidFill>
                  <a:srgbClr val="FF0000"/>
                </a:solidFill>
              </a:rPr>
              <a:t>todos os líquidos e gás com </a:t>
            </a:r>
          </a:p>
          <a:p>
            <a:pPr algn="ctr"/>
            <a:r>
              <a:rPr lang="pt-BR" b="1" cap="none" spc="0" dirty="0">
                <a:ln/>
                <a:solidFill>
                  <a:srgbClr val="FF0000"/>
                </a:solidFill>
                <a:effectLst/>
              </a:rPr>
              <a:t>escoamento isotérmico </a:t>
            </a:r>
          </a:p>
          <a:p>
            <a:pPr algn="ctr"/>
            <a:r>
              <a:rPr lang="pt-BR" b="1" cap="none" spc="0" dirty="0">
                <a:ln/>
                <a:solidFill>
                  <a:srgbClr val="FF0000"/>
                </a:solidFill>
                <a:effectLst/>
              </a:rPr>
              <a:t>e </a:t>
            </a:r>
            <a:r>
              <a:rPr lang="pt-BR" b="1" dirty="0">
                <a:ln/>
                <a:solidFill>
                  <a:srgbClr val="FF0000"/>
                </a:solidFill>
              </a:rPr>
              <a:t>velocidades inferiores a </a:t>
            </a:r>
          </a:p>
          <a:p>
            <a:pPr algn="ctr"/>
            <a:r>
              <a:rPr lang="pt-BR" b="1" dirty="0">
                <a:ln/>
                <a:solidFill>
                  <a:srgbClr val="FF0000"/>
                </a:solidFill>
              </a:rPr>
              <a:t>70 m/s. </a:t>
            </a:r>
            <a:r>
              <a:rPr lang="pt-BR" b="1" cap="none" spc="0" dirty="0">
                <a:ln/>
                <a:solidFill>
                  <a:srgbClr val="FF0000"/>
                </a:solidFill>
                <a:effectLst/>
              </a:rPr>
              <a:t>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8269283-DEF4-4FC2-B0D4-AF4383A60C6C}"/>
              </a:ext>
            </a:extLst>
          </p:cNvPr>
          <p:cNvSpPr/>
          <p:nvPr/>
        </p:nvSpPr>
        <p:spPr>
          <a:xfrm>
            <a:off x="-88605" y="3429000"/>
            <a:ext cx="3557641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b="1" cap="none" spc="0" dirty="0">
                <a:ln/>
                <a:solidFill>
                  <a:srgbClr val="FF0000"/>
                </a:solidFill>
                <a:effectLst/>
              </a:rPr>
              <a:t>O escoamento também se dá</a:t>
            </a:r>
          </a:p>
          <a:p>
            <a:pPr algn="ctr"/>
            <a:r>
              <a:rPr lang="pt-BR" b="1" dirty="0">
                <a:ln/>
                <a:solidFill>
                  <a:srgbClr val="FF0000"/>
                </a:solidFill>
              </a:rPr>
              <a:t>em regime permanente, </a:t>
            </a:r>
          </a:p>
          <a:p>
            <a:pPr algn="ctr"/>
            <a:r>
              <a:rPr lang="pt-BR" b="1" cap="none" spc="0" dirty="0">
                <a:ln/>
                <a:solidFill>
                  <a:srgbClr val="FF0000"/>
                </a:solidFill>
                <a:effectLst/>
              </a:rPr>
              <a:t>neste caso o tempo não é</a:t>
            </a:r>
          </a:p>
          <a:p>
            <a:pPr algn="ctr"/>
            <a:r>
              <a:rPr lang="pt-BR" b="1" dirty="0">
                <a:ln/>
                <a:solidFill>
                  <a:srgbClr val="FF0000"/>
                </a:solidFill>
              </a:rPr>
              <a:t>variável do fenômeno, portanto,</a:t>
            </a:r>
          </a:p>
          <a:p>
            <a:pPr algn="ctr"/>
            <a:r>
              <a:rPr lang="pt-BR" b="1" cap="none" spc="0" dirty="0">
                <a:ln/>
                <a:solidFill>
                  <a:srgbClr val="FF0000"/>
                </a:solidFill>
                <a:effectLst/>
              </a:rPr>
              <a:t>em uma dada seção do </a:t>
            </a:r>
          </a:p>
          <a:p>
            <a:pPr algn="ctr"/>
            <a:r>
              <a:rPr lang="pt-BR" b="1" cap="none" spc="0" dirty="0">
                <a:ln/>
                <a:solidFill>
                  <a:srgbClr val="FF0000"/>
                </a:solidFill>
                <a:effectLst/>
              </a:rPr>
              <a:t>escoamento as propriedades </a:t>
            </a:r>
          </a:p>
          <a:p>
            <a:pPr algn="ctr"/>
            <a:r>
              <a:rPr lang="pt-BR" b="1" dirty="0">
                <a:ln/>
                <a:solidFill>
                  <a:srgbClr val="FF0000"/>
                </a:solidFill>
              </a:rPr>
              <a:t>não mudam com o tempo, elas</a:t>
            </a:r>
          </a:p>
          <a:p>
            <a:pPr algn="ctr"/>
            <a:r>
              <a:rPr lang="pt-BR" b="1" cap="none" spc="0" dirty="0">
                <a:ln/>
                <a:solidFill>
                  <a:srgbClr val="FF0000"/>
                </a:solidFill>
                <a:effectLst/>
              </a:rPr>
              <a:t>podem mudar de seção para seção.</a:t>
            </a:r>
          </a:p>
          <a:p>
            <a:pPr algn="ctr"/>
            <a:endParaRPr lang="pt-BR" b="1" dirty="0">
              <a:ln/>
              <a:solidFill>
                <a:srgbClr val="FF0000"/>
              </a:solidFill>
            </a:endParaRPr>
          </a:p>
          <a:p>
            <a:pPr algn="ctr"/>
            <a:r>
              <a:rPr lang="pt-BR" b="1" cap="none" spc="0" dirty="0">
                <a:ln/>
                <a:solidFill>
                  <a:srgbClr val="FF0000"/>
                </a:solidFill>
                <a:effectLst/>
              </a:rPr>
              <a:t>Tendo reservatórios os seus níveis</a:t>
            </a:r>
          </a:p>
          <a:p>
            <a:pPr algn="ctr"/>
            <a:r>
              <a:rPr lang="pt-BR" b="1" dirty="0">
                <a:ln/>
                <a:solidFill>
                  <a:srgbClr val="FF0000"/>
                </a:solidFill>
              </a:rPr>
              <a:t>são considerados constantes</a:t>
            </a:r>
            <a:endParaRPr lang="pt-BR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D3AC73D-3B67-42F3-96DC-9E0FE3E44D48}"/>
              </a:ext>
            </a:extLst>
          </p:cNvPr>
          <p:cNvSpPr/>
          <p:nvPr/>
        </p:nvSpPr>
        <p:spPr>
          <a:xfrm>
            <a:off x="7985761" y="4699075"/>
            <a:ext cx="3990515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b="1" cap="none" spc="0" dirty="0">
                <a:ln/>
                <a:solidFill>
                  <a:srgbClr val="FF0000"/>
                </a:solidFill>
                <a:effectLst/>
              </a:rPr>
              <a:t>No estudo da hidrodinâmica, estaremos</a:t>
            </a:r>
          </a:p>
          <a:p>
            <a:pPr algn="ctr"/>
            <a:r>
              <a:rPr lang="pt-BR" b="1" dirty="0">
                <a:ln/>
                <a:solidFill>
                  <a:srgbClr val="FF0000"/>
                </a:solidFill>
              </a:rPr>
              <a:t>considerando as energias por unidade</a:t>
            </a:r>
          </a:p>
          <a:p>
            <a:pPr algn="ctr"/>
            <a:r>
              <a:rPr lang="pt-BR" b="1" cap="none" spc="0" dirty="0">
                <a:ln/>
                <a:solidFill>
                  <a:srgbClr val="FF0000"/>
                </a:solidFill>
                <a:effectLst/>
              </a:rPr>
              <a:t>de peso, e a isto, denominamos de </a:t>
            </a:r>
          </a:p>
          <a:p>
            <a:pPr algn="ctr"/>
            <a:r>
              <a:rPr lang="pt-BR" b="1" dirty="0">
                <a:ln/>
                <a:solidFill>
                  <a:srgbClr val="FF0000"/>
                </a:solidFill>
              </a:rPr>
              <a:t>carga, a sua unidade será uma de</a:t>
            </a:r>
          </a:p>
          <a:p>
            <a:pPr algn="ctr"/>
            <a:r>
              <a:rPr lang="pt-BR" b="1" cap="none" spc="0" dirty="0">
                <a:ln/>
                <a:solidFill>
                  <a:srgbClr val="FF0000"/>
                </a:solidFill>
                <a:effectLst/>
              </a:rPr>
              <a:t>comprimento o que facilita sua </a:t>
            </a:r>
          </a:p>
          <a:p>
            <a:pPr algn="ctr"/>
            <a:r>
              <a:rPr lang="pt-BR" b="1" dirty="0">
                <a:ln/>
                <a:solidFill>
                  <a:srgbClr val="FF0000"/>
                </a:solidFill>
              </a:rPr>
              <a:t>visualização</a:t>
            </a:r>
            <a:r>
              <a:rPr lang="pt-BR" b="1" cap="none" spc="0" dirty="0">
                <a:ln/>
                <a:solidFill>
                  <a:srgbClr val="FF0000"/>
                </a:solidFill>
                <a:effectLst/>
              </a:rPr>
              <a:t>, exemplo: m, que muitas</a:t>
            </a:r>
          </a:p>
          <a:p>
            <a:pPr algn="ctr"/>
            <a:r>
              <a:rPr lang="pt-BR" b="1" dirty="0">
                <a:ln/>
                <a:solidFill>
                  <a:srgbClr val="FF0000"/>
                </a:solidFill>
              </a:rPr>
              <a:t>vezes é designado de mca.</a:t>
            </a:r>
            <a:endParaRPr lang="pt-BR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38C89A3D-2443-43A0-B7E5-2F060DEB0930}"/>
              </a:ext>
            </a:extLst>
          </p:cNvPr>
          <p:cNvSpPr/>
          <p:nvPr/>
        </p:nvSpPr>
        <p:spPr>
          <a:xfrm>
            <a:off x="1339501" y="-1"/>
            <a:ext cx="237123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400" b="1" cap="none" spc="0" dirty="0">
                <a:ln/>
                <a:solidFill>
                  <a:srgbClr val="FF0000"/>
                </a:solidFill>
                <a:effectLst/>
              </a:rPr>
              <a:t>Hidrodinâmica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716F58E-BB0C-4115-9FCD-1EB7768709EA}"/>
              </a:ext>
            </a:extLst>
          </p:cNvPr>
          <p:cNvSpPr/>
          <p:nvPr/>
        </p:nvSpPr>
        <p:spPr>
          <a:xfrm>
            <a:off x="9818216" y="36137"/>
            <a:ext cx="237123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2400" b="1" cap="none" spc="0" dirty="0">
                <a:ln/>
                <a:solidFill>
                  <a:srgbClr val="FF0000"/>
                </a:solidFill>
                <a:effectLst/>
              </a:rPr>
              <a:t>Hidrodinâmica</a:t>
            </a:r>
          </a:p>
        </p:txBody>
      </p:sp>
    </p:spTree>
    <p:extLst>
      <p:ext uri="{BB962C8B-B14F-4D97-AF65-F5344CB8AC3E}">
        <p14:creationId xmlns:p14="http://schemas.microsoft.com/office/powerpoint/2010/main" val="417553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1DAA690-A560-4A5D-BF32-9D6A358945F7}"/>
              </a:ext>
            </a:extLst>
          </p:cNvPr>
          <p:cNvSpPr/>
          <p:nvPr/>
        </p:nvSpPr>
        <p:spPr>
          <a:xfrm>
            <a:off x="2566425" y="535353"/>
            <a:ext cx="6292235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0" lvl="2" indent="-2286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2400" b="1" spc="75" dirty="0">
                <a:solidFill>
                  <a:srgbClr val="5A5A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Escoamento em regime permanente</a:t>
            </a:r>
          </a:p>
        </p:txBody>
      </p:sp>
      <p:pic>
        <p:nvPicPr>
          <p:cNvPr id="4" name="Picture 8" descr="F:\PUBLISH\roger\MECAFLUI\figs\Cap03\jpg\f_0301.jpg">
            <a:extLst>
              <a:ext uri="{FF2B5EF4-FFF2-40B4-BE49-F238E27FC236}">
                <a16:creationId xmlns:a16="http://schemas.microsoft.com/office/drawing/2014/main" id="{977C71B8-FD52-4B31-8C79-D692CFA85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11"/>
          <a:stretch>
            <a:fillRect/>
          </a:stretch>
        </p:blipFill>
        <p:spPr bwMode="auto">
          <a:xfrm>
            <a:off x="2958179" y="3514622"/>
            <a:ext cx="6003925" cy="199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Raimundo F Ignacio\AppData\Local\Temp\SNAGHTML27b8c0ce.PNG">
            <a:extLst>
              <a:ext uri="{FF2B5EF4-FFF2-40B4-BE49-F238E27FC236}">
                <a16:creationId xmlns:a16="http://schemas.microsoft.com/office/drawing/2014/main" id="{A70C0700-848A-4812-A273-5139A873A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491" y="1479447"/>
            <a:ext cx="116205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87E1853F-D998-4E35-9FDC-B44BCB44277D}"/>
              </a:ext>
            </a:extLst>
          </p:cNvPr>
          <p:cNvSpPr/>
          <p:nvPr/>
        </p:nvSpPr>
        <p:spPr>
          <a:xfrm>
            <a:off x="5047944" y="1286847"/>
            <a:ext cx="4277033" cy="1396181"/>
          </a:xfrm>
          <a:prstGeom prst="wedgeEllipseCallout">
            <a:avLst>
              <a:gd name="adj1" fmla="val -56005"/>
              <a:gd name="adj2" fmla="val 19542"/>
            </a:avLst>
          </a:prstGeom>
          <a:solidFill>
            <a:srgbClr val="7F5E5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Reafirmo, as propriedades em cada ponto são invariáveis com o tempo!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65AD91A-F833-4DFF-8D26-EE5F4CCB08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7" y="4090219"/>
            <a:ext cx="1564664" cy="2268000"/>
          </a:xfrm>
          <a:prstGeom prst="rect">
            <a:avLst/>
          </a:prstGeom>
        </p:spPr>
      </p:pic>
      <p:sp>
        <p:nvSpPr>
          <p:cNvPr id="10" name="Balão de Fala: Oval 9">
            <a:extLst>
              <a:ext uri="{FF2B5EF4-FFF2-40B4-BE49-F238E27FC236}">
                <a16:creationId xmlns:a16="http://schemas.microsoft.com/office/drawing/2014/main" id="{B38B2E0C-F7E1-429F-95F1-3F0AA7F5043B}"/>
              </a:ext>
            </a:extLst>
          </p:cNvPr>
          <p:cNvSpPr/>
          <p:nvPr/>
        </p:nvSpPr>
        <p:spPr>
          <a:xfrm>
            <a:off x="814286" y="2544097"/>
            <a:ext cx="2586549" cy="1769806"/>
          </a:xfrm>
          <a:prstGeom prst="wedgeEllipseCallout">
            <a:avLst/>
          </a:prstGeom>
          <a:solidFill>
            <a:srgbClr val="B3242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Então é por isso que os níveis de reservatórios ficam constantes!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5EC8703-FFFD-4DB5-98D1-D2D8E366EC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977" y="4081995"/>
            <a:ext cx="2541718" cy="2268000"/>
          </a:xfrm>
          <a:prstGeom prst="rect">
            <a:avLst/>
          </a:prstGeom>
        </p:spPr>
      </p:pic>
      <p:sp>
        <p:nvSpPr>
          <p:cNvPr id="13" name="Balão de Fala: Oval 12">
            <a:extLst>
              <a:ext uri="{FF2B5EF4-FFF2-40B4-BE49-F238E27FC236}">
                <a16:creationId xmlns:a16="http://schemas.microsoft.com/office/drawing/2014/main" id="{D61EF165-827A-4481-A2ED-1775CBEC113E}"/>
              </a:ext>
            </a:extLst>
          </p:cNvPr>
          <p:cNvSpPr/>
          <p:nvPr/>
        </p:nvSpPr>
        <p:spPr>
          <a:xfrm>
            <a:off x="8586943" y="3040528"/>
            <a:ext cx="2149883" cy="1305232"/>
          </a:xfrm>
          <a:prstGeom prst="wedgeEllipseCallout">
            <a:avLst>
              <a:gd name="adj1" fmla="val 20759"/>
              <a:gd name="adj2" fmla="val 79826"/>
            </a:avLst>
          </a:prstGeom>
          <a:solidFill>
            <a:srgbClr val="63351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aonde isto acontece?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36F06A36-231D-4A93-AB29-16812831A26A}"/>
              </a:ext>
            </a:extLst>
          </p:cNvPr>
          <p:cNvSpPr/>
          <p:nvPr/>
        </p:nvSpPr>
        <p:spPr>
          <a:xfrm>
            <a:off x="167148" y="157316"/>
            <a:ext cx="11847871" cy="654828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988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C6874249-ED14-4686-8B78-83B1F06AFE86}"/>
              </a:ext>
            </a:extLst>
          </p:cNvPr>
          <p:cNvSpPr/>
          <p:nvPr/>
        </p:nvSpPr>
        <p:spPr>
          <a:xfrm>
            <a:off x="5005541" y="1280561"/>
            <a:ext cx="2945682" cy="1396181"/>
          </a:xfrm>
          <a:prstGeom prst="wedgeEllipseCallout">
            <a:avLst>
              <a:gd name="adj1" fmla="val -56005"/>
              <a:gd name="adj2" fmla="val 19542"/>
            </a:avLst>
          </a:prstGeom>
          <a:solidFill>
            <a:srgbClr val="7F5E5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nível fica constante em duas situações: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D7F0523-0B17-448A-BD66-5C5E4222C79F}"/>
              </a:ext>
            </a:extLst>
          </p:cNvPr>
          <p:cNvSpPr/>
          <p:nvPr/>
        </p:nvSpPr>
        <p:spPr>
          <a:xfrm>
            <a:off x="167148" y="157316"/>
            <a:ext cx="11847871" cy="654828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715CE068-7301-471C-8398-95585289D068}"/>
              </a:ext>
            </a:extLst>
          </p:cNvPr>
          <p:cNvGrpSpPr/>
          <p:nvPr/>
        </p:nvGrpSpPr>
        <p:grpSpPr>
          <a:xfrm>
            <a:off x="3089120" y="3536952"/>
            <a:ext cx="6003925" cy="1992313"/>
            <a:chOff x="2958179" y="3514622"/>
            <a:chExt cx="6003925" cy="1992313"/>
          </a:xfrm>
        </p:grpSpPr>
        <p:pic>
          <p:nvPicPr>
            <p:cNvPr id="3" name="Picture 8" descr="F:\PUBLISH\roger\MECAFLUI\figs\Cap03\jpg\f_0301.jpg">
              <a:extLst>
                <a:ext uri="{FF2B5EF4-FFF2-40B4-BE49-F238E27FC236}">
                  <a16:creationId xmlns:a16="http://schemas.microsoft.com/office/drawing/2014/main" id="{1E9872E8-B2E7-4CB6-AE18-8EA76D9F14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811"/>
            <a:stretch>
              <a:fillRect/>
            </a:stretch>
          </p:blipFill>
          <p:spPr bwMode="auto">
            <a:xfrm>
              <a:off x="2958179" y="3514622"/>
              <a:ext cx="6003925" cy="1992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D267D412-3F66-44F1-8123-FD43FF471A6C}"/>
                </a:ext>
              </a:extLst>
            </p:cNvPr>
            <p:cNvSpPr/>
            <p:nvPr/>
          </p:nvSpPr>
          <p:spPr>
            <a:xfrm>
              <a:off x="6872748" y="4218039"/>
              <a:ext cx="1671484" cy="2654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Seta: para Cima 8">
            <a:extLst>
              <a:ext uri="{FF2B5EF4-FFF2-40B4-BE49-F238E27FC236}">
                <a16:creationId xmlns:a16="http://schemas.microsoft.com/office/drawing/2014/main" id="{CD547390-0A6A-445F-8FD9-B1EEF2EA8594}"/>
              </a:ext>
            </a:extLst>
          </p:cNvPr>
          <p:cNvSpPr/>
          <p:nvPr/>
        </p:nvSpPr>
        <p:spPr>
          <a:xfrm rot="3578118">
            <a:off x="7290131" y="2531232"/>
            <a:ext cx="214166" cy="3177121"/>
          </a:xfrm>
          <a:prstGeom prst="upArrow">
            <a:avLst/>
          </a:prstGeom>
          <a:solidFill>
            <a:srgbClr val="0E261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2" descr="C:\Users\Raimundo F Ignacio\AppData\Local\Temp\SNAGHTML27b8c0ce.PNG">
            <a:extLst>
              <a:ext uri="{FF2B5EF4-FFF2-40B4-BE49-F238E27FC236}">
                <a16:creationId xmlns:a16="http://schemas.microsoft.com/office/drawing/2014/main" id="{6B66E747-EC63-4E48-906E-4888C66C9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491" y="1479447"/>
            <a:ext cx="116205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FDB3EA1A-742D-4304-A823-10391BF618EC}"/>
              </a:ext>
            </a:extLst>
          </p:cNvPr>
          <p:cNvSpPr/>
          <p:nvPr/>
        </p:nvSpPr>
        <p:spPr>
          <a:xfrm rot="4716220">
            <a:off x="4530673" y="4581026"/>
            <a:ext cx="180976" cy="1178591"/>
          </a:xfrm>
          <a:prstGeom prst="down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B995409-6C78-47A0-ADDE-928C9147E1B3}"/>
              </a:ext>
            </a:extLst>
          </p:cNvPr>
          <p:cNvSpPr txBox="1"/>
          <p:nvPr/>
        </p:nvSpPr>
        <p:spPr>
          <a:xfrm>
            <a:off x="894736" y="5072146"/>
            <a:ext cx="3263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Reservatório é considerado de grandes dimensões!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89BD20D3-FF04-4D83-B8FD-8DE8FAD7A1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1995" y="2176472"/>
            <a:ext cx="1767993" cy="1783235"/>
          </a:xfrm>
          <a:prstGeom prst="rect">
            <a:avLst/>
          </a:prstGeom>
          <a:solidFill>
            <a:srgbClr val="08261A"/>
          </a:solidFill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E9A57571-15B7-4BB4-BB7F-6C5BEC28DD3F}"/>
              </a:ext>
            </a:extLst>
          </p:cNvPr>
          <p:cNvSpPr txBox="1"/>
          <p:nvPr/>
        </p:nvSpPr>
        <p:spPr>
          <a:xfrm>
            <a:off x="8371093" y="945021"/>
            <a:ext cx="2945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6A7E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Reservatório de pequenas dimensões, porém a vazão que entra é igual a vazão que saí!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CAE4106C-D26C-4E5D-A3E6-4CC36AB8C5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794" y="4036321"/>
            <a:ext cx="2321015" cy="226800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580190B3-C41B-4CD5-B172-74E9B6933B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4" y="2612397"/>
            <a:ext cx="1564664" cy="2268000"/>
          </a:xfrm>
          <a:prstGeom prst="rect">
            <a:avLst/>
          </a:prstGeom>
        </p:spPr>
      </p:pic>
      <p:sp>
        <p:nvSpPr>
          <p:cNvPr id="17" name="Balão de Fala: Oval 16">
            <a:extLst>
              <a:ext uri="{FF2B5EF4-FFF2-40B4-BE49-F238E27FC236}">
                <a16:creationId xmlns:a16="http://schemas.microsoft.com/office/drawing/2014/main" id="{5BB1B7E0-45DB-499B-801D-1142149F18C3}"/>
              </a:ext>
            </a:extLst>
          </p:cNvPr>
          <p:cNvSpPr/>
          <p:nvPr/>
        </p:nvSpPr>
        <p:spPr>
          <a:xfrm>
            <a:off x="992058" y="1439735"/>
            <a:ext cx="2105256" cy="1210807"/>
          </a:xfrm>
          <a:prstGeom prst="wedgeEllipseCallout">
            <a:avLst>
              <a:gd name="adj1" fmla="val -26904"/>
              <a:gd name="adj2" fmla="val 87673"/>
            </a:avLst>
          </a:prstGeom>
          <a:solidFill>
            <a:srgbClr val="B3242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vem a ser vazão?</a:t>
            </a:r>
          </a:p>
        </p:txBody>
      </p:sp>
    </p:spTree>
    <p:extLst>
      <p:ext uri="{BB962C8B-B14F-4D97-AF65-F5344CB8AC3E}">
        <p14:creationId xmlns:p14="http://schemas.microsoft.com/office/powerpoint/2010/main" val="277608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7" grpId="0" animBg="1"/>
      <p:bldP spid="8" grpId="0"/>
      <p:bldP spid="13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6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E5439B74-2DC1-4CEE-B34D-CD414F4710FC}"/>
              </a:ext>
            </a:extLst>
          </p:cNvPr>
          <p:cNvGrpSpPr/>
          <p:nvPr/>
        </p:nvGrpSpPr>
        <p:grpSpPr>
          <a:xfrm>
            <a:off x="1760540" y="643467"/>
            <a:ext cx="8670919" cy="5571066"/>
            <a:chOff x="1760540" y="643467"/>
            <a:chExt cx="8670919" cy="5571066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F873132A-D51C-4FC4-8F74-78EAC89724C6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0540" y="643467"/>
              <a:ext cx="8670919" cy="5571066"/>
            </a:xfrm>
            <a:prstGeom prst="rect">
              <a:avLst/>
            </a:prstGeom>
            <a:noFill/>
          </p:spPr>
        </p:pic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C1201232-EDC3-4B09-AE60-D8199F97D475}"/>
                </a:ext>
              </a:extLst>
            </p:cNvPr>
            <p:cNvSpPr/>
            <p:nvPr/>
          </p:nvSpPr>
          <p:spPr>
            <a:xfrm>
              <a:off x="7207045" y="1809135"/>
              <a:ext cx="1573161" cy="5604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2361189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343</Words>
  <Application>Microsoft Office PowerPoint</Application>
  <PresentationFormat>Widescreen</PresentationFormat>
  <Paragraphs>132</Paragraphs>
  <Slides>10</Slides>
  <Notes>10</Notes>
  <HiddenSlides>0</HiddenSlides>
  <MMClips>1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Tema do Office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Raimundo Ferreira Ignacio</dc:creator>
  <cp:lastModifiedBy>Raimundo Ferreira Ignacio</cp:lastModifiedBy>
  <cp:revision>5</cp:revision>
  <dcterms:created xsi:type="dcterms:W3CDTF">2018-09-13T21:04:59Z</dcterms:created>
  <dcterms:modified xsi:type="dcterms:W3CDTF">2018-10-13T13:54:12Z</dcterms:modified>
</cp:coreProperties>
</file>