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1" r:id="rId2"/>
    <p:sldId id="257" r:id="rId3"/>
    <p:sldId id="272" r:id="rId4"/>
    <p:sldId id="273" r:id="rId5"/>
    <p:sldId id="274" r:id="rId6"/>
    <p:sldId id="275" r:id="rId7"/>
    <p:sldId id="287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6868"/>
    <a:srgbClr val="202024"/>
    <a:srgbClr val="81001B"/>
    <a:srgbClr val="237BAB"/>
    <a:srgbClr val="88000E"/>
    <a:srgbClr val="4472C4"/>
    <a:srgbClr val="830520"/>
    <a:srgbClr val="191A1A"/>
    <a:srgbClr val="DC6969"/>
    <a:srgbClr val="C4CE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8328B-F118-4625-8F78-F6D2BD8F4023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708D2-BDFF-46C8-BB60-1538C67489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887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22E37-8068-4A56-80F6-91005450B0F3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6571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322E37-8068-4A56-80F6-91005450B0F3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1059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08D2-BDFF-46C8-BB60-1538C674892A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2393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08D2-BDFF-46C8-BB60-1538C674892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3290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08D2-BDFF-46C8-BB60-1538C674892A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972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708D2-BDFF-46C8-BB60-1538C674892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485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284F25-F7AF-4961-BF3D-D4ED77E02F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437800-7ADC-435B-860B-AD4CE5CCF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99442D6-9375-4338-88AF-9A52A806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E110-6286-4206-AE3F-91684473455C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6C76F5-E534-4B7C-9223-655F3B43A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92EB53-0CD8-4168-B02A-DA66FC26D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39449-6688-4053-BD4B-8F2115EC08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85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89CD21-BB39-4F74-90E0-6D1CF5E65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5CA6D16-BE38-46E0-84EA-3F37702D55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CAE1218-2562-440D-A794-20B928D6F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E110-6286-4206-AE3F-91684473455C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6425341-8039-4C8D-A188-00017ED08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44ECEEF-11DD-4C75-B521-8D7802484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39449-6688-4053-BD4B-8F2115EC08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43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C939A3E-09FF-4CCB-88D1-808256A62D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46702D-D3B6-49EC-8C66-5FA1F681D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B31312-3846-4E91-8855-E8B3AEF7C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E110-6286-4206-AE3F-91684473455C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1B4A44-F9BF-4415-A06D-C3B7785D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3E16C5-4074-49DD-8264-B6DA412BA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39449-6688-4053-BD4B-8F2115EC08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543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5EFDD0-15EA-4503-8A32-CB76625A1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682EF79-0079-4F6E-AA96-B00DC77756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EB045DF-3825-4046-90C7-5A60A71D1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E110-6286-4206-AE3F-91684473455C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FEE73F-98FF-4F9E-BAC1-409313012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2AB5CAF-CA13-408A-83F4-9729DC1F2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39449-6688-4053-BD4B-8F2115EC08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7488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8174A7-2741-4C42-B961-EB07C7CD9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E52DEB-103A-450F-9E3D-ABBC09153D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2D4E67-89BD-4A22-ADFB-9C98C0A0A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E110-6286-4206-AE3F-91684473455C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048738-97A0-46B8-8D2F-8457A7EE8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764C62-6D18-4F22-A510-885B1B02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39449-6688-4053-BD4B-8F2115EC08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30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F9EFDA-402D-49F4-8E03-255D16586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A6AE28E-5702-4630-B1D4-42BA2F4DC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71B0CD6-BABC-4A25-B640-0506ADD6A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B5F31C-DABD-4D11-BC9C-C66D2353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E110-6286-4206-AE3F-91684473455C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87EE22-55C8-49EA-BE51-BB402B32D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097B459-D730-4AB1-961A-7849B2370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39449-6688-4053-BD4B-8F2115EC08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410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A5DB1-3057-4AEB-93B2-05689C144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3903DA6-C2FE-4D9B-91DF-CADFF88A3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F78169C-0F19-4754-89F7-C84ABC7E2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EBFBF4-A831-4541-9DD7-5FF9FF3E2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1FDEB88-BD02-4B8F-B4F1-764B40E294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D788B76-E2EA-4D7D-8B75-6086201AC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E110-6286-4206-AE3F-91684473455C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2B0961B-250E-492A-8642-3FD8C1018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4F03EDB-125F-4D85-B107-3B82AAC5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39449-6688-4053-BD4B-8F2115EC08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154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47FAE2-A7EA-44CF-9132-A72131ADD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539E896-D6EF-43A4-B79C-56E50D8AD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E110-6286-4206-AE3F-91684473455C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806683C-5FA9-458B-9D68-FEC59AC2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7C2E053-42A9-47FF-9E5F-DD3681055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39449-6688-4053-BD4B-8F2115EC08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6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5997432-BEDA-44E4-B802-4EFCD5BEB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E110-6286-4206-AE3F-91684473455C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90FDF46-F4D0-4848-8B15-4141E00AB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E9691EF-BB84-43DA-B860-57F679A7A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39449-6688-4053-BD4B-8F2115EC08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01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28BD3-3F45-49C2-8265-4E63DD198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D88BC8-81BA-4C1D-8FB1-33DE42A86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4AC9B89-DBE2-4CC0-B9BA-B834CC898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2EBB766-F209-4F47-A963-A6A814821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E110-6286-4206-AE3F-91684473455C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D364421-A8AC-4517-8C44-3DBBCDEF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588992-592C-4FDA-B369-4A73EB622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39449-6688-4053-BD4B-8F2115EC08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69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9AEAA-D19C-4D7D-AC92-2CA9FBF6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AD186C5-FD1B-49DA-AFE0-90E39F7C09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857CBAF-80BB-4434-94CE-B0ED318FE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B1E9ABC-8B90-4A7C-A826-DA5633B0E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E110-6286-4206-AE3F-91684473455C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E06984-AE0B-4CE4-A7CA-D0D93D92C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F9052F0-6FAE-43B4-A356-F87C7675A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39449-6688-4053-BD4B-8F2115EC08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534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2CD939F-1F9F-4C8D-8293-62BBEA819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382B348-8503-4F27-A543-6D3D802CA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1545D0-C468-4FE0-A55E-B3EB137EDD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7E110-6286-4206-AE3F-91684473455C}" type="datetimeFigureOut">
              <a:rPr lang="pt-BR" smtClean="0"/>
              <a:t>13/10/2018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454D034-8D2C-4175-9BA4-391D90B92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74E417-6C75-49AC-A72C-2C5BDD90E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639449-6688-4053-BD4B-8F2115EC08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5466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0.wmf"/><Relationship Id="rId11" Type="http://schemas.openxmlformats.org/officeDocument/2006/relationships/image" Target="../media/image62.wmf"/><Relationship Id="rId5" Type="http://schemas.openxmlformats.org/officeDocument/2006/relationships/oleObject" Target="../embeddings/oleObject21.bin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64.png"/><Relationship Id="rId9" Type="http://schemas.openxmlformats.org/officeDocument/2006/relationships/image" Target="../media/image6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image" Target="../media/image63.pn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5.png"/><Relationship Id="rId5" Type="http://schemas.openxmlformats.org/officeDocument/2006/relationships/image" Target="../media/image66.wmf"/><Relationship Id="rId10" Type="http://schemas.openxmlformats.org/officeDocument/2006/relationships/image" Target="../media/image69.png"/><Relationship Id="rId4" Type="http://schemas.openxmlformats.org/officeDocument/2006/relationships/oleObject" Target="../embeddings/oleObject24.bin"/><Relationship Id="rId9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om-XgB5O9Sw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7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hyperlink" Target="https://www.youtube.com/watch?v=2xidrb1hafc" TargetMode="Externa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6.png"/><Relationship Id="rId5" Type="http://schemas.openxmlformats.org/officeDocument/2006/relationships/hyperlink" Target="https://www.youtube.com/watch?v=TabGwVD1yck" TargetMode="External"/><Relationship Id="rId10" Type="http://schemas.openxmlformats.org/officeDocument/2006/relationships/image" Target="../media/image74.wmf"/><Relationship Id="rId4" Type="http://schemas.openxmlformats.org/officeDocument/2006/relationships/image" Target="../media/image75.png"/><Relationship Id="rId9" Type="http://schemas.openxmlformats.org/officeDocument/2006/relationships/oleObject" Target="../embeddings/oleObject2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eE3Jlpp4aU" TargetMode="Externa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UJ4oiNGyzwo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xTlZKoQKkM" TargetMode="External"/><Relationship Id="rId2" Type="http://schemas.openxmlformats.org/officeDocument/2006/relationships/hyperlink" Target="https://www.youtube.com/watch?v=_vFcb1ZOQq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7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J-TKagMzgw" TargetMode="External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xfKRF-OewDo" TargetMode="External"/><Relationship Id="rId4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oleObject" Target="../embeddings/oleObject2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image" Target="../media/image7.wmf"/><Relationship Id="rId1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11" Type="http://schemas.openxmlformats.org/officeDocument/2006/relationships/image" Target="../media/image23.emf"/><Relationship Id="rId5" Type="http://schemas.openxmlformats.org/officeDocument/2006/relationships/image" Target="../media/image19.png"/><Relationship Id="rId10" Type="http://schemas.openxmlformats.org/officeDocument/2006/relationships/image" Target="../media/image22.emf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6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29.wmf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7.wmf"/><Relationship Id="rId25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5.png"/><Relationship Id="rId24" Type="http://schemas.openxmlformats.org/officeDocument/2006/relationships/oleObject" Target="../embeddings/oleObject11.bin"/><Relationship Id="rId5" Type="http://schemas.openxmlformats.org/officeDocument/2006/relationships/image" Target="../media/image33.jpeg"/><Relationship Id="rId15" Type="http://schemas.openxmlformats.org/officeDocument/2006/relationships/image" Target="../media/image37.png"/><Relationship Id="rId23" Type="http://schemas.openxmlformats.org/officeDocument/2006/relationships/image" Target="../media/image30.wmf"/><Relationship Id="rId10" Type="http://schemas.openxmlformats.org/officeDocument/2006/relationships/image" Target="../media/image25.wmf"/><Relationship Id="rId19" Type="http://schemas.openxmlformats.org/officeDocument/2006/relationships/image" Target="../media/image28.wmf"/><Relationship Id="rId4" Type="http://schemas.openxmlformats.org/officeDocument/2006/relationships/image" Target="../media/image32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36.jpeg"/><Relationship Id="rId22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9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png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46.wmf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9.png"/><Relationship Id="rId11" Type="http://schemas.openxmlformats.org/officeDocument/2006/relationships/image" Target="../media/image45.wmf"/><Relationship Id="rId5" Type="http://schemas.openxmlformats.org/officeDocument/2006/relationships/image" Target="../media/image43.wmf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5.png"/><Relationship Id="rId11" Type="http://schemas.openxmlformats.org/officeDocument/2006/relationships/image" Target="../media/image53.wmf"/><Relationship Id="rId5" Type="http://schemas.openxmlformats.org/officeDocument/2006/relationships/image" Target="../media/image51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56.png"/><Relationship Id="rId1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7103C05-7A01-4AAB-A66A-78C3B943F8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8365"/>
          <a:stretch/>
        </p:blipFill>
        <p:spPr>
          <a:xfrm>
            <a:off x="958361" y="643467"/>
            <a:ext cx="10590171" cy="541019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3776446-71E0-4D37-A2C7-828535A61EED}"/>
              </a:ext>
            </a:extLst>
          </p:cNvPr>
          <p:cNvSpPr txBox="1"/>
          <p:nvPr/>
        </p:nvSpPr>
        <p:spPr>
          <a:xfrm>
            <a:off x="1787683" y="117398"/>
            <a:ext cx="8423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DE UMA INSTALAÇÃO DE BOMBEAMENTO BÁSICA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16B02D16-5A6D-4964-ABB5-8B984954ED05}"/>
              </a:ext>
            </a:extLst>
          </p:cNvPr>
          <p:cNvSpPr txBox="1"/>
          <p:nvPr/>
        </p:nvSpPr>
        <p:spPr>
          <a:xfrm>
            <a:off x="2932993" y="6094527"/>
            <a:ext cx="7278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RAIMUNDO FERREIRA IGNÁCIO</a:t>
            </a:r>
          </a:p>
        </p:txBody>
      </p:sp>
    </p:spTree>
    <p:extLst>
      <p:ext uri="{BB962C8B-B14F-4D97-AF65-F5344CB8AC3E}">
        <p14:creationId xmlns:p14="http://schemas.microsoft.com/office/powerpoint/2010/main" val="97743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EDAF26D-0E42-4BF0-B49C-67F446AC8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37" y="686303"/>
            <a:ext cx="2421360" cy="2052000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92C7BBB8-9E8F-49BA-B0E3-035C2CA62B16}"/>
              </a:ext>
            </a:extLst>
          </p:cNvPr>
          <p:cNvSpPr/>
          <p:nvPr/>
        </p:nvSpPr>
        <p:spPr>
          <a:xfrm>
            <a:off x="2758497" y="600376"/>
            <a:ext cx="8756074" cy="895928"/>
          </a:xfrm>
          <a:prstGeom prst="wedgeEllipseCallout">
            <a:avLst>
              <a:gd name="adj1" fmla="val -58001"/>
              <a:gd name="adj2" fmla="val 41881"/>
            </a:avLst>
          </a:prstGeom>
          <a:solidFill>
            <a:srgbClr val="C2002B"/>
          </a:solidFill>
          <a:ln>
            <a:solidFill>
              <a:srgbClr val="2B2B2D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1.19 – Equação da conservação em massa ou equação da continuidade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7736EE5-B392-42C0-8DE2-61FB3D87F1D7}"/>
              </a:ext>
            </a:extLst>
          </p:cNvPr>
          <p:cNvSpPr/>
          <p:nvPr/>
        </p:nvSpPr>
        <p:spPr>
          <a:xfrm>
            <a:off x="221673" y="267855"/>
            <a:ext cx="11785600" cy="6391563"/>
          </a:xfrm>
          <a:prstGeom prst="rect">
            <a:avLst/>
          </a:prstGeom>
          <a:noFill/>
          <a:ln w="76200">
            <a:solidFill>
              <a:srgbClr val="BB0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6E09B02-32F7-4459-B78E-CCA5D0AD4671}"/>
              </a:ext>
            </a:extLst>
          </p:cNvPr>
          <p:cNvSpPr txBox="1"/>
          <p:nvPr/>
        </p:nvSpPr>
        <p:spPr>
          <a:xfrm>
            <a:off x="337137" y="3169511"/>
            <a:ext cx="484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CONSIDERNDO UMA ENTRADA E UMA SAÍDA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97A7B00-C73C-4A92-9D85-90EDCA5461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836" y="3616121"/>
            <a:ext cx="3163743" cy="1808934"/>
          </a:xfrm>
          <a:prstGeom prst="rect">
            <a:avLst/>
          </a:prstGeom>
        </p:spPr>
      </p:pic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50227614-B1D6-4B28-A12D-15640B07E3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103919"/>
              </p:ext>
            </p:extLst>
          </p:nvPr>
        </p:nvGraphicFramePr>
        <p:xfrm>
          <a:off x="865952" y="5502333"/>
          <a:ext cx="2892525" cy="872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7" name="Equation" r:id="rId5" imgW="1600200" imgH="482400" progId="Equation.DSMT4">
                  <p:embed/>
                </p:oleObj>
              </mc:Choice>
              <mc:Fallback>
                <p:oleObj name="Equation" r:id="rId5" imgW="16002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5952" y="5502333"/>
                        <a:ext cx="2892525" cy="872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id="{471C2E44-D1DF-4D87-A4E1-8290E23A1B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329" y="2608231"/>
            <a:ext cx="1745931" cy="2052000"/>
          </a:xfrm>
          <a:prstGeom prst="rect">
            <a:avLst/>
          </a:prstGeom>
        </p:spPr>
      </p:pic>
      <p:sp>
        <p:nvSpPr>
          <p:cNvPr id="11" name="Balão de Fala: Oval 10">
            <a:extLst>
              <a:ext uri="{FF2B5EF4-FFF2-40B4-BE49-F238E27FC236}">
                <a16:creationId xmlns:a16="http://schemas.microsoft.com/office/drawing/2014/main" id="{8A5A4B83-E0E1-4D28-9AAD-A64EE8BDC49D}"/>
              </a:ext>
            </a:extLst>
          </p:cNvPr>
          <p:cNvSpPr/>
          <p:nvPr/>
        </p:nvSpPr>
        <p:spPr>
          <a:xfrm>
            <a:off x="5586744" y="2329002"/>
            <a:ext cx="4140520" cy="1681018"/>
          </a:xfrm>
          <a:prstGeom prst="wedgeEllipseCallout">
            <a:avLst>
              <a:gd name="adj1" fmla="val 65166"/>
              <a:gd name="adj2" fmla="val 37225"/>
            </a:avLst>
          </a:prstGeom>
          <a:solidFill>
            <a:srgbClr val="BC2D3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o escoamento for considerado incompressível, como a massa específica (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r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é constante, resulta:</a:t>
            </a:r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C9692BE6-9B1E-45EB-8425-E14B9E24EE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0688945"/>
              </p:ext>
            </p:extLst>
          </p:nvPr>
        </p:nvGraphicFramePr>
        <p:xfrm>
          <a:off x="6423459" y="4314213"/>
          <a:ext cx="26860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8" name="Equation" r:id="rId8" imgW="1485720" imgH="228600" progId="Equation.DSMT4">
                  <p:embed/>
                </p:oleObj>
              </mc:Choice>
              <mc:Fallback>
                <p:oleObj name="Equation" r:id="rId8" imgW="1485720" imgH="2286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50227614-B1D6-4B28-A12D-15640B07E3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423459" y="4314213"/>
                        <a:ext cx="2686050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D90A21F6-2CAE-49E8-BF86-BAD163D69D4D}"/>
              </a:ext>
            </a:extLst>
          </p:cNvPr>
          <p:cNvCxnSpPr/>
          <p:nvPr/>
        </p:nvCxnSpPr>
        <p:spPr>
          <a:xfrm>
            <a:off x="6423459" y="4314213"/>
            <a:ext cx="208250" cy="412750"/>
          </a:xfrm>
          <a:prstGeom prst="line">
            <a:avLst/>
          </a:prstGeom>
          <a:ln w="19050">
            <a:solidFill>
              <a:srgbClr val="BB0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7C6DCE9D-95B3-4CD3-BCE9-CDDC3D5AE33B}"/>
              </a:ext>
            </a:extLst>
          </p:cNvPr>
          <p:cNvCxnSpPr/>
          <p:nvPr/>
        </p:nvCxnSpPr>
        <p:spPr>
          <a:xfrm>
            <a:off x="7870176" y="4314213"/>
            <a:ext cx="208250" cy="412750"/>
          </a:xfrm>
          <a:prstGeom prst="line">
            <a:avLst/>
          </a:prstGeom>
          <a:ln w="19050">
            <a:solidFill>
              <a:srgbClr val="BB00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2E9B2C7C-267D-4651-97EE-2917112BF6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9035101"/>
              </p:ext>
            </p:extLst>
          </p:nvPr>
        </p:nvGraphicFramePr>
        <p:xfrm>
          <a:off x="6790171" y="4991451"/>
          <a:ext cx="195262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9" name="Equation" r:id="rId10" imgW="1079280" imgH="457200" progId="Equation.DSMT4">
                  <p:embed/>
                </p:oleObj>
              </mc:Choice>
              <mc:Fallback>
                <p:oleObj name="Equation" r:id="rId10" imgW="1079280" imgH="45720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C9692BE6-9B1E-45EB-8425-E14B9E24EE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90171" y="4991451"/>
                        <a:ext cx="1952625" cy="825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534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EDAF26D-0E42-4BF0-B49C-67F446AC8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37" y="686303"/>
            <a:ext cx="2421360" cy="2052000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92C7BBB8-9E8F-49BA-B0E3-035C2CA62B16}"/>
              </a:ext>
            </a:extLst>
          </p:cNvPr>
          <p:cNvSpPr/>
          <p:nvPr/>
        </p:nvSpPr>
        <p:spPr>
          <a:xfrm>
            <a:off x="2758497" y="600376"/>
            <a:ext cx="8756074" cy="895928"/>
          </a:xfrm>
          <a:prstGeom prst="wedgeEllipseCallout">
            <a:avLst>
              <a:gd name="adj1" fmla="val -58001"/>
              <a:gd name="adj2" fmla="val 41881"/>
            </a:avLst>
          </a:prstGeom>
          <a:solidFill>
            <a:srgbClr val="C2002B"/>
          </a:solidFill>
          <a:ln>
            <a:solidFill>
              <a:srgbClr val="2B2B2D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1.19 – Equação da conservação em massa ou equação da continuidade (cont.)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7736EE5-B392-42C0-8DE2-61FB3D87F1D7}"/>
              </a:ext>
            </a:extLst>
          </p:cNvPr>
          <p:cNvSpPr/>
          <p:nvPr/>
        </p:nvSpPr>
        <p:spPr>
          <a:xfrm>
            <a:off x="221673" y="267855"/>
            <a:ext cx="11785600" cy="6391563"/>
          </a:xfrm>
          <a:prstGeom prst="rect">
            <a:avLst/>
          </a:prstGeom>
          <a:noFill/>
          <a:ln w="76200">
            <a:solidFill>
              <a:srgbClr val="BB0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6E09B02-32F7-4459-B78E-CCA5D0AD4671}"/>
              </a:ext>
            </a:extLst>
          </p:cNvPr>
          <p:cNvSpPr txBox="1"/>
          <p:nvPr/>
        </p:nvSpPr>
        <p:spPr>
          <a:xfrm>
            <a:off x="446230" y="3548355"/>
            <a:ext cx="4849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CONSIDERANDO UM SISTEMA COM DIVERSAS ENTRADAS</a:t>
            </a:r>
            <a:r>
              <a:rPr lang="pt-BR" dirty="0"/>
              <a:t>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SAÍDAS</a:t>
            </a:r>
            <a:endParaRPr lang="pt-BR" dirty="0"/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50227614-B1D6-4B28-A12D-15640B07E3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998712"/>
              </p:ext>
            </p:extLst>
          </p:nvPr>
        </p:nvGraphicFramePr>
        <p:xfrm>
          <a:off x="1547817" y="4609293"/>
          <a:ext cx="2043112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0" name="Equation" r:id="rId4" imgW="1130040" imgH="342720" progId="Equation.DSMT4">
                  <p:embed/>
                </p:oleObj>
              </mc:Choice>
              <mc:Fallback>
                <p:oleObj name="Equation" r:id="rId4" imgW="1130040" imgH="34272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50227614-B1D6-4B28-A12D-15640B07E3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47817" y="4609293"/>
                        <a:ext cx="2043112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agem 9">
            <a:extLst>
              <a:ext uri="{FF2B5EF4-FFF2-40B4-BE49-F238E27FC236}">
                <a16:creationId xmlns:a16="http://schemas.microsoft.com/office/drawing/2014/main" id="{471C2E44-D1DF-4D87-A4E1-8290E23A1B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5407" y="4471685"/>
            <a:ext cx="1745931" cy="2052000"/>
          </a:xfrm>
          <a:prstGeom prst="rect">
            <a:avLst/>
          </a:prstGeom>
        </p:spPr>
      </p:pic>
      <p:sp>
        <p:nvSpPr>
          <p:cNvPr id="11" name="Balão de Fala: Oval 10">
            <a:extLst>
              <a:ext uri="{FF2B5EF4-FFF2-40B4-BE49-F238E27FC236}">
                <a16:creationId xmlns:a16="http://schemas.microsoft.com/office/drawing/2014/main" id="{8A5A4B83-E0E1-4D28-9AAD-A64EE8BDC49D}"/>
              </a:ext>
            </a:extLst>
          </p:cNvPr>
          <p:cNvSpPr/>
          <p:nvPr/>
        </p:nvSpPr>
        <p:spPr>
          <a:xfrm>
            <a:off x="5146804" y="3045439"/>
            <a:ext cx="4140520" cy="1681018"/>
          </a:xfrm>
          <a:prstGeom prst="wedgeEllipseCallout">
            <a:avLst>
              <a:gd name="adj1" fmla="val -58415"/>
              <a:gd name="adj2" fmla="val 104808"/>
            </a:avLst>
          </a:prstGeom>
          <a:solidFill>
            <a:srgbClr val="BC2D3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a mistura for homogênea também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escremos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que:</a:t>
            </a:r>
          </a:p>
        </p:txBody>
      </p:sp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A9582D35-F669-4B49-BC7E-A5A0D12CA1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8512708"/>
              </p:ext>
            </p:extLst>
          </p:nvPr>
        </p:nvGraphicFramePr>
        <p:xfrm>
          <a:off x="6366958" y="5073812"/>
          <a:ext cx="1700212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Equation" r:id="rId7" imgW="939600" imgH="342720" progId="Equation.DSMT4">
                  <p:embed/>
                </p:oleObj>
              </mc:Choice>
              <mc:Fallback>
                <p:oleObj name="Equation" r:id="rId7" imgW="939600" imgH="34272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50227614-B1D6-4B28-A12D-15640B07E3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66958" y="5073812"/>
                        <a:ext cx="1700212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Imagem 8">
            <a:extLst>
              <a:ext uri="{FF2B5EF4-FFF2-40B4-BE49-F238E27FC236}">
                <a16:creationId xmlns:a16="http://schemas.microsoft.com/office/drawing/2014/main" id="{BE1927B4-B77B-4740-8026-56D8350455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159" y="1972285"/>
            <a:ext cx="1043810" cy="1073154"/>
          </a:xfrm>
          <a:prstGeom prst="rect">
            <a:avLst/>
          </a:prstGeom>
        </p:spPr>
      </p:pic>
      <p:sp>
        <p:nvSpPr>
          <p:cNvPr id="13" name="Balão de Fala: Oval 12">
            <a:extLst>
              <a:ext uri="{FF2B5EF4-FFF2-40B4-BE49-F238E27FC236}">
                <a16:creationId xmlns:a16="http://schemas.microsoft.com/office/drawing/2014/main" id="{B760ECA7-92F8-401E-A2EC-A9F7D7BEDB00}"/>
              </a:ext>
            </a:extLst>
          </p:cNvPr>
          <p:cNvSpPr/>
          <p:nvPr/>
        </p:nvSpPr>
        <p:spPr>
          <a:xfrm>
            <a:off x="8351912" y="1892656"/>
            <a:ext cx="3292754" cy="1456715"/>
          </a:xfrm>
          <a:prstGeom prst="wedgeEllipseCallout">
            <a:avLst>
              <a:gd name="adj1" fmla="val -72446"/>
              <a:gd name="adj2" fmla="val 13677"/>
            </a:avLst>
          </a:prstGeom>
          <a:solidFill>
            <a:srgbClr val="231F2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Vamos aplicar os conceitos na solução de problemas e aprender fazendo! 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91765CD-AE43-48CB-938B-1B2021D80C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3065" y="4565853"/>
            <a:ext cx="2055644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0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113C69B6-8855-4828-AC77-30A636EF1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1" y="800674"/>
            <a:ext cx="9566844" cy="5959145"/>
          </a:xfrm>
          <a:prstGeom prst="rect">
            <a:avLst/>
          </a:prstGeom>
        </p:spPr>
      </p:pic>
      <p:pic>
        <p:nvPicPr>
          <p:cNvPr id="12" name="Imagem 11" descr="Uma imagem contendo texto&#10;&#10;Descrição gerada com alta confiança">
            <a:extLst>
              <a:ext uri="{FF2B5EF4-FFF2-40B4-BE49-F238E27FC236}">
                <a16:creationId xmlns:a16="http://schemas.microsoft.com/office/drawing/2014/main" id="{F11711B0-0FA2-44DA-9E0A-1A872C278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508" y="1614221"/>
            <a:ext cx="2196732" cy="169200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3102C257-C9BF-4CB7-A699-CBBB6406A342}"/>
              </a:ext>
            </a:extLst>
          </p:cNvPr>
          <p:cNvSpPr/>
          <p:nvPr/>
        </p:nvSpPr>
        <p:spPr>
          <a:xfrm>
            <a:off x="221673" y="267855"/>
            <a:ext cx="11785600" cy="6391563"/>
          </a:xfrm>
          <a:prstGeom prst="rect">
            <a:avLst/>
          </a:prstGeom>
          <a:noFill/>
          <a:ln w="76200">
            <a:solidFill>
              <a:srgbClr val="BB0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Balão de Fala: Oval 1">
            <a:extLst>
              <a:ext uri="{FF2B5EF4-FFF2-40B4-BE49-F238E27FC236}">
                <a16:creationId xmlns:a16="http://schemas.microsoft.com/office/drawing/2014/main" id="{194734B6-7F98-4CA8-B0D7-654FD927EF38}"/>
              </a:ext>
            </a:extLst>
          </p:cNvPr>
          <p:cNvSpPr/>
          <p:nvPr/>
        </p:nvSpPr>
        <p:spPr>
          <a:xfrm>
            <a:off x="1764147" y="98181"/>
            <a:ext cx="9625768" cy="969819"/>
          </a:xfrm>
          <a:prstGeom prst="wedgeEllipseCallout">
            <a:avLst>
              <a:gd name="adj1" fmla="val 41385"/>
              <a:gd name="adj2" fmla="val 165248"/>
            </a:avLst>
          </a:prstGeom>
          <a:solidFill>
            <a:srgbClr val="79001A"/>
          </a:solidFill>
          <a:ln w="28575">
            <a:solidFill>
              <a:srgbClr val="2B2B2D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SÍNTEZE DA AULA PODE SER VISTA NO YOUTUBE</a:t>
            </a:r>
          </a:p>
        </p:txBody>
      </p:sp>
      <p:sp>
        <p:nvSpPr>
          <p:cNvPr id="14" name="Seta: para Baixo 13">
            <a:extLst>
              <a:ext uri="{FF2B5EF4-FFF2-40B4-BE49-F238E27FC236}">
                <a16:creationId xmlns:a16="http://schemas.microsoft.com/office/drawing/2014/main" id="{B2C0E4AB-F2BD-4836-8B95-A1EA715EA575}"/>
              </a:ext>
            </a:extLst>
          </p:cNvPr>
          <p:cNvSpPr/>
          <p:nvPr/>
        </p:nvSpPr>
        <p:spPr>
          <a:xfrm>
            <a:off x="10533193" y="3306221"/>
            <a:ext cx="803563" cy="2725124"/>
          </a:xfrm>
          <a:prstGeom prst="downArrow">
            <a:avLst/>
          </a:prstGeom>
          <a:solidFill>
            <a:srgbClr val="83052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AED1D8B-5C0F-4A1D-8E8D-D6EBAF9420D5}"/>
              </a:ext>
            </a:extLst>
          </p:cNvPr>
          <p:cNvSpPr/>
          <p:nvPr/>
        </p:nvSpPr>
        <p:spPr>
          <a:xfrm>
            <a:off x="8696821" y="6016353"/>
            <a:ext cx="3217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hlinkClick r:id="rId4"/>
              </a:rPr>
              <a:t>https://youtu.be/om-XgB5O9Sw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550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1A0A45F-FF37-47CA-872C-B08BA7E98E1B}"/>
              </a:ext>
            </a:extLst>
          </p:cNvPr>
          <p:cNvSpPr/>
          <p:nvPr/>
        </p:nvSpPr>
        <p:spPr>
          <a:xfrm>
            <a:off x="655494" y="638092"/>
            <a:ext cx="85251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21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desenvolvimento de uma dada experiência, coletou-se através de uma proveta um volume de 820 mL em 6,8 segundos, determine a vazão em mL/s; L/s; m³/s e m³/h. Para a vazão obtida, calcule a velocidade média de escoamento em uma  tubulação de vidro de diâmetro interno igual a 10 mm.</a:t>
            </a:r>
          </a:p>
          <a:p>
            <a:pPr marL="1524000" lvl="1" indent="-1066800"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Respostas: </a:t>
            </a:r>
            <a: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 = 120,6 mL/s = 120,6 * 10</a:t>
            </a:r>
            <a:r>
              <a:rPr lang="pt-BR" b="1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-3 </a:t>
            </a:r>
            <a: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L/s = 120,6 * 10</a:t>
            </a:r>
            <a:r>
              <a:rPr lang="pt-BR" b="1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-6</a:t>
            </a:r>
            <a: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m³/s = 0,43416 m³/h e       v = 1,54 m/s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384ECF3-436D-4678-B16F-DA71BA90A6B2}"/>
              </a:ext>
            </a:extLst>
          </p:cNvPr>
          <p:cNvSpPr/>
          <p:nvPr/>
        </p:nvSpPr>
        <p:spPr>
          <a:xfrm>
            <a:off x="221673" y="267855"/>
            <a:ext cx="11785600" cy="6391563"/>
          </a:xfrm>
          <a:prstGeom prst="rect">
            <a:avLst/>
          </a:prstGeom>
          <a:noFill/>
          <a:ln w="76200">
            <a:solidFill>
              <a:srgbClr val="BB0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A35789E-C83B-4ABA-B029-52D18B167A1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477" y="538170"/>
            <a:ext cx="1866900" cy="1400175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FE1EA2E-65B2-484D-AE32-516CA3A1B7F9}"/>
              </a:ext>
            </a:extLst>
          </p:cNvPr>
          <p:cNvSpPr/>
          <p:nvPr/>
        </p:nvSpPr>
        <p:spPr>
          <a:xfrm>
            <a:off x="725054" y="2536503"/>
            <a:ext cx="107788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22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Considerando que a vazão de água (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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1000 kg/m³ e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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10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-6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m²/s) que passa no canal cuja seção transversal e representada a seguir é igual a 13628,3 L/s e que o diâmetro hidráulico é um parâmetro importante no dimensionamento de canais, tubos, dutos e outros componentes das obras hidráulicas sendo igual a quatro (4) vezes à razão entre a área da seção transversal formada pelo fluido e o perímetro molhado, pede-se:</a:t>
            </a:r>
          </a:p>
          <a:p>
            <a:pPr indent="628650"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	o raio hidráulico e o diâmetro hidráulico do canal;</a:t>
            </a:r>
          </a:p>
          <a:p>
            <a:pPr indent="628650"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	o número de Reynolds e a classificação do escoamento na seção considerada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49974C1-4354-4573-818F-BF389545ED4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01" y="4290829"/>
            <a:ext cx="4031615" cy="201866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44ACF0D-BABE-498B-8C1E-7A9E6C4C0C25}"/>
              </a:ext>
            </a:extLst>
          </p:cNvPr>
          <p:cNvSpPr/>
          <p:nvPr/>
        </p:nvSpPr>
        <p:spPr>
          <a:xfrm>
            <a:off x="7454979" y="4519655"/>
            <a:ext cx="1253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Respostas: </a:t>
            </a:r>
            <a:endParaRPr lang="pt-BR" dirty="0"/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F90EC361-04F3-4551-B027-99B7FFD56B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9531535"/>
              </p:ext>
            </p:extLst>
          </p:nvPr>
        </p:nvGraphicFramePr>
        <p:xfrm>
          <a:off x="8757509" y="4659787"/>
          <a:ext cx="1713936" cy="1560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Equation" r:id="rId5" imgW="990360" imgH="901440" progId="Equation.DSMT4">
                  <p:embed/>
                </p:oleObj>
              </mc:Choice>
              <mc:Fallback>
                <p:oleObj name="Equation" r:id="rId5" imgW="99036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57509" y="4659787"/>
                        <a:ext cx="1713936" cy="15601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536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458880D-8E88-4891-BE5E-8A86FAC66056}"/>
              </a:ext>
            </a:extLst>
          </p:cNvPr>
          <p:cNvSpPr/>
          <p:nvPr/>
        </p:nvSpPr>
        <p:spPr>
          <a:xfrm>
            <a:off x="415636" y="427564"/>
            <a:ext cx="114069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23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 canal retangular de largura b = 2 m, a altura do fluido (h) é de 1,5 m. o diagrama de velocidade em função de uma coordenada (y) perpendicular à base é v = C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y³ + C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com [v] em “m/s” e [y] em “m”, sabe-se que na superfície livre do fluido a velocidade é 4 m/s e a 0,5 m do fundo é 1 m/s. nesta situação pede-se a vazão no canal. Veja a solução no canal do YouTube Alemão MecFlu Resolve: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https://www.youtube.com/watch?v=2xidrb1hafc</a:t>
            </a:r>
            <a:endPara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64A56ED-D9BC-40F8-BD00-C5507BDDA5B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78" y="1627893"/>
            <a:ext cx="4314190" cy="1638300"/>
          </a:xfrm>
          <a:prstGeom prst="rect">
            <a:avLst/>
          </a:prstGeom>
          <a:noFill/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0F10647-CFF9-4568-8216-3A16AEDBB8BA}"/>
              </a:ext>
            </a:extLst>
          </p:cNvPr>
          <p:cNvSpPr/>
          <p:nvPr/>
        </p:nvSpPr>
        <p:spPr>
          <a:xfrm>
            <a:off x="221673" y="267855"/>
            <a:ext cx="11785600" cy="6391563"/>
          </a:xfrm>
          <a:prstGeom prst="rect">
            <a:avLst/>
          </a:prstGeom>
          <a:noFill/>
          <a:ln w="76200">
            <a:solidFill>
              <a:srgbClr val="BB0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040B0C3-1F4F-4B61-BC63-BF60CD6ECE7D}"/>
              </a:ext>
            </a:extLst>
          </p:cNvPr>
          <p:cNvSpPr/>
          <p:nvPr/>
        </p:nvSpPr>
        <p:spPr>
          <a:xfrm>
            <a:off x="544945" y="3505779"/>
            <a:ext cx="112775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24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a tubulação representada a seguir pede-se: a vazão em massa na seção (1) e a massa específica em (3) para que a mistura formada seja considerada homogênea.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Veja a solução no canal do YouTube Alemão MecFlu Resolve: </a:t>
            </a:r>
            <a:r>
              <a:rPr lang="pt-BR" b="1" u="sng" dirty="0">
                <a:hlinkClick r:id="rId5"/>
              </a:rPr>
              <a:t>https://www.youtube.com/watch?v=TabGwVD1yck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68C645E-1671-4766-A840-DEC4F1296E2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632" y="4188410"/>
            <a:ext cx="4076700" cy="23907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E6DB9536-3E4B-452F-A75E-8677811279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009576"/>
              </p:ext>
            </p:extLst>
          </p:nvPr>
        </p:nvGraphicFramePr>
        <p:xfrm>
          <a:off x="6253016" y="1730235"/>
          <a:ext cx="2169797" cy="716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Equation" r:id="rId7" imgW="1422360" imgH="469800" progId="Equation.DSMT4">
                  <p:embed/>
                </p:oleObj>
              </mc:Choice>
              <mc:Fallback>
                <p:oleObj name="Equation" r:id="rId7" imgW="14223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53016" y="1730235"/>
                        <a:ext cx="2169797" cy="716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4AFEAE17-D6C3-48EA-81D0-B67DEA9043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3415431"/>
              </p:ext>
            </p:extLst>
          </p:nvPr>
        </p:nvGraphicFramePr>
        <p:xfrm>
          <a:off x="6215694" y="2597792"/>
          <a:ext cx="414655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Equation" r:id="rId9" imgW="2717640" imgH="495000" progId="Equation.DSMT4">
                  <p:embed/>
                </p:oleObj>
              </mc:Choice>
              <mc:Fallback>
                <p:oleObj name="Equation" r:id="rId9" imgW="2717640" imgH="4950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E6DB9536-3E4B-452F-A75E-867781127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15694" y="2597792"/>
                        <a:ext cx="4146550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420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210D0284-A56C-4DDA-A0C9-DF9F7C565B4A}"/>
              </a:ext>
            </a:extLst>
          </p:cNvPr>
          <p:cNvSpPr/>
          <p:nvPr/>
        </p:nvSpPr>
        <p:spPr>
          <a:xfrm>
            <a:off x="221673" y="267855"/>
            <a:ext cx="11785600" cy="6391563"/>
          </a:xfrm>
          <a:prstGeom prst="rect">
            <a:avLst/>
          </a:prstGeom>
          <a:noFill/>
          <a:ln w="76200">
            <a:solidFill>
              <a:srgbClr val="BB0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C21B29E3-2CBE-4AA2-A38F-B2824CCD08D8}"/>
              </a:ext>
            </a:extLst>
          </p:cNvPr>
          <p:cNvSpPr/>
          <p:nvPr/>
        </p:nvSpPr>
        <p:spPr>
          <a:xfrm>
            <a:off x="341746" y="267855"/>
            <a:ext cx="7185890" cy="3054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5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tubo da figura a seção (1) tem um diâmetro D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18 cm e o líquido apresenta um escoamento laminar com número de Reynolds igual a 2000, já na seção (2) o escoamento é turbulento com número de Reynolds igual a 6000. Na seção (1) o líquido tem uma velocidade igual a 3 m/s a 5 cm da parede do tubo, calcule: </a:t>
            </a: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8638" indent="-1438275"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 o diâmetro da seção (2); </a:t>
            </a: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8638" indent="-1438275"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a viscosidade dinâmica do líquido se sua massa específica é igual a 800 kg/m³;  </a:t>
            </a: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8638" indent="-1438275"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c) a velocidade na seção (2) a 1 cm da parede.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AF8DA00-0ABC-4990-A092-88C6DFA7277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717" y="762649"/>
            <a:ext cx="4181475" cy="16668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E9421AD4-A486-429D-B6B1-536FDF1DB31A}"/>
              </a:ext>
            </a:extLst>
          </p:cNvPr>
          <p:cNvSpPr/>
          <p:nvPr/>
        </p:nvSpPr>
        <p:spPr>
          <a:xfrm>
            <a:off x="996228" y="3468263"/>
            <a:ext cx="1076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Veja a solução no canal do YouTube Alemão MecFlu Resolve: </a:t>
            </a:r>
            <a:r>
              <a:rPr lang="pt-BR" dirty="0">
                <a:hlinkClick r:id="rId3"/>
              </a:rPr>
              <a:t>https://www.youtube.com/watch?v=TeE3Jlpp4aU</a:t>
            </a:r>
            <a:r>
              <a:rPr lang="pt-BR" dirty="0"/>
              <a:t>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F225C85-3ED9-4557-AEF8-246151CD1C0B}"/>
              </a:ext>
            </a:extLst>
          </p:cNvPr>
          <p:cNvSpPr/>
          <p:nvPr/>
        </p:nvSpPr>
        <p:spPr>
          <a:xfrm>
            <a:off x="341746" y="3983769"/>
            <a:ext cx="11516446" cy="2153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6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laboratório, decide-se fazer a medida de viscosidade dinâmica de um fluido utilizando-se a experiência de Reynolds. Inicialmente realiza-se um ensaio com a água (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10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-6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m²/s e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r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1000 kg/m³). Neste ensaio quando acontece a passagem da transição para o turbulento, já turbulento, é recolhido no recipiente graduado o volume de 400 mL em 50 s. Nesta condição o recipiente com água é submetido a uma balança, obtendo-se 0,7 kg. Com o fluido em estudo verifica-se que na passagem do laminar para o escoamento de transição, ainda laminar, recolhe-se 900 mL no recipiente graduado, em 30 s. Nesta condição, na balança o recipiente graduado com o fluido em estudo registra-se 1 kg. Qual a viscosidade do fluido em estudo em Pa * s.</a:t>
            </a: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2613B22-8265-433D-A5AD-0C3CCB802BAE}"/>
              </a:ext>
            </a:extLst>
          </p:cNvPr>
          <p:cNvSpPr/>
          <p:nvPr/>
        </p:nvSpPr>
        <p:spPr>
          <a:xfrm>
            <a:off x="956568" y="6213793"/>
            <a:ext cx="10761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Veja a solução no canal do YouTube Alemão MecFlu Resolve: </a:t>
            </a:r>
            <a:r>
              <a:rPr lang="pt-BR" u="sng" dirty="0">
                <a:hlinkClick r:id="rId4"/>
              </a:rPr>
              <a:t>https://www.youtube.com/watch?v=UJ4oiNGyzwo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842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889A007-1DF5-47EB-A4A2-D17FCBBFCDE2}"/>
              </a:ext>
            </a:extLst>
          </p:cNvPr>
          <p:cNvSpPr/>
          <p:nvPr/>
        </p:nvSpPr>
        <p:spPr>
          <a:xfrm>
            <a:off x="221673" y="267855"/>
            <a:ext cx="11785600" cy="6391563"/>
          </a:xfrm>
          <a:prstGeom prst="rect">
            <a:avLst/>
          </a:prstGeom>
          <a:noFill/>
          <a:ln w="76200">
            <a:solidFill>
              <a:srgbClr val="BB0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DBB85ED-E866-4B4B-9597-C1AB0AF6BEC6}"/>
              </a:ext>
            </a:extLst>
          </p:cNvPr>
          <p:cNvSpPr/>
          <p:nvPr/>
        </p:nvSpPr>
        <p:spPr>
          <a:xfrm>
            <a:off x="357463" y="418006"/>
            <a:ext cx="1147431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7"/>
            </a:pPr>
            <a:r>
              <a:rPr lang="pt-BR" b="1" dirty="0"/>
              <a:t>O reservatório da figura, que se mantém a nível constante, é utilizado para preparar e engarrafar um produto que é constituído por um xarope diluído em água. O xarope tem viscosidade alta e assim, o escoamento é laminar no seu conduto de entrada de diâmetro 20 mm, onde a velocidade máxima é 3,18 m/s. O bocal de envasamento enche 200 garrafas de 750 mL com o produto em 1 minuto, alimentado por uma bomba que tem um conduto em derivação com o reservatório. No conduto de entrada da bomba de diâmetro de 40 mm, o escoamento é turbulento e tem velocidade de 2,3 m/s a 8 mm de distância da parede do conduto. Posto isto, determinar:</a:t>
            </a:r>
          </a:p>
          <a:p>
            <a:pPr marL="800100" lvl="1" indent="-342900">
              <a:buFont typeface="+mj-lt"/>
              <a:buAutoNum type="alphaLcPeriod"/>
            </a:pPr>
            <a:r>
              <a:rPr lang="pt-BR" b="1" dirty="0"/>
              <a:t>a vazão na derivação e o sentido do escoamento que deve ser indicado na figura;</a:t>
            </a:r>
          </a:p>
          <a:p>
            <a:pPr marL="800100" lvl="1" indent="-342900">
              <a:buFont typeface="+mj-lt"/>
              <a:buAutoNum type="alphaLcPeriod"/>
            </a:pPr>
            <a:r>
              <a:rPr lang="pt-BR" b="1" dirty="0"/>
              <a:t>A relação entre as vazões de xarope e água, ou seja, a que representa a composição do produto.</a:t>
            </a:r>
          </a:p>
          <a:p>
            <a:pPr lvl="1"/>
            <a:endParaRPr lang="pt-BR" b="1" dirty="0"/>
          </a:p>
          <a:p>
            <a:r>
              <a:rPr lang="pt-BR" b="1" dirty="0"/>
              <a:t>Veja a solução no canal do YouTube Alemão MecFlu Resolve: </a:t>
            </a:r>
            <a:r>
              <a:rPr lang="pt-BR" u="sng" dirty="0">
                <a:hlinkClick r:id="rId2"/>
              </a:rPr>
              <a:t>https://www.youtube.com/watch?v=_vFcb1ZOQqE</a:t>
            </a:r>
            <a:r>
              <a:rPr lang="pt-BR" dirty="0"/>
              <a:t>    ou</a:t>
            </a:r>
          </a:p>
          <a:p>
            <a:pPr marL="360363"/>
            <a:r>
              <a:rPr lang="pt-BR" u="sng" dirty="0">
                <a:hlinkClick r:id="rId3"/>
              </a:rPr>
              <a:t>https://www.youtube.com/watch?v=5xTlZKoQKkM</a:t>
            </a:r>
            <a:r>
              <a:rPr lang="pt-BR" b="1" dirty="0"/>
              <a:t> 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D0F0D43-7BD8-4FBE-AEDF-11E7B2C92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031" y="3919092"/>
            <a:ext cx="5921253" cy="228619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A724832-23EE-4A71-87A0-351F826811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550" y="3557327"/>
            <a:ext cx="1448604" cy="275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83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Raimundo F Ignacio\AppData\Local\Temp\SNAGHTML68248d51.PNG">
            <a:extLst>
              <a:ext uri="{FF2B5EF4-FFF2-40B4-BE49-F238E27FC236}">
                <a16:creationId xmlns:a16="http://schemas.microsoft.com/office/drawing/2014/main" id="{ABD54694-3360-4795-9C04-835010EE7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272" y="122875"/>
            <a:ext cx="3415873" cy="354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FCDB80CD-EEE0-4653-A83B-90256B6CD836}"/>
              </a:ext>
            </a:extLst>
          </p:cNvPr>
          <p:cNvSpPr/>
          <p:nvPr/>
        </p:nvSpPr>
        <p:spPr>
          <a:xfrm>
            <a:off x="221673" y="267855"/>
            <a:ext cx="11785600" cy="6391563"/>
          </a:xfrm>
          <a:prstGeom prst="rect">
            <a:avLst/>
          </a:prstGeom>
          <a:noFill/>
          <a:ln w="76200">
            <a:solidFill>
              <a:srgbClr val="BB0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CE73AD3-1C93-4FF1-A4D3-F546DBAABE7C}"/>
              </a:ext>
            </a:extLst>
          </p:cNvPr>
          <p:cNvSpPr/>
          <p:nvPr/>
        </p:nvSpPr>
        <p:spPr>
          <a:xfrm>
            <a:off x="435691" y="310963"/>
            <a:ext cx="7183454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28"/>
            </a:pPr>
            <a:r>
              <a:rPr lang="pt-B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nível do reservatório da figura ao lado, se mantém constante, mesmo sendo de pequenas dimensões. A viscosidade do fluido em escoamento é de 150 mm²/s. Nas seções (1) e (2) o regime de escoamento está no limite entre o laminar e o de transição, ainda laminar. Na seção (3) o regime de escoamento está no limite entre o de transição e o turbulento, já no turbulento. As velocidades no centro das seções (1) e (3) são respectivamente 2,5 m/s e 3,7 m/s. Pede-se determinar:</a:t>
            </a:r>
          </a:p>
          <a:p>
            <a:pPr indent="628650" algn="just"/>
            <a:r>
              <a:rPr lang="pt-B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	as vazões nas três seções (1), (2) e (3);</a:t>
            </a:r>
          </a:p>
          <a:p>
            <a:pPr indent="628650" algn="just"/>
            <a:r>
              <a:rPr lang="pt-B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	os diâmetros nas três seções (1), (2) e (3);</a:t>
            </a:r>
          </a:p>
          <a:p>
            <a:pPr marL="895350" indent="-266700" algn="just"/>
            <a:r>
              <a:rPr lang="pt-B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c.	a velocidade de uma partícula fluida a 1 cm da parede interna na seção (3).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E19447B-20D5-4E93-B1DA-763524067090}"/>
              </a:ext>
            </a:extLst>
          </p:cNvPr>
          <p:cNvSpPr/>
          <p:nvPr/>
        </p:nvSpPr>
        <p:spPr>
          <a:xfrm>
            <a:off x="435691" y="3281007"/>
            <a:ext cx="856052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Veja a solução no canal do YouTube Alemão MecFlu Resolve: </a:t>
            </a:r>
            <a:r>
              <a:rPr lang="pt-BR" sz="1700" b="1" u="sng" dirty="0">
                <a:hlinkClick r:id="rId3"/>
              </a:rPr>
              <a:t>https://www.youtube.com/watch?v=PJ-TKagMzgw</a:t>
            </a:r>
            <a:endParaRPr lang="pt-BR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92A20793-4B5A-4A0C-BA50-56EC02F37E3F}"/>
              </a:ext>
            </a:extLst>
          </p:cNvPr>
          <p:cNvSpPr/>
          <p:nvPr/>
        </p:nvSpPr>
        <p:spPr>
          <a:xfrm>
            <a:off x="435691" y="4123061"/>
            <a:ext cx="73967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29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insuflador de ar da figura fornece 4 kg/s na seção (0). O sistema está em regime permanente. Nas seções (1) e (2) deseja-se que o número de Reynolds seja 10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que o movimento turbulento favoreça a homogeneização das temperaturas. Dados D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40 cm;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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1,2 kg/m³;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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2,4 x 10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-5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 x s/m²;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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0,95 kg/m³ e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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7,6 x 10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-5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 x s/m². Pede-se:</a:t>
            </a:r>
          </a:p>
          <a:p>
            <a:pPr lvl="1" algn="just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o diâmetro D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b. a vazão em volume e em massa nas seções (1) e (2)</a:t>
            </a:r>
          </a:p>
        </p:txBody>
      </p:sp>
      <p:pic>
        <p:nvPicPr>
          <p:cNvPr id="10244" name="Picture 4" descr="C:\Users\Raimundo F Ignacio\AppData\Local\Temp\SNAGHTML6a68e03e.PNG">
            <a:extLst>
              <a:ext uri="{FF2B5EF4-FFF2-40B4-BE49-F238E27FC236}">
                <a16:creationId xmlns:a16="http://schemas.microsoft.com/office/drawing/2014/main" id="{09131937-F525-46EC-A4C3-E5A789890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634" y="4123061"/>
            <a:ext cx="3592440" cy="19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C5686E2E-DA39-4755-B31A-072B32E8834E}"/>
              </a:ext>
            </a:extLst>
          </p:cNvPr>
          <p:cNvSpPr/>
          <p:nvPr/>
        </p:nvSpPr>
        <p:spPr>
          <a:xfrm>
            <a:off x="435691" y="6109493"/>
            <a:ext cx="109158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Veja a solução no canal do YouTube Alemão MecFlu Resolve: </a:t>
            </a:r>
            <a:r>
              <a:rPr lang="pt-BR" b="1" u="sng" dirty="0">
                <a:hlinkClick r:id="rId5"/>
              </a:rPr>
              <a:t>https://www.youtube.com/watch?v=xfKRF-OewDo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0237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Agrupar 14">
            <a:extLst>
              <a:ext uri="{FF2B5EF4-FFF2-40B4-BE49-F238E27FC236}">
                <a16:creationId xmlns:a16="http://schemas.microsoft.com/office/drawing/2014/main" id="{B086EDC5-5ABE-4E02-AE57-94142D3812C0}"/>
              </a:ext>
            </a:extLst>
          </p:cNvPr>
          <p:cNvGrpSpPr/>
          <p:nvPr/>
        </p:nvGrpSpPr>
        <p:grpSpPr>
          <a:xfrm>
            <a:off x="6814589" y="842269"/>
            <a:ext cx="5019040" cy="2494915"/>
            <a:chOff x="6814589" y="842269"/>
            <a:chExt cx="5019040" cy="2494915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B8DAF0B6-7A40-4965-A0BC-9F18B01552D0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814589" y="842269"/>
              <a:ext cx="5019040" cy="2494915"/>
            </a:xfrm>
            <a:prstGeom prst="rect">
              <a:avLst/>
            </a:prstGeom>
          </p:spPr>
        </p:pic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A5105C1D-5222-4562-A09F-39225EBDEED9}"/>
                </a:ext>
              </a:extLst>
            </p:cNvPr>
            <p:cNvSpPr/>
            <p:nvPr/>
          </p:nvSpPr>
          <p:spPr>
            <a:xfrm>
              <a:off x="7453745" y="1098706"/>
              <a:ext cx="1533237" cy="61002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1kgf = 9,8N</a:t>
              </a:r>
            </a:p>
          </p:txBody>
        </p: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C9F092F4-108F-4020-AB12-36558E007E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911" y="5352264"/>
            <a:ext cx="1073506" cy="1251525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D3CD477A-9B9D-46BD-B427-2B753E0C9F63}"/>
              </a:ext>
            </a:extLst>
          </p:cNvPr>
          <p:cNvSpPr/>
          <p:nvPr/>
        </p:nvSpPr>
        <p:spPr>
          <a:xfrm>
            <a:off x="221673" y="267855"/>
            <a:ext cx="11785600" cy="6391563"/>
          </a:xfrm>
          <a:prstGeom prst="rect">
            <a:avLst/>
          </a:prstGeom>
          <a:noFill/>
          <a:ln w="76200">
            <a:solidFill>
              <a:srgbClr val="BB0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62FC0AF-B927-4089-A4A2-A6BEEA8745C6}"/>
              </a:ext>
            </a:extLst>
          </p:cNvPr>
          <p:cNvSpPr/>
          <p:nvPr/>
        </p:nvSpPr>
        <p:spPr>
          <a:xfrm>
            <a:off x="544945" y="644158"/>
            <a:ext cx="6096000" cy="51401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30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insuflador de ar na figura ao lado, impõe 16.200 m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/h na seção (0). Como o sistema visa a refrigeração de equipamentos, foram medidas as temperaturas nas seções (0); (1) e (2), sendo respectivamente: t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17 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C; t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47 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 e t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97 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Admitindo-se como imposição do projeto do sistema que o número de  Reynolds  nas  seções (1) e (2) deve ser 10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e sabendo-se que o diâmetro D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80 cm;              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</a:t>
            </a:r>
            <a:r>
              <a:rPr lang="pt-BR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47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10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-5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/s e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</a:t>
            </a:r>
            <a:r>
              <a:rPr lang="pt-BR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97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8 x 10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-5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</a:t>
            </a:r>
            <a:r>
              <a:rPr lang="pt-BR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/s e ainda que a pressão tem variação desprezível no sistema. Pede-se: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vazões em massa em (1) e (2); </a:t>
            </a:r>
          </a:p>
          <a:p>
            <a:pPr marL="1038860"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Respostas:  </a:t>
            </a:r>
            <a: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pt-BR" b="1" baseline="-25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m1</a:t>
            </a:r>
            <a: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0,66 kg/s e Q</a:t>
            </a:r>
            <a:r>
              <a:rPr lang="pt-BR" b="1" baseline="-25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m2</a:t>
            </a:r>
            <a: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4,64 kg/s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vazões em volume em (1) e (2);</a:t>
            </a:r>
          </a:p>
          <a:p>
            <a:pPr marL="1038860"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Respostas: </a:t>
            </a:r>
            <a: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pt-BR" b="1" baseline="-25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0,618 m³/s e Q</a:t>
            </a:r>
            <a:r>
              <a:rPr lang="pt-BR" b="1" baseline="-25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5,03 m³/s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diâmetro da seção (1) </a:t>
            </a:r>
          </a:p>
          <a:p>
            <a:pPr marL="1038860"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Resposta: </a:t>
            </a:r>
            <a: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t-BR" b="1" baseline="-25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pt-BR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0,787 m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3A9BA42-D408-46FF-8144-9A7352698D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172055" y="3800135"/>
            <a:ext cx="1758186" cy="2572955"/>
          </a:xfrm>
          <a:prstGeom prst="rect">
            <a:avLst/>
          </a:prstGeom>
        </p:spPr>
      </p:pic>
      <p:sp>
        <p:nvSpPr>
          <p:cNvPr id="7" name="Balão de Fala: Oval 6">
            <a:extLst>
              <a:ext uri="{FF2B5EF4-FFF2-40B4-BE49-F238E27FC236}">
                <a16:creationId xmlns:a16="http://schemas.microsoft.com/office/drawing/2014/main" id="{A738CB0F-61AB-43B0-8B62-D37D3B2A30BE}"/>
              </a:ext>
            </a:extLst>
          </p:cNvPr>
          <p:cNvSpPr/>
          <p:nvPr/>
        </p:nvSpPr>
        <p:spPr>
          <a:xfrm>
            <a:off x="5855855" y="3337184"/>
            <a:ext cx="4494968" cy="2015080"/>
          </a:xfrm>
          <a:prstGeom prst="wedgeEllipseCallout">
            <a:avLst>
              <a:gd name="adj1" fmla="val 59278"/>
              <a:gd name="adj2" fmla="val 16663"/>
            </a:avLst>
          </a:prstGeom>
          <a:solidFill>
            <a:srgbClr val="002142"/>
          </a:solidFill>
          <a:ln w="285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Só avance no curso, após resolver os 10 problemas propostos, lembre, a obtenção das suas soluções são ginásticas para seu cérebro com o intuito de aumentar sua inteligência!</a:t>
            </a:r>
          </a:p>
        </p:txBody>
      </p:sp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id="{FCDEBCC8-890D-43A7-8197-91AE5BD313FE}"/>
              </a:ext>
            </a:extLst>
          </p:cNvPr>
          <p:cNvSpPr/>
          <p:nvPr/>
        </p:nvSpPr>
        <p:spPr>
          <a:xfrm>
            <a:off x="7167418" y="5569527"/>
            <a:ext cx="2161309" cy="720437"/>
          </a:xfrm>
          <a:prstGeom prst="wedgeEllipseCallout">
            <a:avLst>
              <a:gd name="adj1" fmla="val -71688"/>
              <a:gd name="adj2" fmla="val 20192"/>
            </a:avLst>
          </a:prstGeom>
          <a:solidFill>
            <a:srgbClr val="DC696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</a:t>
            </a:r>
          </a:p>
        </p:txBody>
      </p: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5285684E-C327-4499-B102-AEBACB85A7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510486"/>
              </p:ext>
            </p:extLst>
          </p:nvPr>
        </p:nvGraphicFramePr>
        <p:xfrm>
          <a:off x="9928514" y="1355144"/>
          <a:ext cx="647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6" imgW="647640" imgH="431640" progId="Equation.DSMT4">
                  <p:embed/>
                </p:oleObj>
              </mc:Choice>
              <mc:Fallback>
                <p:oleObj name="Equation" r:id="rId6" imgW="6476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28514" y="1355144"/>
                        <a:ext cx="6477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eta: para Baixo 11">
            <a:extLst>
              <a:ext uri="{FF2B5EF4-FFF2-40B4-BE49-F238E27FC236}">
                <a16:creationId xmlns:a16="http://schemas.microsoft.com/office/drawing/2014/main" id="{90D54092-A8ED-40B9-8551-428D650B76C1}"/>
              </a:ext>
            </a:extLst>
          </p:cNvPr>
          <p:cNvSpPr/>
          <p:nvPr/>
        </p:nvSpPr>
        <p:spPr>
          <a:xfrm>
            <a:off x="10172055" y="842269"/>
            <a:ext cx="80309" cy="512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D805E31-58E5-4974-AEE7-514CA6CA4C80}"/>
              </a:ext>
            </a:extLst>
          </p:cNvPr>
          <p:cNvSpPr txBox="1"/>
          <p:nvPr/>
        </p:nvSpPr>
        <p:spPr>
          <a:xfrm>
            <a:off x="9841692" y="505644"/>
            <a:ext cx="821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4472C4"/>
                </a:solidFill>
              </a:rPr>
              <a:t>Dado 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F637E379-5AC4-47ED-A8B9-8321B06BB32C}"/>
              </a:ext>
            </a:extLst>
          </p:cNvPr>
          <p:cNvSpPr/>
          <p:nvPr/>
        </p:nvSpPr>
        <p:spPr>
          <a:xfrm>
            <a:off x="359596" y="5828299"/>
            <a:ext cx="252024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400" b="0" cap="none" spc="0" dirty="0">
                <a:ln w="0"/>
                <a:solidFill>
                  <a:srgbClr val="DB686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Quer mais, acesse: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32EEA1FF-0406-4A4E-8A84-49A9B7645171}"/>
              </a:ext>
            </a:extLst>
          </p:cNvPr>
          <p:cNvSpPr/>
          <p:nvPr/>
        </p:nvSpPr>
        <p:spPr>
          <a:xfrm>
            <a:off x="279595" y="6222328"/>
            <a:ext cx="5613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DB6868"/>
                </a:solidFill>
              </a:rPr>
              <a:t>http://www.escoladavida.eng.br/ft/chamada_de_ft.htm</a:t>
            </a:r>
          </a:p>
        </p:txBody>
      </p:sp>
      <p:sp>
        <p:nvSpPr>
          <p:cNvPr id="18" name="Seta: para Baixo 17">
            <a:extLst>
              <a:ext uri="{FF2B5EF4-FFF2-40B4-BE49-F238E27FC236}">
                <a16:creationId xmlns:a16="http://schemas.microsoft.com/office/drawing/2014/main" id="{B9DC4D92-D751-47B3-AA59-7F8BE95C85D7}"/>
              </a:ext>
            </a:extLst>
          </p:cNvPr>
          <p:cNvSpPr/>
          <p:nvPr/>
        </p:nvSpPr>
        <p:spPr>
          <a:xfrm rot="2324755">
            <a:off x="4051622" y="5618437"/>
            <a:ext cx="350981" cy="652801"/>
          </a:xfrm>
          <a:prstGeom prst="downArrow">
            <a:avLst/>
          </a:prstGeom>
          <a:solidFill>
            <a:srgbClr val="DB686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79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6" grpId="0"/>
      <p:bldP spid="17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interior, parede, chão, sala&#10;&#10;Descrição gerada com muito alta confiança">
            <a:extLst>
              <a:ext uri="{FF2B5EF4-FFF2-40B4-BE49-F238E27FC236}">
                <a16:creationId xmlns:a16="http://schemas.microsoft.com/office/drawing/2014/main" id="{C81CBB72-8F5F-4F36-9B7B-35B93A955C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4" b="57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052" name="Picture 4" descr="C:\Users\raigi\AppData\Local\Temp\SNAGHTML31a23a7e.PNG">
            <a:extLst>
              <a:ext uri="{FF2B5EF4-FFF2-40B4-BE49-F238E27FC236}">
                <a16:creationId xmlns:a16="http://schemas.microsoft.com/office/drawing/2014/main" id="{0A293774-4DE7-46A9-97C8-43DA5A79F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61053"/>
            <a:ext cx="2046294" cy="241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raigi\AppData\Local\Temp\SNAGHTML318e32ee.PNG">
            <a:extLst>
              <a:ext uri="{FF2B5EF4-FFF2-40B4-BE49-F238E27FC236}">
                <a16:creationId xmlns:a16="http://schemas.microsoft.com/office/drawing/2014/main" id="{AC5C97B6-BEC3-42BE-A19C-B94A37BB68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9608" y="10"/>
            <a:ext cx="1292392" cy="122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02551D19-E136-4D4F-A67D-9353F23E7D6E}"/>
              </a:ext>
            </a:extLst>
          </p:cNvPr>
          <p:cNvSpPr/>
          <p:nvPr/>
        </p:nvSpPr>
        <p:spPr>
          <a:xfrm>
            <a:off x="4070556" y="4393981"/>
            <a:ext cx="2390088" cy="552845"/>
          </a:xfrm>
          <a:prstGeom prst="wedgeEllipseCallout">
            <a:avLst>
              <a:gd name="adj1" fmla="val 57318"/>
              <a:gd name="adj2" fmla="val 49167"/>
            </a:avLst>
          </a:prstGeom>
          <a:solidFill>
            <a:srgbClr val="231F20"/>
          </a:solidFill>
          <a:ln>
            <a:solidFill>
              <a:srgbClr val="C4CED4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Unidade  3</a:t>
            </a:r>
          </a:p>
        </p:txBody>
      </p:sp>
    </p:spTree>
    <p:extLst>
      <p:ext uri="{BB962C8B-B14F-4D97-AF65-F5344CB8AC3E}">
        <p14:creationId xmlns:p14="http://schemas.microsoft.com/office/powerpoint/2010/main" val="372347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C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m 2" descr="Uma imagem contendo chão, pessoa, interior, cena&#10;&#10;Descrição gerada com muito alta confiança">
            <a:extLst>
              <a:ext uri="{FF2B5EF4-FFF2-40B4-BE49-F238E27FC236}">
                <a16:creationId xmlns:a16="http://schemas.microsoft.com/office/drawing/2014/main" id="{948911A6-9742-4C30-B1CB-8C7A12AFD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195" y="2042032"/>
            <a:ext cx="3570294" cy="4548146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F853F1A2-E9C7-44B0-BFE8-3F5AFE66CBA3}"/>
              </a:ext>
            </a:extLst>
          </p:cNvPr>
          <p:cNvSpPr/>
          <p:nvPr/>
        </p:nvSpPr>
        <p:spPr>
          <a:xfrm>
            <a:off x="3287060" y="593589"/>
            <a:ext cx="580261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400" b="1" cap="none" spc="0" dirty="0">
                <a:ln w="0"/>
                <a:solidFill>
                  <a:srgbClr val="BC26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Nessa aula sintetizamos</a:t>
            </a:r>
          </a:p>
          <a:p>
            <a:pPr algn="ctr"/>
            <a:r>
              <a:rPr lang="pt-BR" sz="4400" b="1" dirty="0">
                <a:ln w="0"/>
                <a:solidFill>
                  <a:srgbClr val="BC26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 cinemática dos fluidos</a:t>
            </a:r>
            <a:endParaRPr lang="pt-BR" sz="4400" b="1" cap="none" spc="0" dirty="0">
              <a:ln w="0"/>
              <a:solidFill>
                <a:srgbClr val="BC26C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A05D8C3-BBB3-4724-A28B-EAA5A0EBDF94}"/>
              </a:ext>
            </a:extLst>
          </p:cNvPr>
          <p:cNvSpPr/>
          <p:nvPr/>
        </p:nvSpPr>
        <p:spPr>
          <a:xfrm>
            <a:off x="561870" y="142059"/>
            <a:ext cx="1454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0"/>
                <a:solidFill>
                  <a:srgbClr val="BC26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Para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5B1D1E8F-1FE3-4541-A1A9-A0E0880F0E2F}"/>
              </a:ext>
            </a:extLst>
          </p:cNvPr>
          <p:cNvSpPr/>
          <p:nvPr/>
        </p:nvSpPr>
        <p:spPr>
          <a:xfrm>
            <a:off x="694364" y="5800759"/>
            <a:ext cx="1095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0"/>
                <a:solidFill>
                  <a:srgbClr val="BC26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006049D-8BA7-4DE7-9560-95A08C1BD414}"/>
              </a:ext>
            </a:extLst>
          </p:cNvPr>
          <p:cNvSpPr/>
          <p:nvPr/>
        </p:nvSpPr>
        <p:spPr>
          <a:xfrm>
            <a:off x="933820" y="1028750"/>
            <a:ext cx="543739" cy="50167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3200" b="1" cap="none" spc="0" dirty="0">
                <a:ln w="0"/>
                <a:solidFill>
                  <a:srgbClr val="BC26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  <a:p>
            <a:pPr algn="ctr"/>
            <a:r>
              <a:rPr lang="pt-BR" sz="3200" b="1" dirty="0">
                <a:ln w="0"/>
                <a:solidFill>
                  <a:srgbClr val="BC26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  <a:p>
            <a:pPr algn="ctr"/>
            <a:r>
              <a:rPr lang="pt-BR" sz="3200" b="1" cap="none" spc="0" dirty="0">
                <a:ln w="0"/>
                <a:solidFill>
                  <a:srgbClr val="BC26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  <a:p>
            <a:pPr algn="ctr"/>
            <a:r>
              <a:rPr lang="pt-BR" sz="3200" b="1" dirty="0">
                <a:ln w="0"/>
                <a:solidFill>
                  <a:srgbClr val="BC26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  <a:p>
            <a:pPr algn="ctr"/>
            <a:r>
              <a:rPr lang="pt-BR" sz="3200" b="1" cap="none" spc="0" dirty="0">
                <a:ln w="0"/>
                <a:solidFill>
                  <a:srgbClr val="BC26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  <a:p>
            <a:pPr algn="ctr"/>
            <a:r>
              <a:rPr lang="pt-BR" sz="3200" b="1" dirty="0">
                <a:ln w="0"/>
                <a:solidFill>
                  <a:srgbClr val="BC26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  <a:p>
            <a:pPr algn="ctr"/>
            <a:r>
              <a:rPr lang="pt-BR" sz="3200" b="1" cap="none" spc="0" dirty="0">
                <a:ln w="0"/>
                <a:solidFill>
                  <a:srgbClr val="BC26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  <a:p>
            <a:pPr algn="ctr"/>
            <a:r>
              <a:rPr lang="pt-BR" sz="3200" b="1" dirty="0">
                <a:ln w="0"/>
                <a:solidFill>
                  <a:srgbClr val="BC26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  <a:p>
            <a:pPr algn="ctr"/>
            <a:r>
              <a:rPr lang="pt-BR" sz="3200" b="1" cap="none" spc="0" dirty="0">
                <a:ln w="0"/>
                <a:solidFill>
                  <a:srgbClr val="BC26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  <a:p>
            <a:pPr algn="ctr"/>
            <a:r>
              <a:rPr lang="pt-BR" sz="3200" b="1" dirty="0">
                <a:ln w="0"/>
                <a:solidFill>
                  <a:srgbClr val="BC26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CDEEF06-2FCA-4C4F-BA15-003D8F1D376D}"/>
              </a:ext>
            </a:extLst>
          </p:cNvPr>
          <p:cNvSpPr/>
          <p:nvPr/>
        </p:nvSpPr>
        <p:spPr>
          <a:xfrm rot="3170449">
            <a:off x="9988787" y="1185769"/>
            <a:ext cx="21806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0"/>
                <a:solidFill>
                  <a:srgbClr val="BC26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regime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2546EF26-C753-4586-A0CA-A39829DB4A28}"/>
              </a:ext>
            </a:extLst>
          </p:cNvPr>
          <p:cNvSpPr/>
          <p:nvPr/>
        </p:nvSpPr>
        <p:spPr>
          <a:xfrm rot="7248898">
            <a:off x="8977406" y="4562233"/>
            <a:ext cx="3720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0"/>
                <a:solidFill>
                  <a:srgbClr val="BC26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permanente</a:t>
            </a:r>
          </a:p>
        </p:txBody>
      </p:sp>
      <p:sp>
        <p:nvSpPr>
          <p:cNvPr id="21" name="Balão de Fala: Oval 20">
            <a:extLst>
              <a:ext uri="{FF2B5EF4-FFF2-40B4-BE49-F238E27FC236}">
                <a16:creationId xmlns:a16="http://schemas.microsoft.com/office/drawing/2014/main" id="{35E8D242-44BF-48EF-963C-9BB530919988}"/>
              </a:ext>
            </a:extLst>
          </p:cNvPr>
          <p:cNvSpPr/>
          <p:nvPr/>
        </p:nvSpPr>
        <p:spPr>
          <a:xfrm>
            <a:off x="7554478" y="2387071"/>
            <a:ext cx="2245303" cy="1446550"/>
          </a:xfrm>
          <a:prstGeom prst="wedgeEllipseCallout">
            <a:avLst>
              <a:gd name="adj1" fmla="val -39112"/>
              <a:gd name="adj2" fmla="val 65693"/>
            </a:avLst>
          </a:prstGeom>
          <a:solidFill>
            <a:srgbClr val="36303C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BC26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 o que é isto?</a:t>
            </a:r>
          </a:p>
        </p:txBody>
      </p:sp>
    </p:spTree>
    <p:extLst>
      <p:ext uri="{BB962C8B-B14F-4D97-AF65-F5344CB8AC3E}">
        <p14:creationId xmlns:p14="http://schemas.microsoft.com/office/powerpoint/2010/main" val="338765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9" grpId="0"/>
      <p:bldP spid="11" grpId="0"/>
      <p:bldP spid="18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captura de tela&#10;&#10;Descrição gerada com muito alta confiança">
            <a:extLst>
              <a:ext uri="{FF2B5EF4-FFF2-40B4-BE49-F238E27FC236}">
                <a16:creationId xmlns:a16="http://schemas.microsoft.com/office/drawing/2014/main" id="{5BA3C156-46DC-4E07-BB1A-F47469A6F6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901" y="2086799"/>
            <a:ext cx="3371607" cy="134220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58541F1-D6F2-4248-81E8-E7A9904CB1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273" y="1241559"/>
            <a:ext cx="1089754" cy="2156647"/>
          </a:xfrm>
          <a:prstGeom prst="rect">
            <a:avLst/>
          </a:prstGeom>
        </p:spPr>
      </p:pic>
      <p:sp>
        <p:nvSpPr>
          <p:cNvPr id="8" name="Balão de Fala: Oval 7">
            <a:extLst>
              <a:ext uri="{FF2B5EF4-FFF2-40B4-BE49-F238E27FC236}">
                <a16:creationId xmlns:a16="http://schemas.microsoft.com/office/drawing/2014/main" id="{DCF2A80A-6E78-4A95-8B4D-9A5853B0065E}"/>
              </a:ext>
            </a:extLst>
          </p:cNvPr>
          <p:cNvSpPr/>
          <p:nvPr/>
        </p:nvSpPr>
        <p:spPr>
          <a:xfrm>
            <a:off x="1528282" y="534245"/>
            <a:ext cx="4567718" cy="1414628"/>
          </a:xfrm>
          <a:prstGeom prst="wedgeEllipseCallout">
            <a:avLst>
              <a:gd name="adj1" fmla="val -52779"/>
              <a:gd name="adj2" fmla="val 54665"/>
            </a:avLst>
          </a:prstGeom>
          <a:solidFill>
            <a:srgbClr val="826462"/>
          </a:solidFill>
          <a:ln>
            <a:solidFill>
              <a:srgbClr val="EAC9BC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propriedades não mudam com o tempo e os níveis de reservatórios são considerados constantes!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FDF864B-FFAB-40F1-B820-54A73D64D398}"/>
              </a:ext>
            </a:extLst>
          </p:cNvPr>
          <p:cNvSpPr/>
          <p:nvPr/>
        </p:nvSpPr>
        <p:spPr>
          <a:xfrm>
            <a:off x="323274" y="378691"/>
            <a:ext cx="5938982" cy="3050309"/>
          </a:xfrm>
          <a:prstGeom prst="rect">
            <a:avLst/>
          </a:prstGeom>
          <a:noFill/>
          <a:ln w="76200">
            <a:solidFill>
              <a:srgbClr val="BC26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06D326B-0602-4E44-9B5A-CF10DBB48FA1}"/>
              </a:ext>
            </a:extLst>
          </p:cNvPr>
          <p:cNvSpPr/>
          <p:nvPr/>
        </p:nvSpPr>
        <p:spPr>
          <a:xfrm>
            <a:off x="6421586" y="378690"/>
            <a:ext cx="5447140" cy="3050309"/>
          </a:xfrm>
          <a:prstGeom prst="rect">
            <a:avLst/>
          </a:prstGeom>
          <a:noFill/>
          <a:ln w="76200">
            <a:solidFill>
              <a:srgbClr val="BC26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350199C1-214B-4B06-BD05-F4D71E168D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411" y="2403006"/>
            <a:ext cx="842663" cy="978264"/>
          </a:xfrm>
          <a:prstGeom prst="rect">
            <a:avLst/>
          </a:prstGeom>
        </p:spPr>
      </p:pic>
      <p:sp>
        <p:nvSpPr>
          <p:cNvPr id="13" name="Balão de Fala: Oval 12">
            <a:extLst>
              <a:ext uri="{FF2B5EF4-FFF2-40B4-BE49-F238E27FC236}">
                <a16:creationId xmlns:a16="http://schemas.microsoft.com/office/drawing/2014/main" id="{A5D633D4-42AE-4628-BF1F-3F5413A105D1}"/>
              </a:ext>
            </a:extLst>
          </p:cNvPr>
          <p:cNvSpPr/>
          <p:nvPr/>
        </p:nvSpPr>
        <p:spPr>
          <a:xfrm>
            <a:off x="6465411" y="570314"/>
            <a:ext cx="2863316" cy="1403927"/>
          </a:xfrm>
          <a:prstGeom prst="wedgeEllipseCallout">
            <a:avLst>
              <a:gd name="adj1" fmla="val -33741"/>
              <a:gd name="adj2" fmla="val 103947"/>
            </a:avLst>
          </a:prstGeom>
          <a:solidFill>
            <a:srgbClr val="D28478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1.12 – Vazão (Q) e velocidade média (v) do escoamento</a:t>
            </a:r>
          </a:p>
        </p:txBody>
      </p:sp>
      <p:pic>
        <p:nvPicPr>
          <p:cNvPr id="1026" name="Picture 2" descr="C:\Users\Raimundo F Ignacio\AppData\Local\Temp\SNAGHTML65d3846c.PNG">
            <a:extLst>
              <a:ext uri="{FF2B5EF4-FFF2-40B4-BE49-F238E27FC236}">
                <a16:creationId xmlns:a16="http://schemas.microsoft.com/office/drawing/2014/main" id="{DCE7ADB4-DBB5-4F87-BEDA-8339FDE4C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14" y="2014676"/>
            <a:ext cx="2706592" cy="137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3D8F81D4-181D-4ED1-B64E-40D016596D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829812"/>
              </p:ext>
            </p:extLst>
          </p:nvPr>
        </p:nvGraphicFramePr>
        <p:xfrm>
          <a:off x="9346815" y="570313"/>
          <a:ext cx="2500117" cy="1528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Equation" r:id="rId8" imgW="1828800" imgH="1117440" progId="Equation.DSMT4">
                  <p:embed/>
                </p:oleObj>
              </mc:Choice>
              <mc:Fallback>
                <p:oleObj name="Equation" r:id="rId8" imgW="1828800" imgH="1117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346815" y="570313"/>
                        <a:ext cx="2500117" cy="15282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Imagem 15">
            <a:extLst>
              <a:ext uri="{FF2B5EF4-FFF2-40B4-BE49-F238E27FC236}">
                <a16:creationId xmlns:a16="http://schemas.microsoft.com/office/drawing/2014/main" id="{E2F4BD1D-C70C-481E-BEAC-D6782808F0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595" y="2086799"/>
            <a:ext cx="825738" cy="1282700"/>
          </a:xfrm>
          <a:prstGeom prst="rect">
            <a:avLst/>
          </a:prstGeom>
        </p:spPr>
      </p:pic>
      <p:pic>
        <p:nvPicPr>
          <p:cNvPr id="18" name="Imagem 17" descr="Uma imagem contendo brinquedo, boneca&#10;&#10;Descrição gerada com alta confiança">
            <a:extLst>
              <a:ext uri="{FF2B5EF4-FFF2-40B4-BE49-F238E27FC236}">
                <a16:creationId xmlns:a16="http://schemas.microsoft.com/office/drawing/2014/main" id="{C4A1F3E5-427E-40FB-8DA2-F44987F99B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273" y="5053912"/>
            <a:ext cx="1527974" cy="1224000"/>
          </a:xfrm>
          <a:prstGeom prst="rect">
            <a:avLst/>
          </a:prstGeom>
        </p:spPr>
      </p:pic>
      <p:sp>
        <p:nvSpPr>
          <p:cNvPr id="19" name="Balão de Fala: Oval 18">
            <a:extLst>
              <a:ext uri="{FF2B5EF4-FFF2-40B4-BE49-F238E27FC236}">
                <a16:creationId xmlns:a16="http://schemas.microsoft.com/office/drawing/2014/main" id="{6A4C23F6-76F2-467C-A9DF-FCAF6B14E7CF}"/>
              </a:ext>
            </a:extLst>
          </p:cNvPr>
          <p:cNvSpPr/>
          <p:nvPr/>
        </p:nvSpPr>
        <p:spPr>
          <a:xfrm>
            <a:off x="1176796" y="3925454"/>
            <a:ext cx="2794336" cy="942110"/>
          </a:xfrm>
          <a:prstGeom prst="wedgeEllipseCallout">
            <a:avLst>
              <a:gd name="adj1" fmla="val -42648"/>
              <a:gd name="adj2" fmla="val 134068"/>
            </a:avLst>
          </a:prstGeom>
          <a:solidFill>
            <a:srgbClr val="DA3536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Ah! É aí que surge o “Alemão Q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52C15F63-3633-4B45-9275-CAA3811F2521}"/>
              </a:ext>
            </a:extLst>
          </p:cNvPr>
          <p:cNvSpPr/>
          <p:nvPr/>
        </p:nvSpPr>
        <p:spPr>
          <a:xfrm>
            <a:off x="323273" y="3584554"/>
            <a:ext cx="5938982" cy="2739201"/>
          </a:xfrm>
          <a:prstGeom prst="rect">
            <a:avLst/>
          </a:prstGeom>
          <a:noFill/>
          <a:ln w="76200">
            <a:solidFill>
              <a:srgbClr val="BC26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03261F77-B720-44EB-AE0F-3E69F65F02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23838" y="5053912"/>
            <a:ext cx="1592237" cy="1224000"/>
          </a:xfrm>
          <a:prstGeom prst="rect">
            <a:avLst/>
          </a:prstGeom>
        </p:spPr>
      </p:pic>
      <p:sp>
        <p:nvSpPr>
          <p:cNvPr id="26" name="Balão de Fala: Oval 25">
            <a:extLst>
              <a:ext uri="{FF2B5EF4-FFF2-40B4-BE49-F238E27FC236}">
                <a16:creationId xmlns:a16="http://schemas.microsoft.com/office/drawing/2014/main" id="{E54AB30E-D04B-40FF-8C9E-AFCAB6CC1C1C}"/>
              </a:ext>
            </a:extLst>
          </p:cNvPr>
          <p:cNvSpPr/>
          <p:nvPr/>
        </p:nvSpPr>
        <p:spPr>
          <a:xfrm>
            <a:off x="2032000" y="4898358"/>
            <a:ext cx="2890982" cy="1097664"/>
          </a:xfrm>
          <a:prstGeom prst="wedgeEllipseCallout">
            <a:avLst>
              <a:gd name="adj1" fmla="val 56803"/>
              <a:gd name="adj2" fmla="val 29730"/>
            </a:avLst>
          </a:prstGeom>
          <a:solidFill>
            <a:srgbClr val="880011"/>
          </a:solidFill>
          <a:ln>
            <a:solidFill>
              <a:srgbClr val="3A3A3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Isso, mas eu só vou com a velocidade média!</a:t>
            </a:r>
          </a:p>
        </p:txBody>
      </p:sp>
      <p:graphicFrame>
        <p:nvGraphicFramePr>
          <p:cNvPr id="27" name="Objeto 26">
            <a:extLst>
              <a:ext uri="{FF2B5EF4-FFF2-40B4-BE49-F238E27FC236}">
                <a16:creationId xmlns:a16="http://schemas.microsoft.com/office/drawing/2014/main" id="{8A225208-8664-4A95-AB82-F31CBDD1B1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609565"/>
              </p:ext>
            </p:extLst>
          </p:nvPr>
        </p:nvGraphicFramePr>
        <p:xfrm>
          <a:off x="4234698" y="4097647"/>
          <a:ext cx="1763991" cy="518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Equation" r:id="rId13" imgW="647640" imgH="190440" progId="Equation.DSMT4">
                  <p:embed/>
                </p:oleObj>
              </mc:Choice>
              <mc:Fallback>
                <p:oleObj name="Equation" r:id="rId13" imgW="64764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234698" y="4097647"/>
                        <a:ext cx="1763991" cy="518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tângulo 29">
            <a:extLst>
              <a:ext uri="{FF2B5EF4-FFF2-40B4-BE49-F238E27FC236}">
                <a16:creationId xmlns:a16="http://schemas.microsoft.com/office/drawing/2014/main" id="{CEC0E871-C73C-4B38-88BB-F3A72B71D9FE}"/>
              </a:ext>
            </a:extLst>
          </p:cNvPr>
          <p:cNvSpPr/>
          <p:nvPr/>
        </p:nvSpPr>
        <p:spPr>
          <a:xfrm>
            <a:off x="6421586" y="3581399"/>
            <a:ext cx="5447140" cy="2739201"/>
          </a:xfrm>
          <a:prstGeom prst="rect">
            <a:avLst/>
          </a:prstGeom>
          <a:noFill/>
          <a:ln w="76200">
            <a:solidFill>
              <a:srgbClr val="BC26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5" name="Imagem 1024">
            <a:extLst>
              <a:ext uri="{FF2B5EF4-FFF2-40B4-BE49-F238E27FC236}">
                <a16:creationId xmlns:a16="http://schemas.microsoft.com/office/drawing/2014/main" id="{90083595-3B72-452D-A955-676E1A5A22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60599" y="4517586"/>
            <a:ext cx="752475" cy="1752600"/>
          </a:xfrm>
          <a:prstGeom prst="rect">
            <a:avLst/>
          </a:prstGeom>
        </p:spPr>
      </p:pic>
      <p:sp>
        <p:nvSpPr>
          <p:cNvPr id="28" name="Balão de Fala: Oval 27">
            <a:extLst>
              <a:ext uri="{FF2B5EF4-FFF2-40B4-BE49-F238E27FC236}">
                <a16:creationId xmlns:a16="http://schemas.microsoft.com/office/drawing/2014/main" id="{AB66A4A8-41C7-4FC6-A655-115DE8CCCFC0}"/>
              </a:ext>
            </a:extLst>
          </p:cNvPr>
          <p:cNvSpPr/>
          <p:nvPr/>
        </p:nvSpPr>
        <p:spPr>
          <a:xfrm>
            <a:off x="6770255" y="3703782"/>
            <a:ext cx="4932218" cy="1034473"/>
          </a:xfrm>
          <a:prstGeom prst="wedgeEllipseCallout">
            <a:avLst>
              <a:gd name="adj1" fmla="val -45178"/>
              <a:gd name="adj2" fmla="val 83036"/>
            </a:avLst>
          </a:prstGeom>
          <a:solidFill>
            <a:srgbClr val="880011"/>
          </a:solidFill>
          <a:ln>
            <a:solidFill>
              <a:srgbClr val="3A3A3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1.13 - Classificação do escoamento em função do deslocamento transversal de massa.</a:t>
            </a:r>
          </a:p>
        </p:txBody>
      </p:sp>
      <p:sp>
        <p:nvSpPr>
          <p:cNvPr id="29" name="Balão de Fala: Oval 28">
            <a:extLst>
              <a:ext uri="{FF2B5EF4-FFF2-40B4-BE49-F238E27FC236}">
                <a16:creationId xmlns:a16="http://schemas.microsoft.com/office/drawing/2014/main" id="{FB9053DB-E84D-4614-923E-1238D0591C92}"/>
              </a:ext>
            </a:extLst>
          </p:cNvPr>
          <p:cNvSpPr/>
          <p:nvPr/>
        </p:nvSpPr>
        <p:spPr>
          <a:xfrm>
            <a:off x="8248073" y="4829358"/>
            <a:ext cx="3620654" cy="1448554"/>
          </a:xfrm>
          <a:prstGeom prst="wedgeEllipseCallout">
            <a:avLst>
              <a:gd name="adj1" fmla="val -83306"/>
              <a:gd name="adj2" fmla="val -29798"/>
            </a:avLst>
          </a:prstGeom>
          <a:solidFill>
            <a:srgbClr val="880011"/>
          </a:solidFill>
          <a:ln>
            <a:solidFill>
              <a:srgbClr val="3A3A3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Importante para determinação da velocidade média e para o dimensionamento das tubulações.</a:t>
            </a:r>
          </a:p>
        </p:txBody>
      </p:sp>
    </p:spTree>
    <p:extLst>
      <p:ext uri="{BB962C8B-B14F-4D97-AF65-F5344CB8AC3E}">
        <p14:creationId xmlns:p14="http://schemas.microsoft.com/office/powerpoint/2010/main" val="167427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9" grpId="0" animBg="1"/>
      <p:bldP spid="22" grpId="0" animBg="1"/>
      <p:bldP spid="26" grpId="0" animBg="1"/>
      <p:bldP spid="30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8034A98-C2D4-4E7A-8FAC-1DF5C3905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992" y="371168"/>
            <a:ext cx="3619500" cy="36576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DDB47768-5BC5-4EFF-98F5-6DF461EB99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9585" y="2645447"/>
            <a:ext cx="1486107" cy="1390844"/>
          </a:xfrm>
          <a:prstGeom prst="rect">
            <a:avLst/>
          </a:prstGeom>
        </p:spPr>
      </p:pic>
      <p:sp>
        <p:nvSpPr>
          <p:cNvPr id="10" name="Balão de Fala: Retângulo 9">
            <a:extLst>
              <a:ext uri="{FF2B5EF4-FFF2-40B4-BE49-F238E27FC236}">
                <a16:creationId xmlns:a16="http://schemas.microsoft.com/office/drawing/2014/main" id="{54D947FB-8703-4332-9D9B-D4A35E11DF59}"/>
              </a:ext>
            </a:extLst>
          </p:cNvPr>
          <p:cNvSpPr/>
          <p:nvPr/>
        </p:nvSpPr>
        <p:spPr>
          <a:xfrm>
            <a:off x="757382" y="581891"/>
            <a:ext cx="1939636" cy="1662545"/>
          </a:xfrm>
          <a:prstGeom prst="wedgeRectCallout">
            <a:avLst>
              <a:gd name="adj1" fmla="val -32262"/>
              <a:gd name="adj2" fmla="val 106389"/>
            </a:avLst>
          </a:prstGeom>
          <a:solidFill>
            <a:srgbClr val="002244"/>
          </a:solidFill>
          <a:ln>
            <a:solidFill>
              <a:srgbClr val="478CD3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Reynolds fez estudos relacionados ao deslocamento transversal de massa de um corante!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E16B19B9-0504-4622-B9C6-6550AFEA641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778855" y="407828"/>
            <a:ext cx="4572635" cy="3429000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F94450FF-CB69-46E8-A8B8-7AB69465F48E}"/>
              </a:ext>
            </a:extLst>
          </p:cNvPr>
          <p:cNvSpPr/>
          <p:nvPr/>
        </p:nvSpPr>
        <p:spPr>
          <a:xfrm>
            <a:off x="323274" y="378691"/>
            <a:ext cx="5938982" cy="3657600"/>
          </a:xfrm>
          <a:prstGeom prst="rect">
            <a:avLst/>
          </a:prstGeom>
          <a:noFill/>
          <a:ln w="76200">
            <a:solidFill>
              <a:srgbClr val="BC26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F0088DFB-4E5D-4979-8040-53295026B7CC}"/>
              </a:ext>
            </a:extLst>
          </p:cNvPr>
          <p:cNvSpPr/>
          <p:nvPr/>
        </p:nvSpPr>
        <p:spPr>
          <a:xfrm>
            <a:off x="6433129" y="369455"/>
            <a:ext cx="5564907" cy="3657600"/>
          </a:xfrm>
          <a:prstGeom prst="rect">
            <a:avLst/>
          </a:prstGeom>
          <a:noFill/>
          <a:ln w="76200">
            <a:solidFill>
              <a:srgbClr val="BC26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C715FEAB-FB5B-4D0C-BFFB-EF545B8CE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382" y="47113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EE7CCB6D-08AC-4E1C-8F3F-73AD90AD90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034427"/>
              </p:ext>
            </p:extLst>
          </p:nvPr>
        </p:nvGraphicFramePr>
        <p:xfrm>
          <a:off x="2772063" y="4611830"/>
          <a:ext cx="3208454" cy="1604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Equation" r:id="rId7" imgW="1752480" imgH="876240" progId="Equation.DSMT4">
                  <p:embed/>
                </p:oleObj>
              </mc:Choice>
              <mc:Fallback>
                <p:oleObj name="Equation" r:id="rId7" imgW="175248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72063" y="4611830"/>
                        <a:ext cx="3208454" cy="1604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tângulo 17">
            <a:extLst>
              <a:ext uri="{FF2B5EF4-FFF2-40B4-BE49-F238E27FC236}">
                <a16:creationId xmlns:a16="http://schemas.microsoft.com/office/drawing/2014/main" id="{05960E8A-92A4-4179-B840-7099018122B6}"/>
              </a:ext>
            </a:extLst>
          </p:cNvPr>
          <p:cNvSpPr/>
          <p:nvPr/>
        </p:nvSpPr>
        <p:spPr>
          <a:xfrm>
            <a:off x="323274" y="4231968"/>
            <a:ext cx="5938982" cy="2178064"/>
          </a:xfrm>
          <a:prstGeom prst="rect">
            <a:avLst/>
          </a:prstGeom>
          <a:noFill/>
          <a:ln w="76200">
            <a:solidFill>
              <a:srgbClr val="BC26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37F99902-7C31-4598-A46B-F6D323DD63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87" y="4309620"/>
            <a:ext cx="1061948" cy="2022759"/>
          </a:xfrm>
          <a:prstGeom prst="rect">
            <a:avLst/>
          </a:prstGeom>
        </p:spPr>
      </p:pic>
      <p:sp>
        <p:nvSpPr>
          <p:cNvPr id="21" name="Retângulo 20">
            <a:extLst>
              <a:ext uri="{FF2B5EF4-FFF2-40B4-BE49-F238E27FC236}">
                <a16:creationId xmlns:a16="http://schemas.microsoft.com/office/drawing/2014/main" id="{FF1AE3BB-D8F4-46C4-B24A-B392B21E5E02}"/>
              </a:ext>
            </a:extLst>
          </p:cNvPr>
          <p:cNvSpPr/>
          <p:nvPr/>
        </p:nvSpPr>
        <p:spPr>
          <a:xfrm>
            <a:off x="6466960" y="4235164"/>
            <a:ext cx="5531075" cy="2178064"/>
          </a:xfrm>
          <a:prstGeom prst="rect">
            <a:avLst/>
          </a:prstGeom>
          <a:noFill/>
          <a:ln w="76200">
            <a:solidFill>
              <a:srgbClr val="BC26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94B2CE3D-F1B9-4B5A-ABBD-D996D013F7E2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305" y="4589674"/>
            <a:ext cx="1925320" cy="1106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m 22">
            <a:extLst>
              <a:ext uri="{FF2B5EF4-FFF2-40B4-BE49-F238E27FC236}">
                <a16:creationId xmlns:a16="http://schemas.microsoft.com/office/drawing/2014/main" id="{8D89CA3F-2FE6-48FC-AE3A-DE3A4BDEA64C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914" y="4611829"/>
            <a:ext cx="2020570" cy="116141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tângulo 19">
            <a:extLst>
              <a:ext uri="{FF2B5EF4-FFF2-40B4-BE49-F238E27FC236}">
                <a16:creationId xmlns:a16="http://schemas.microsoft.com/office/drawing/2014/main" id="{A43D3D52-6C41-4DEA-BB89-84E273E8FFEE}"/>
              </a:ext>
            </a:extLst>
          </p:cNvPr>
          <p:cNvSpPr/>
          <p:nvPr/>
        </p:nvSpPr>
        <p:spPr>
          <a:xfrm>
            <a:off x="8222890" y="4269207"/>
            <a:ext cx="744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cap="none" spc="0" dirty="0">
                <a:ln w="0"/>
                <a:solidFill>
                  <a:srgbClr val="BC26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Aí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6CEA0FB1-F827-4BEF-AC58-6577D2215815}"/>
              </a:ext>
            </a:extLst>
          </p:cNvPr>
          <p:cNvSpPr/>
          <p:nvPr/>
        </p:nvSpPr>
        <p:spPr>
          <a:xfrm>
            <a:off x="8658986" y="5234179"/>
            <a:ext cx="2181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rgbClr val="BC26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temos: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C236B58-5937-4790-81D0-270B88856E37}"/>
              </a:ext>
            </a:extLst>
          </p:cNvPr>
          <p:cNvSpPr txBox="1"/>
          <p:nvPr/>
        </p:nvSpPr>
        <p:spPr>
          <a:xfrm>
            <a:off x="6632836" y="5274010"/>
            <a:ext cx="1299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BC26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laminar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8DDCEE6-05E3-4FD0-A6DE-54106F4582BD}"/>
              </a:ext>
            </a:extLst>
          </p:cNvPr>
          <p:cNvSpPr txBox="1"/>
          <p:nvPr/>
        </p:nvSpPr>
        <p:spPr>
          <a:xfrm>
            <a:off x="10395071" y="4611030"/>
            <a:ext cx="1602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BC26C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turbulento</a:t>
            </a:r>
          </a:p>
        </p:txBody>
      </p:sp>
    </p:spTree>
    <p:extLst>
      <p:ext uri="{BB962C8B-B14F-4D97-AF65-F5344CB8AC3E}">
        <p14:creationId xmlns:p14="http://schemas.microsoft.com/office/powerpoint/2010/main" val="30990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1" grpId="0" animBg="1"/>
      <p:bldP spid="20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&#10;&#10;Descrição gerada com alta confiança">
            <a:extLst>
              <a:ext uri="{FF2B5EF4-FFF2-40B4-BE49-F238E27FC236}">
                <a16:creationId xmlns:a16="http://schemas.microsoft.com/office/drawing/2014/main" id="{00552054-AD56-43B9-A250-B66F0350B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970" y="295576"/>
            <a:ext cx="2196732" cy="1692000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A313773F-DFC1-49A7-A243-27D58B442E7E}"/>
              </a:ext>
            </a:extLst>
          </p:cNvPr>
          <p:cNvSpPr/>
          <p:nvPr/>
        </p:nvSpPr>
        <p:spPr>
          <a:xfrm>
            <a:off x="1856508" y="129322"/>
            <a:ext cx="4174837" cy="895928"/>
          </a:xfrm>
          <a:prstGeom prst="wedgeEllipseCallout">
            <a:avLst>
              <a:gd name="adj1" fmla="val -58001"/>
              <a:gd name="adj2" fmla="val 41881"/>
            </a:avLst>
          </a:prstGeom>
          <a:solidFill>
            <a:srgbClr val="7F001B"/>
          </a:solidFill>
          <a:ln>
            <a:solidFill>
              <a:srgbClr val="2B2B2D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1.14 – Escoamento laminar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02B6160-F42E-47BF-AD7F-C6C4AB05009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334" y="1063256"/>
            <a:ext cx="2366010" cy="14395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92787561-8F3F-4223-BB9F-13CAB2A7FA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660916"/>
              </p:ext>
            </p:extLst>
          </p:nvPr>
        </p:nvGraphicFramePr>
        <p:xfrm>
          <a:off x="791106" y="2160841"/>
          <a:ext cx="1325562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5" name="Equation" r:id="rId6" imgW="723600" imgH="177480" progId="Equation.DSMT4">
                  <p:embed/>
                </p:oleObj>
              </mc:Choice>
              <mc:Fallback>
                <p:oleObj name="Equation" r:id="rId6" imgW="723600" imgH="177480" progId="Equation.DSMT4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id="{EE7CCB6D-08AC-4E1C-8F3F-73AD90AD90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1106" y="2160841"/>
                        <a:ext cx="1325562" cy="32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A9E479DC-C9EE-4FB8-B011-ECC2ABE102C7}"/>
              </a:ext>
            </a:extLst>
          </p:cNvPr>
          <p:cNvSpPr txBox="1"/>
          <p:nvPr/>
        </p:nvSpPr>
        <p:spPr>
          <a:xfrm>
            <a:off x="581891" y="2715504"/>
            <a:ext cx="5449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DESLOCAMENTO TRANSVERSAL DE MASSA É DESPREZÍVEL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901CC50-73CC-4384-983F-39AAB42223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3250" y="862847"/>
            <a:ext cx="4857750" cy="2009775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065525F-396D-4CD6-A9B7-C4E3CAB96C9F}"/>
              </a:ext>
            </a:extLst>
          </p:cNvPr>
          <p:cNvSpPr txBox="1"/>
          <p:nvPr/>
        </p:nvSpPr>
        <p:spPr>
          <a:xfrm>
            <a:off x="6899564" y="254120"/>
            <a:ext cx="472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CONDUTO DE SEÇÃO TRANSVERSAL CIRCULAR E FORÇADA</a:t>
            </a: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198E8026-1A81-444D-A088-DE28016876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5040720"/>
              </p:ext>
            </p:extLst>
          </p:nvPr>
        </p:nvGraphicFramePr>
        <p:xfrm>
          <a:off x="7773284" y="2112156"/>
          <a:ext cx="1823605" cy="686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6" name="Equation" r:id="rId9" imgW="1079280" imgH="406080" progId="Equation.DSMT4">
                  <p:embed/>
                </p:oleObj>
              </mc:Choice>
              <mc:Fallback>
                <p:oleObj name="Equation" r:id="rId9" imgW="10792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773284" y="2112156"/>
                        <a:ext cx="1823605" cy="686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m 11" descr="Uma imagem contendo material de escritório&#10;&#10;Descrição gerada com alta confiança">
            <a:extLst>
              <a:ext uri="{FF2B5EF4-FFF2-40B4-BE49-F238E27FC236}">
                <a16:creationId xmlns:a16="http://schemas.microsoft.com/office/drawing/2014/main" id="{3A211F18-F49B-44A1-89A2-0121130A27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970" y="3747746"/>
            <a:ext cx="2252499" cy="1692000"/>
          </a:xfrm>
          <a:prstGeom prst="rect">
            <a:avLst/>
          </a:prstGeom>
        </p:spPr>
      </p:pic>
      <p:sp>
        <p:nvSpPr>
          <p:cNvPr id="13" name="Balão de Fala: Oval 12">
            <a:extLst>
              <a:ext uri="{FF2B5EF4-FFF2-40B4-BE49-F238E27FC236}">
                <a16:creationId xmlns:a16="http://schemas.microsoft.com/office/drawing/2014/main" id="{B376B206-102F-435A-8D47-BFC07EEB4889}"/>
              </a:ext>
            </a:extLst>
          </p:cNvPr>
          <p:cNvSpPr/>
          <p:nvPr/>
        </p:nvSpPr>
        <p:spPr>
          <a:xfrm>
            <a:off x="1856508" y="3565979"/>
            <a:ext cx="4387274" cy="895928"/>
          </a:xfrm>
          <a:prstGeom prst="wedgeEllipseCallout">
            <a:avLst>
              <a:gd name="adj1" fmla="val -58001"/>
              <a:gd name="adj2" fmla="val 41881"/>
            </a:avLst>
          </a:prstGeom>
          <a:solidFill>
            <a:srgbClr val="7F001B"/>
          </a:solidFill>
          <a:ln>
            <a:solidFill>
              <a:srgbClr val="2B2B2D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1.15 – Escoamento turbulento</a:t>
            </a:r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5617BC8C-89CD-405D-9C72-0311409B9B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443785"/>
              </p:ext>
            </p:extLst>
          </p:nvPr>
        </p:nvGraphicFramePr>
        <p:xfrm>
          <a:off x="786555" y="5505132"/>
          <a:ext cx="1325562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7" name="Equation" r:id="rId12" imgW="723600" imgH="177480" progId="Equation.DSMT4">
                  <p:embed/>
                </p:oleObj>
              </mc:Choice>
              <mc:Fallback>
                <p:oleObj name="Equation" r:id="rId12" imgW="723600" imgH="17748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92787561-8F3F-4223-BB9F-13CAB2A7FA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86555" y="5505132"/>
                        <a:ext cx="1325562" cy="32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Imagem 14">
            <a:extLst>
              <a:ext uri="{FF2B5EF4-FFF2-40B4-BE49-F238E27FC236}">
                <a16:creationId xmlns:a16="http://schemas.microsoft.com/office/drawing/2014/main" id="{33A7F9BF-0C38-4DAA-977A-477FC83EEC73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480" y="4527403"/>
            <a:ext cx="2355215" cy="14395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880CDC7D-C7D8-48F8-B9A8-4CDE744EE610}"/>
              </a:ext>
            </a:extLst>
          </p:cNvPr>
          <p:cNvSpPr txBox="1"/>
          <p:nvPr/>
        </p:nvSpPr>
        <p:spPr>
          <a:xfrm>
            <a:off x="170872" y="5916004"/>
            <a:ext cx="6072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DESLOCAMENTO TRANSVERSAL DE MASSA É PREDOMINANTE E DILUIU O CORANTE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A5B3700C-8863-43AE-9348-E88B2CF69C3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60396" y="4211867"/>
            <a:ext cx="4672986" cy="1544946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B3CA0674-9734-4409-8C5C-5BB5A33E2C04}"/>
              </a:ext>
            </a:extLst>
          </p:cNvPr>
          <p:cNvSpPr txBox="1"/>
          <p:nvPr/>
        </p:nvSpPr>
        <p:spPr>
          <a:xfrm>
            <a:off x="7452706" y="3611319"/>
            <a:ext cx="472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CONDUTO DE SEÇÃO TRANSVERSAL CIRCULAR E FORÇADA</a:t>
            </a:r>
          </a:p>
        </p:txBody>
      </p:sp>
      <p:graphicFrame>
        <p:nvGraphicFramePr>
          <p:cNvPr id="19" name="Objeto 18">
            <a:extLst>
              <a:ext uri="{FF2B5EF4-FFF2-40B4-BE49-F238E27FC236}">
                <a16:creationId xmlns:a16="http://schemas.microsoft.com/office/drawing/2014/main" id="{691D4C79-2412-447D-A534-999CAB3A13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169191"/>
              </p:ext>
            </p:extLst>
          </p:nvPr>
        </p:nvGraphicFramePr>
        <p:xfrm>
          <a:off x="7700400" y="5669973"/>
          <a:ext cx="3733800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8" name="Equation" r:id="rId16" imgW="2209680" imgH="406080" progId="Equation.DSMT4">
                  <p:embed/>
                </p:oleObj>
              </mc:Choice>
              <mc:Fallback>
                <p:oleObj name="Equation" r:id="rId16" imgW="2209680" imgH="40608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198E8026-1A81-444D-A088-DE28016876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700400" y="5669973"/>
                        <a:ext cx="3733800" cy="68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tângulo 19">
            <a:extLst>
              <a:ext uri="{FF2B5EF4-FFF2-40B4-BE49-F238E27FC236}">
                <a16:creationId xmlns:a16="http://schemas.microsoft.com/office/drawing/2014/main" id="{7E7DB9EB-7222-426C-9A01-A384B9EB4023}"/>
              </a:ext>
            </a:extLst>
          </p:cNvPr>
          <p:cNvSpPr/>
          <p:nvPr/>
        </p:nvSpPr>
        <p:spPr>
          <a:xfrm>
            <a:off x="170872" y="64670"/>
            <a:ext cx="11762510" cy="3278801"/>
          </a:xfrm>
          <a:prstGeom prst="rect">
            <a:avLst/>
          </a:prstGeom>
          <a:noFill/>
          <a:ln w="76200">
            <a:solidFill>
              <a:srgbClr val="BC26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DA747BFE-F0BB-42C0-B4A5-999BAE879986}"/>
              </a:ext>
            </a:extLst>
          </p:cNvPr>
          <p:cNvSpPr/>
          <p:nvPr/>
        </p:nvSpPr>
        <p:spPr>
          <a:xfrm>
            <a:off x="170872" y="3426114"/>
            <a:ext cx="11762510" cy="3177766"/>
          </a:xfrm>
          <a:prstGeom prst="rect">
            <a:avLst/>
          </a:prstGeom>
          <a:noFill/>
          <a:ln w="76200">
            <a:solidFill>
              <a:srgbClr val="BC26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id="{057D0F33-B12A-4519-9907-5BD2EF508A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4533459"/>
              </p:ext>
            </p:extLst>
          </p:nvPr>
        </p:nvGraphicFramePr>
        <p:xfrm>
          <a:off x="5289590" y="4710559"/>
          <a:ext cx="1905848" cy="646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9" name="Equation" r:id="rId18" imgW="1460160" imgH="495000" progId="Equation.DSMT4">
                  <p:embed/>
                </p:oleObj>
              </mc:Choice>
              <mc:Fallback>
                <p:oleObj name="Equation" r:id="rId18" imgW="146016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289590" y="4710559"/>
                        <a:ext cx="1905848" cy="6463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FB6D6BDE-842F-4A9D-A001-2CB9D43118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43926"/>
              </p:ext>
            </p:extLst>
          </p:nvPr>
        </p:nvGraphicFramePr>
        <p:xfrm>
          <a:off x="4904001" y="925462"/>
          <a:ext cx="2169797" cy="7168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0" name="Equation" r:id="rId20" imgW="1422360" imgH="469800" progId="Equation.DSMT4">
                  <p:embed/>
                </p:oleObj>
              </mc:Choice>
              <mc:Fallback>
                <p:oleObj name="Equation" r:id="rId20" imgW="1422360" imgH="4698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E6DB9536-3E4B-452F-A75E-867781127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904001" y="925462"/>
                        <a:ext cx="2169797" cy="7168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o 23">
            <a:extLst>
              <a:ext uri="{FF2B5EF4-FFF2-40B4-BE49-F238E27FC236}">
                <a16:creationId xmlns:a16="http://schemas.microsoft.com/office/drawing/2014/main" id="{914BFC41-345E-4AC7-8CB1-C303F34402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878745"/>
              </p:ext>
            </p:extLst>
          </p:nvPr>
        </p:nvGraphicFramePr>
        <p:xfrm>
          <a:off x="5595576" y="1754288"/>
          <a:ext cx="871538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1" name="Equation" r:id="rId22" imgW="571320" imgH="203040" progId="Equation.DSMT4">
                  <p:embed/>
                </p:oleObj>
              </mc:Choice>
              <mc:Fallback>
                <p:oleObj name="Equation" r:id="rId22" imgW="571320" imgH="203040" progId="Equation.DSMT4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:a16="http://schemas.microsoft.com/office/drawing/2014/main" id="{FB6D6BDE-842F-4A9D-A001-2CB9D43118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595576" y="1754288"/>
                        <a:ext cx="871538" cy="311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to 24">
            <a:extLst>
              <a:ext uri="{FF2B5EF4-FFF2-40B4-BE49-F238E27FC236}">
                <a16:creationId xmlns:a16="http://schemas.microsoft.com/office/drawing/2014/main" id="{A4DF9372-B138-4708-80C2-AB5948D95A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116348"/>
              </p:ext>
            </p:extLst>
          </p:nvPr>
        </p:nvGraphicFramePr>
        <p:xfrm>
          <a:off x="5214893" y="2206789"/>
          <a:ext cx="1781175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" name="Equation" r:id="rId24" imgW="1168200" imgH="279360" progId="Equation.DSMT4">
                  <p:embed/>
                </p:oleObj>
              </mc:Choice>
              <mc:Fallback>
                <p:oleObj name="Equation" r:id="rId24" imgW="1168200" imgH="279360" progId="Equation.DSMT4">
                  <p:embed/>
                  <p:pic>
                    <p:nvPicPr>
                      <p:cNvPr id="24" name="Objeto 23">
                        <a:extLst>
                          <a:ext uri="{FF2B5EF4-FFF2-40B4-BE49-F238E27FC236}">
                            <a16:creationId xmlns:a16="http://schemas.microsoft.com/office/drawing/2014/main" id="{914BFC41-345E-4AC7-8CB1-C303F34402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214893" y="2206789"/>
                        <a:ext cx="1781175" cy="42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235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 animBg="1"/>
      <p:bldP spid="16" grpId="0"/>
      <p:bldP spid="18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A909793-93D7-4517-8A8B-396DA539A83D}"/>
              </a:ext>
            </a:extLst>
          </p:cNvPr>
          <p:cNvSpPr/>
          <p:nvPr/>
        </p:nvSpPr>
        <p:spPr>
          <a:xfrm>
            <a:off x="221673" y="267855"/>
            <a:ext cx="11785600" cy="6391563"/>
          </a:xfrm>
          <a:prstGeom prst="rect">
            <a:avLst/>
          </a:prstGeom>
          <a:noFill/>
          <a:ln w="76200">
            <a:solidFill>
              <a:srgbClr val="BB0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E6C9A98-0CDA-4C20-A073-CBAE08EEE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60" y="3968684"/>
            <a:ext cx="2554489" cy="2621461"/>
          </a:xfrm>
          <a:prstGeom prst="rect">
            <a:avLst/>
          </a:prstGeom>
        </p:spPr>
      </p:pic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D1484958-F33E-40FD-80AD-42BA171515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465452"/>
              </p:ext>
            </p:extLst>
          </p:nvPr>
        </p:nvGraphicFramePr>
        <p:xfrm>
          <a:off x="3419058" y="4127278"/>
          <a:ext cx="4816929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Equation" r:id="rId4" imgW="1143000" imgH="177480" progId="Equation.DSMT4">
                  <p:embed/>
                </p:oleObj>
              </mc:Choice>
              <mc:Fallback>
                <p:oleObj name="Equation" r:id="rId4" imgW="11430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19058" y="4127278"/>
                        <a:ext cx="4816929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Balão de Fala: Oval 5">
            <a:extLst>
              <a:ext uri="{FF2B5EF4-FFF2-40B4-BE49-F238E27FC236}">
                <a16:creationId xmlns:a16="http://schemas.microsoft.com/office/drawing/2014/main" id="{96FB9E82-9632-428E-9C2F-9EB33DA8E017}"/>
              </a:ext>
            </a:extLst>
          </p:cNvPr>
          <p:cNvSpPr/>
          <p:nvPr/>
        </p:nvSpPr>
        <p:spPr>
          <a:xfrm>
            <a:off x="2041236" y="2234557"/>
            <a:ext cx="5301673" cy="1387764"/>
          </a:xfrm>
          <a:prstGeom prst="wedgeEllipseCallout">
            <a:avLst>
              <a:gd name="adj1" fmla="val -50101"/>
              <a:gd name="adj2" fmla="val 119072"/>
            </a:avLst>
          </a:prstGeom>
          <a:solidFill>
            <a:srgbClr val="88000E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Neste caso, temos o escoamento de transição!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3BF7F16-AACF-4033-86D2-7E5D123D40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184" y="4876578"/>
            <a:ext cx="1619476" cy="1581371"/>
          </a:xfrm>
          <a:prstGeom prst="rect">
            <a:avLst/>
          </a:prstGeom>
        </p:spPr>
      </p:pic>
      <p:pic>
        <p:nvPicPr>
          <p:cNvPr id="9" name="Imagem 8" descr="Uma imagem contendo texto&#10;&#10;Descrição gerada com alta confiança">
            <a:extLst>
              <a:ext uri="{FF2B5EF4-FFF2-40B4-BE49-F238E27FC236}">
                <a16:creationId xmlns:a16="http://schemas.microsoft.com/office/drawing/2014/main" id="{EC58B561-5F49-4D25-9D05-052D4356CC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733" y="1458112"/>
            <a:ext cx="2196732" cy="1692000"/>
          </a:xfrm>
          <a:prstGeom prst="rect">
            <a:avLst/>
          </a:prstGeom>
        </p:spPr>
      </p:pic>
      <p:sp>
        <p:nvSpPr>
          <p:cNvPr id="10" name="Balão de Fala: Oval 9">
            <a:extLst>
              <a:ext uri="{FF2B5EF4-FFF2-40B4-BE49-F238E27FC236}">
                <a16:creationId xmlns:a16="http://schemas.microsoft.com/office/drawing/2014/main" id="{23F3A3E6-EBB6-4280-8AC0-3919EEEA1969}"/>
              </a:ext>
            </a:extLst>
          </p:cNvPr>
          <p:cNvSpPr/>
          <p:nvPr/>
        </p:nvSpPr>
        <p:spPr>
          <a:xfrm>
            <a:off x="5698836" y="711200"/>
            <a:ext cx="4451928" cy="1523357"/>
          </a:xfrm>
          <a:prstGeom prst="wedgeEllipseCallout">
            <a:avLst>
              <a:gd name="adj1" fmla="val 57383"/>
              <a:gd name="adj2" fmla="val 40066"/>
            </a:avLst>
          </a:prstGeom>
          <a:solidFill>
            <a:srgbClr val="81001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Praticamente nada é calculado na transição!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567B3C6E-B4AD-4943-8210-22E8375DEF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097" y="3306149"/>
            <a:ext cx="3330229" cy="3322608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F8387917-2AD4-4AB0-9FDD-748388BE82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2" y="312787"/>
            <a:ext cx="1782618" cy="221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D3DE66C-D8D0-416F-A356-C95017EA2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4978" y="451515"/>
            <a:ext cx="1616948" cy="2671170"/>
          </a:xfrm>
          <a:prstGeom prst="rect">
            <a:avLst/>
          </a:prstGeom>
        </p:spPr>
      </p:pic>
      <p:sp>
        <p:nvSpPr>
          <p:cNvPr id="4" name="Balão de Fala: Oval 3">
            <a:extLst>
              <a:ext uri="{FF2B5EF4-FFF2-40B4-BE49-F238E27FC236}">
                <a16:creationId xmlns:a16="http://schemas.microsoft.com/office/drawing/2014/main" id="{23B2E8BC-5F2A-453C-B8A5-B22C90BEC1F3}"/>
              </a:ext>
            </a:extLst>
          </p:cNvPr>
          <p:cNvSpPr/>
          <p:nvPr/>
        </p:nvSpPr>
        <p:spPr>
          <a:xfrm>
            <a:off x="1727199" y="563431"/>
            <a:ext cx="4174837" cy="895928"/>
          </a:xfrm>
          <a:prstGeom prst="wedgeEllipseCallout">
            <a:avLst>
              <a:gd name="adj1" fmla="val -58001"/>
              <a:gd name="adj2" fmla="val 41881"/>
            </a:avLst>
          </a:prstGeom>
          <a:solidFill>
            <a:srgbClr val="7F001B"/>
          </a:solidFill>
          <a:ln>
            <a:solidFill>
              <a:srgbClr val="2B2B2D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1.16 – Diâmetro hidráulico (D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6AE5784-CFC8-4C18-93F0-6026A2696610}"/>
              </a:ext>
            </a:extLst>
          </p:cNvPr>
          <p:cNvSpPr/>
          <p:nvPr/>
        </p:nvSpPr>
        <p:spPr>
          <a:xfrm>
            <a:off x="1385453" y="1645357"/>
            <a:ext cx="5043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intuito de generalizar as equações estabelecidas para condutos forçados (fluido tem contato total com a parede interna do conduto) e de seção transversal circular, foi introduzido o conceito de diâmetro hidráulico que é definido: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B184346-9CAA-464C-8365-14991E8E1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1236" y="8405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222F3E1F-DB65-4FF9-AECD-92D4068BF3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111589"/>
              </p:ext>
            </p:extLst>
          </p:nvPr>
        </p:nvGraphicFramePr>
        <p:xfrm>
          <a:off x="6596496" y="686277"/>
          <a:ext cx="5030474" cy="1546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9" name="Equation" r:id="rId4" imgW="2933640" imgH="901440" progId="Equation.DSMT4">
                  <p:embed/>
                </p:oleObj>
              </mc:Choice>
              <mc:Fallback>
                <p:oleObj name="Equation" r:id="rId4" imgW="2933640" imgH="901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96496" y="686277"/>
                        <a:ext cx="5030474" cy="1546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ângulo 8">
            <a:extLst>
              <a:ext uri="{FF2B5EF4-FFF2-40B4-BE49-F238E27FC236}">
                <a16:creationId xmlns:a16="http://schemas.microsoft.com/office/drawing/2014/main" id="{22741BC5-AAA1-48EA-ABB0-43F1D23018EC}"/>
              </a:ext>
            </a:extLst>
          </p:cNvPr>
          <p:cNvSpPr/>
          <p:nvPr/>
        </p:nvSpPr>
        <p:spPr>
          <a:xfrm>
            <a:off x="6596496" y="2282073"/>
            <a:ext cx="54032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perímetro molhado é caracterizado pelo contato do fluido com parede sólida.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482D73C-974E-4BD0-8A22-A02296C553A3}"/>
              </a:ext>
            </a:extLst>
          </p:cNvPr>
          <p:cNvSpPr/>
          <p:nvPr/>
        </p:nvSpPr>
        <p:spPr>
          <a:xfrm>
            <a:off x="170872" y="314035"/>
            <a:ext cx="11762510" cy="2808649"/>
          </a:xfrm>
          <a:prstGeom prst="rect">
            <a:avLst/>
          </a:prstGeom>
          <a:noFill/>
          <a:ln w="76200">
            <a:solidFill>
              <a:srgbClr val="BC26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95698C4-44AE-46AF-93E6-87A621113474}"/>
              </a:ext>
            </a:extLst>
          </p:cNvPr>
          <p:cNvSpPr/>
          <p:nvPr/>
        </p:nvSpPr>
        <p:spPr>
          <a:xfrm>
            <a:off x="152984" y="3314092"/>
            <a:ext cx="11762510" cy="2980477"/>
          </a:xfrm>
          <a:prstGeom prst="rect">
            <a:avLst/>
          </a:prstGeom>
          <a:noFill/>
          <a:ln w="76200">
            <a:solidFill>
              <a:srgbClr val="BC26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D7A75761-708D-4778-A33D-8EF57356D9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288" y="3901496"/>
            <a:ext cx="1009650" cy="2343150"/>
          </a:xfrm>
          <a:prstGeom prst="rect">
            <a:avLst/>
          </a:prstGeom>
        </p:spPr>
      </p:pic>
      <p:sp>
        <p:nvSpPr>
          <p:cNvPr id="15" name="Balão de Fala: Oval 14">
            <a:extLst>
              <a:ext uri="{FF2B5EF4-FFF2-40B4-BE49-F238E27FC236}">
                <a16:creationId xmlns:a16="http://schemas.microsoft.com/office/drawing/2014/main" id="{1FB9DEE1-CB18-4FE6-8E64-560227D6A590}"/>
              </a:ext>
            </a:extLst>
          </p:cNvPr>
          <p:cNvSpPr/>
          <p:nvPr/>
        </p:nvSpPr>
        <p:spPr>
          <a:xfrm>
            <a:off x="1235938" y="3898848"/>
            <a:ext cx="4435189" cy="2049370"/>
          </a:xfrm>
          <a:prstGeom prst="wedgeEllipseCallout">
            <a:avLst>
              <a:gd name="adj1" fmla="val -58417"/>
              <a:gd name="adj2" fmla="val -9498"/>
            </a:avLst>
          </a:prstGeom>
          <a:solidFill>
            <a:srgbClr val="2B2B2D"/>
          </a:solidFill>
          <a:ln>
            <a:solidFill>
              <a:srgbClr val="9D2E2B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Calculando o diâmetro hidráulico (D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para um conduto forçado e de seção transversal circular, fica clara a vantagem de trabalhar com o D</a:t>
            </a:r>
            <a:r>
              <a:rPr lang="pt-BR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FD5C0A9C-0E7B-4133-84E0-B72F8F4C2A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5952" y="3625331"/>
            <a:ext cx="1009650" cy="828675"/>
          </a:xfrm>
          <a:prstGeom prst="rect">
            <a:avLst/>
          </a:prstGeom>
        </p:spPr>
      </p:pic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13FD0D56-5F0B-4843-8423-6378D21A78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324071"/>
              </p:ext>
            </p:extLst>
          </p:nvPr>
        </p:nvGraphicFramePr>
        <p:xfrm>
          <a:off x="7516093" y="3287805"/>
          <a:ext cx="2536248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" name="Equation" r:id="rId8" imgW="1282680" imgH="419040" progId="Equation.DSMT4">
                  <p:embed/>
                </p:oleObj>
              </mc:Choice>
              <mc:Fallback>
                <p:oleObj name="Equation" r:id="rId8" imgW="12826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16093" y="3287805"/>
                        <a:ext cx="2536248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id="{B88CDF4C-4091-4502-89EE-85092517E5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854785"/>
              </p:ext>
            </p:extLst>
          </p:nvPr>
        </p:nvGraphicFramePr>
        <p:xfrm>
          <a:off x="7544586" y="4017542"/>
          <a:ext cx="25622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" name="Equation" r:id="rId10" imgW="1295280" imgH="177480" progId="Equation.DSMT4">
                  <p:embed/>
                </p:oleObj>
              </mc:Choice>
              <mc:Fallback>
                <p:oleObj name="Equation" r:id="rId10" imgW="1295280" imgH="177480" progId="Equation.DSMT4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id="{13FD0D56-5F0B-4843-8423-6378D21A78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544586" y="4017542"/>
                        <a:ext cx="2562225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B6B0F209-B51C-400E-A3CC-2B73A6024D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206729"/>
              </p:ext>
            </p:extLst>
          </p:nvPr>
        </p:nvGraphicFramePr>
        <p:xfrm>
          <a:off x="7544586" y="4405592"/>
          <a:ext cx="22606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2" name="Equation" r:id="rId12" imgW="1143000" imgH="419040" progId="Equation.DSMT4">
                  <p:embed/>
                </p:oleObj>
              </mc:Choice>
              <mc:Fallback>
                <p:oleObj name="Equation" r:id="rId12" imgW="1143000" imgH="419040" progId="Equation.DSMT4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id="{13FD0D56-5F0B-4843-8423-6378D21A78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544586" y="4405592"/>
                        <a:ext cx="22606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02B3A699-EA19-4143-9D8A-3D005D836AEA}"/>
              </a:ext>
            </a:extLst>
          </p:cNvPr>
          <p:cNvCxnSpPr/>
          <p:nvPr/>
        </p:nvCxnSpPr>
        <p:spPr>
          <a:xfrm flipH="1">
            <a:off x="8784217" y="4454006"/>
            <a:ext cx="327516" cy="350324"/>
          </a:xfrm>
          <a:prstGeom prst="line">
            <a:avLst/>
          </a:prstGeom>
          <a:ln w="19050">
            <a:solidFill>
              <a:srgbClr val="9D2E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>
            <a:extLst>
              <a:ext uri="{FF2B5EF4-FFF2-40B4-BE49-F238E27FC236}">
                <a16:creationId xmlns:a16="http://schemas.microsoft.com/office/drawing/2014/main" id="{80F87A52-B737-4A0F-85C2-E8641209AC63}"/>
              </a:ext>
            </a:extLst>
          </p:cNvPr>
          <p:cNvCxnSpPr/>
          <p:nvPr/>
        </p:nvCxnSpPr>
        <p:spPr>
          <a:xfrm flipH="1">
            <a:off x="9003004" y="4919668"/>
            <a:ext cx="327516" cy="350324"/>
          </a:xfrm>
          <a:prstGeom prst="line">
            <a:avLst/>
          </a:prstGeom>
          <a:ln w="19050">
            <a:solidFill>
              <a:srgbClr val="9D2E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>
            <a:extLst>
              <a:ext uri="{FF2B5EF4-FFF2-40B4-BE49-F238E27FC236}">
                <a16:creationId xmlns:a16="http://schemas.microsoft.com/office/drawing/2014/main" id="{F761F5D4-4E44-46C2-87E9-ADCF88A1EF6D}"/>
              </a:ext>
            </a:extLst>
          </p:cNvPr>
          <p:cNvCxnSpPr/>
          <p:nvPr/>
        </p:nvCxnSpPr>
        <p:spPr>
          <a:xfrm flipH="1">
            <a:off x="9477670" y="4883943"/>
            <a:ext cx="327516" cy="350324"/>
          </a:xfrm>
          <a:prstGeom prst="line">
            <a:avLst/>
          </a:prstGeom>
          <a:ln w="19050">
            <a:solidFill>
              <a:srgbClr val="9D2E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ED5F8D04-F575-4328-A17E-EA8FB7AD4B11}"/>
              </a:ext>
            </a:extLst>
          </p:cNvPr>
          <p:cNvCxnSpPr>
            <a:cxnSpLocks/>
          </p:cNvCxnSpPr>
          <p:nvPr/>
        </p:nvCxnSpPr>
        <p:spPr>
          <a:xfrm flipH="1">
            <a:off x="9440557" y="4463953"/>
            <a:ext cx="230145" cy="136801"/>
          </a:xfrm>
          <a:prstGeom prst="line">
            <a:avLst/>
          </a:prstGeom>
          <a:ln w="19050">
            <a:solidFill>
              <a:srgbClr val="9D2E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65B13DA3-98FF-4BA7-9BFA-11934F8EFE6C}"/>
              </a:ext>
            </a:extLst>
          </p:cNvPr>
          <p:cNvCxnSpPr>
            <a:cxnSpLocks/>
          </p:cNvCxnSpPr>
          <p:nvPr/>
        </p:nvCxnSpPr>
        <p:spPr>
          <a:xfrm>
            <a:off x="9434001" y="4458378"/>
            <a:ext cx="230145" cy="136801"/>
          </a:xfrm>
          <a:prstGeom prst="line">
            <a:avLst/>
          </a:prstGeom>
          <a:ln w="19050">
            <a:solidFill>
              <a:srgbClr val="9D2E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798637EC-DBAB-434B-83A3-1330DCB04FB0}"/>
              </a:ext>
            </a:extLst>
          </p:cNvPr>
          <p:cNvCxnSpPr/>
          <p:nvPr/>
        </p:nvCxnSpPr>
        <p:spPr>
          <a:xfrm flipH="1">
            <a:off x="8629552" y="4883942"/>
            <a:ext cx="327516" cy="350324"/>
          </a:xfrm>
          <a:prstGeom prst="line">
            <a:avLst/>
          </a:prstGeom>
          <a:ln w="19050">
            <a:solidFill>
              <a:srgbClr val="9D2E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AB497803-C9A6-4B25-B1CA-9B17F2A80BB2}"/>
              </a:ext>
            </a:extLst>
          </p:cNvPr>
          <p:cNvCxnSpPr/>
          <p:nvPr/>
        </p:nvCxnSpPr>
        <p:spPr>
          <a:xfrm flipH="1">
            <a:off x="8251429" y="4644767"/>
            <a:ext cx="327516" cy="350324"/>
          </a:xfrm>
          <a:prstGeom prst="line">
            <a:avLst/>
          </a:prstGeom>
          <a:ln w="19050">
            <a:solidFill>
              <a:srgbClr val="9D2E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FABC29B-D99E-4AAE-AB39-2BB395EBAE74}"/>
              </a:ext>
            </a:extLst>
          </p:cNvPr>
          <p:cNvSpPr txBox="1"/>
          <p:nvPr/>
        </p:nvSpPr>
        <p:spPr>
          <a:xfrm>
            <a:off x="8213384" y="4410513"/>
            <a:ext cx="307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C00000"/>
                </a:solidFill>
              </a:rPr>
              <a:t>2</a:t>
            </a:r>
          </a:p>
        </p:txBody>
      </p:sp>
      <p:graphicFrame>
        <p:nvGraphicFramePr>
          <p:cNvPr id="34" name="Objeto 33">
            <a:extLst>
              <a:ext uri="{FF2B5EF4-FFF2-40B4-BE49-F238E27FC236}">
                <a16:creationId xmlns:a16="http://schemas.microsoft.com/office/drawing/2014/main" id="{7111624A-671A-4AD6-8947-F7DAC6E9B0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287939"/>
              </p:ext>
            </p:extLst>
          </p:nvPr>
        </p:nvGraphicFramePr>
        <p:xfrm>
          <a:off x="9828788" y="4644767"/>
          <a:ext cx="148272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3" name="Equation" r:id="rId14" imgW="749160" imgH="164880" progId="Equation.DSMT4">
                  <p:embed/>
                </p:oleObj>
              </mc:Choice>
              <mc:Fallback>
                <p:oleObj name="Equation" r:id="rId14" imgW="749160" imgH="164880" progId="Equation.DSMT4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:a16="http://schemas.microsoft.com/office/drawing/2014/main" id="{B6B0F209-B51C-400E-A3CC-2B73A6024D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828788" y="4644767"/>
                        <a:ext cx="1482725" cy="327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tângulo 34">
            <a:extLst>
              <a:ext uri="{FF2B5EF4-FFF2-40B4-BE49-F238E27FC236}">
                <a16:creationId xmlns:a16="http://schemas.microsoft.com/office/drawing/2014/main" id="{466C7294-00D2-484A-BE98-6D643EB2ADEE}"/>
              </a:ext>
            </a:extLst>
          </p:cNvPr>
          <p:cNvSpPr/>
          <p:nvPr/>
        </p:nvSpPr>
        <p:spPr>
          <a:xfrm>
            <a:off x="6596496" y="5313878"/>
            <a:ext cx="4893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Portanto, podemos substituir os diâmetros (D) das equações pelos diâmetros hidráulicos (DH) e nada se altera.</a:t>
            </a:r>
          </a:p>
        </p:txBody>
      </p:sp>
    </p:spTree>
    <p:extLst>
      <p:ext uri="{BB962C8B-B14F-4D97-AF65-F5344CB8AC3E}">
        <p14:creationId xmlns:p14="http://schemas.microsoft.com/office/powerpoint/2010/main" val="55159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 animBg="1"/>
      <p:bldP spid="15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E8FF976-2850-4425-A890-DF0FD2EEB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338" y="1856510"/>
            <a:ext cx="2267978" cy="1839046"/>
          </a:xfrm>
          <a:prstGeom prst="rect">
            <a:avLst/>
          </a:prstGeom>
        </p:spPr>
      </p:pic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BC674922-202F-4DD3-94B6-C2FCCC17FC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76689"/>
              </p:ext>
            </p:extLst>
          </p:nvPr>
        </p:nvGraphicFramePr>
        <p:xfrm>
          <a:off x="3903742" y="2245275"/>
          <a:ext cx="1129147" cy="8211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0" name="Equation" r:id="rId4" imgW="558720" imgH="406080" progId="Equation.DSMT4">
                  <p:embed/>
                </p:oleObj>
              </mc:Choice>
              <mc:Fallback>
                <p:oleObj name="Equation" r:id="rId4" imgW="55872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03742" y="2245275"/>
                        <a:ext cx="1129147" cy="8211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C46FEE9B-3DBA-4246-B1BA-F00DD12D70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69" y="992910"/>
            <a:ext cx="1585097" cy="2575783"/>
          </a:xfrm>
          <a:prstGeom prst="rect">
            <a:avLst/>
          </a:prstGeom>
        </p:spPr>
      </p:pic>
      <p:sp>
        <p:nvSpPr>
          <p:cNvPr id="2" name="Balão de Fala: Oval 1">
            <a:extLst>
              <a:ext uri="{FF2B5EF4-FFF2-40B4-BE49-F238E27FC236}">
                <a16:creationId xmlns:a16="http://schemas.microsoft.com/office/drawing/2014/main" id="{5F623278-2DC9-4893-A314-A98643072B34}"/>
              </a:ext>
            </a:extLst>
          </p:cNvPr>
          <p:cNvSpPr/>
          <p:nvPr/>
        </p:nvSpPr>
        <p:spPr>
          <a:xfrm>
            <a:off x="1533236" y="378692"/>
            <a:ext cx="3602182" cy="1025235"/>
          </a:xfrm>
          <a:prstGeom prst="wedgeEllipseCallout">
            <a:avLst>
              <a:gd name="adj1" fmla="val -48526"/>
              <a:gd name="adj2" fmla="val 97805"/>
            </a:avLst>
          </a:prstGeom>
          <a:solidFill>
            <a:srgbClr val="FFEB67"/>
          </a:solidFill>
          <a:ln>
            <a:solidFill>
              <a:srgbClr val="9D2E2B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1.17 – Vazão em massa (Q</a:t>
            </a:r>
            <a:r>
              <a:rPr lang="pt-BR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CE717F47-E218-48D6-84BA-A965D1C5C7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901332"/>
              </p:ext>
            </p:extLst>
          </p:nvPr>
        </p:nvGraphicFramePr>
        <p:xfrm>
          <a:off x="6183811" y="346366"/>
          <a:ext cx="44894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1" name="Equation" r:id="rId7" imgW="2222280" imgH="406080" progId="Equation.DSMT4">
                  <p:embed/>
                </p:oleObj>
              </mc:Choice>
              <mc:Fallback>
                <p:oleObj name="Equation" r:id="rId7" imgW="2222280" imgH="40608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BC674922-202F-4DD3-94B6-C2FCCC17FC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83811" y="346366"/>
                        <a:ext cx="4489450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Imagem 10" descr="Uma imagem contendo texto&#10;&#10;Descrição gerada com alta confiança">
            <a:extLst>
              <a:ext uri="{FF2B5EF4-FFF2-40B4-BE49-F238E27FC236}">
                <a16:creationId xmlns:a16="http://schemas.microsoft.com/office/drawing/2014/main" id="{1E34043E-375B-4A96-BD8E-EAC7A30A47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419" y="1462509"/>
            <a:ext cx="2152407" cy="1692000"/>
          </a:xfrm>
          <a:prstGeom prst="rect">
            <a:avLst/>
          </a:prstGeom>
        </p:spPr>
      </p:pic>
      <p:sp>
        <p:nvSpPr>
          <p:cNvPr id="12" name="Balão de Fala: Oval 11">
            <a:extLst>
              <a:ext uri="{FF2B5EF4-FFF2-40B4-BE49-F238E27FC236}">
                <a16:creationId xmlns:a16="http://schemas.microsoft.com/office/drawing/2014/main" id="{57BBE2FB-DA63-49D9-B2E2-CB6F30A3F34E}"/>
              </a:ext>
            </a:extLst>
          </p:cNvPr>
          <p:cNvSpPr/>
          <p:nvPr/>
        </p:nvSpPr>
        <p:spPr>
          <a:xfrm>
            <a:off x="5776637" y="1462509"/>
            <a:ext cx="4089626" cy="1025235"/>
          </a:xfrm>
          <a:prstGeom prst="wedgeEllipseCallout">
            <a:avLst>
              <a:gd name="adj1" fmla="val 73526"/>
              <a:gd name="adj2" fmla="val 16723"/>
            </a:avLst>
          </a:prstGeom>
          <a:solidFill>
            <a:srgbClr val="FFEB67"/>
          </a:solidFill>
          <a:ln>
            <a:solidFill>
              <a:srgbClr val="9D2E2B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1.18 – Vazão em peso (Q</a:t>
            </a:r>
            <a:r>
              <a:rPr lang="pt-BR" b="1" baseline="-25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t-B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530B93F8-6F7C-4110-98AB-F4F54C5088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550330"/>
              </p:ext>
            </p:extLst>
          </p:nvPr>
        </p:nvGraphicFramePr>
        <p:xfrm>
          <a:off x="6890327" y="2661720"/>
          <a:ext cx="2668797" cy="1110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" name="Equation" r:id="rId10" imgW="1523880" imgH="634680" progId="Equation.DSMT4">
                  <p:embed/>
                </p:oleObj>
              </mc:Choice>
              <mc:Fallback>
                <p:oleObj name="Equation" r:id="rId10" imgW="1523880" imgH="63468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CE717F47-E218-48D6-84BA-A965D1C5C7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90327" y="2661720"/>
                        <a:ext cx="2668797" cy="11101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tângulo 13">
            <a:extLst>
              <a:ext uri="{FF2B5EF4-FFF2-40B4-BE49-F238E27FC236}">
                <a16:creationId xmlns:a16="http://schemas.microsoft.com/office/drawing/2014/main" id="{8D04C1FC-7660-4DBC-B472-0B224714A0A9}"/>
              </a:ext>
            </a:extLst>
          </p:cNvPr>
          <p:cNvSpPr/>
          <p:nvPr/>
        </p:nvSpPr>
        <p:spPr>
          <a:xfrm>
            <a:off x="170872" y="314035"/>
            <a:ext cx="11762510" cy="3491347"/>
          </a:xfrm>
          <a:prstGeom prst="rect">
            <a:avLst/>
          </a:prstGeom>
          <a:noFill/>
          <a:ln w="76200">
            <a:solidFill>
              <a:srgbClr val="BC26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DC429E77-72AA-4718-B3D1-C15EAC51330E}"/>
              </a:ext>
            </a:extLst>
          </p:cNvPr>
          <p:cNvSpPr/>
          <p:nvPr/>
        </p:nvSpPr>
        <p:spPr>
          <a:xfrm>
            <a:off x="170872" y="4021276"/>
            <a:ext cx="11762510" cy="2582604"/>
          </a:xfrm>
          <a:prstGeom prst="rect">
            <a:avLst/>
          </a:prstGeom>
          <a:noFill/>
          <a:ln w="76200">
            <a:solidFill>
              <a:srgbClr val="BC26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61BA7E87-EB41-48BA-8789-5E2BFF7AC4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69" y="4342136"/>
            <a:ext cx="2054709" cy="2137172"/>
          </a:xfrm>
          <a:prstGeom prst="rect">
            <a:avLst/>
          </a:prstGeom>
        </p:spPr>
      </p:pic>
      <p:sp>
        <p:nvSpPr>
          <p:cNvPr id="18" name="Balão de Fala: Oval 17">
            <a:extLst>
              <a:ext uri="{FF2B5EF4-FFF2-40B4-BE49-F238E27FC236}">
                <a16:creationId xmlns:a16="http://schemas.microsoft.com/office/drawing/2014/main" id="{9B29388C-324E-4989-A3CC-05AA5CEE2173}"/>
              </a:ext>
            </a:extLst>
          </p:cNvPr>
          <p:cNvSpPr/>
          <p:nvPr/>
        </p:nvSpPr>
        <p:spPr>
          <a:xfrm>
            <a:off x="2401222" y="4194147"/>
            <a:ext cx="3005040" cy="785090"/>
          </a:xfrm>
          <a:prstGeom prst="wedgeEllipseCallout">
            <a:avLst>
              <a:gd name="adj1" fmla="val -63249"/>
              <a:gd name="adj2" fmla="val 97794"/>
            </a:avLst>
          </a:prstGeom>
          <a:solidFill>
            <a:srgbClr val="242424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Unidades de vazão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CF2D1827-8A92-41C5-B4D6-74C5B522EB3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28600" y="5312578"/>
            <a:ext cx="3467400" cy="1089754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063502BE-069C-4453-8ED1-4178546EC99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446" y="4851965"/>
            <a:ext cx="1810746" cy="1692000"/>
          </a:xfrm>
          <a:prstGeom prst="rect">
            <a:avLst/>
          </a:prstGeom>
        </p:spPr>
      </p:pic>
      <p:sp>
        <p:nvSpPr>
          <p:cNvPr id="22" name="Balão de Fala: Oval 21">
            <a:extLst>
              <a:ext uri="{FF2B5EF4-FFF2-40B4-BE49-F238E27FC236}">
                <a16:creationId xmlns:a16="http://schemas.microsoft.com/office/drawing/2014/main" id="{3F8341AB-D89B-4D48-98E8-B6BEFC93730C}"/>
              </a:ext>
            </a:extLst>
          </p:cNvPr>
          <p:cNvSpPr/>
          <p:nvPr/>
        </p:nvSpPr>
        <p:spPr>
          <a:xfrm>
            <a:off x="5777566" y="4210997"/>
            <a:ext cx="4335618" cy="1515548"/>
          </a:xfrm>
          <a:prstGeom prst="wedgeEllipseCallout">
            <a:avLst>
              <a:gd name="adj1" fmla="val 53728"/>
              <a:gd name="adj2" fmla="val 33871"/>
            </a:avLst>
          </a:prstGeom>
          <a:solidFill>
            <a:srgbClr val="4B050D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Temos que trabalhar com equações homogêneas, ou seja, ambos os membros no mesmo sistema de unidades.</a:t>
            </a:r>
          </a:p>
        </p:txBody>
      </p:sp>
    </p:spTree>
    <p:extLst>
      <p:ext uri="{BB962C8B-B14F-4D97-AF65-F5344CB8AC3E}">
        <p14:creationId xmlns:p14="http://schemas.microsoft.com/office/powerpoint/2010/main" val="161563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8" grpId="0" animBg="1"/>
      <p:bldP spid="22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2355</TotalTime>
  <Words>1871</Words>
  <Application>Microsoft Office PowerPoint</Application>
  <PresentationFormat>Widescreen</PresentationFormat>
  <Paragraphs>106</Paragraphs>
  <Slides>18</Slides>
  <Notes>6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Times New Roman</vt:lpstr>
      <vt:lpstr>Tema do Office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Raimundo Ferreira Ignacio</dc:creator>
  <cp:lastModifiedBy>Raimundo Ferreira Ignacio</cp:lastModifiedBy>
  <cp:revision>76</cp:revision>
  <dcterms:created xsi:type="dcterms:W3CDTF">2018-08-09T00:28:15Z</dcterms:created>
  <dcterms:modified xsi:type="dcterms:W3CDTF">2018-10-13T13:55:09Z</dcterms:modified>
</cp:coreProperties>
</file>