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271" r:id="rId3"/>
    <p:sldId id="257" r:id="rId4"/>
    <p:sldId id="272" r:id="rId5"/>
    <p:sldId id="258" r:id="rId6"/>
    <p:sldId id="259" r:id="rId7"/>
    <p:sldId id="260" r:id="rId8"/>
    <p:sldId id="261" r:id="rId9"/>
    <p:sldId id="262" r:id="rId10"/>
    <p:sldId id="263" r:id="rId11"/>
    <p:sldId id="274" r:id="rId12"/>
    <p:sldId id="264" r:id="rId13"/>
    <p:sldId id="266" r:id="rId14"/>
    <p:sldId id="267" r:id="rId15"/>
    <p:sldId id="268" r:id="rId16"/>
    <p:sldId id="269"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2" r:id="rId34"/>
    <p:sldId id="293" r:id="rId35"/>
    <p:sldId id="291" r:id="rId36"/>
    <p:sldId id="295" r:id="rId37"/>
    <p:sldId id="296" r:id="rId38"/>
    <p:sldId id="297" r:id="rId39"/>
    <p:sldId id="298" r:id="rId40"/>
    <p:sldId id="299" r:id="rId41"/>
    <p:sldId id="300" r:id="rId42"/>
    <p:sldId id="301" r:id="rId43"/>
    <p:sldId id="302" r:id="rId4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001B"/>
    <a:srgbClr val="7E001A"/>
    <a:srgbClr val="EAC9BC"/>
    <a:srgbClr val="866567"/>
    <a:srgbClr val="5F5F5F"/>
    <a:srgbClr val="252C35"/>
    <a:srgbClr val="8FB5FF"/>
    <a:srgbClr val="FFBFA3"/>
    <a:srgbClr val="84532A"/>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80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4.wmf"/><Relationship Id="rId1" Type="http://schemas.openxmlformats.org/officeDocument/2006/relationships/image" Target="../media/image99.wmf"/><Relationship Id="rId5" Type="http://schemas.openxmlformats.org/officeDocument/2006/relationships/image" Target="../media/image101.wmf"/><Relationship Id="rId4" Type="http://schemas.openxmlformats.org/officeDocument/2006/relationships/image" Target="../media/image10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4.wmf"/><Relationship Id="rId1" Type="http://schemas.openxmlformats.org/officeDocument/2006/relationships/image" Target="../media/image107.wmf"/><Relationship Id="rId5" Type="http://schemas.openxmlformats.org/officeDocument/2006/relationships/image" Target="../media/image57.wmf"/><Relationship Id="rId4" Type="http://schemas.openxmlformats.org/officeDocument/2006/relationships/image" Target="../media/image10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32.wmf"/><Relationship Id="rId7" Type="http://schemas.openxmlformats.org/officeDocument/2006/relationships/image" Target="../media/image36.wmf"/><Relationship Id="rId2" Type="http://schemas.openxmlformats.org/officeDocument/2006/relationships/image" Target="../media/image31.wmf"/><Relationship Id="rId1" Type="http://schemas.openxmlformats.org/officeDocument/2006/relationships/image" Target="../media/image30.wmf"/><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5" Type="http://schemas.openxmlformats.org/officeDocument/2006/relationships/image" Target="../media/image44.wmf"/><Relationship Id="rId4"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53.wmf"/><Relationship Id="rId7" Type="http://schemas.openxmlformats.org/officeDocument/2006/relationships/image" Target="../media/image57.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 Id="rId9" Type="http://schemas.openxmlformats.org/officeDocument/2006/relationships/image" Target="../media/image5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5" Type="http://schemas.openxmlformats.org/officeDocument/2006/relationships/image" Target="../media/image66.wmf"/><Relationship Id="rId4" Type="http://schemas.openxmlformats.org/officeDocument/2006/relationships/image" Target="../media/image65.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image" Target="../media/image69.wmf"/><Relationship Id="rId1" Type="http://schemas.openxmlformats.org/officeDocument/2006/relationships/image" Target="../media/image36.wmf"/><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wmf"/><Relationship Id="rId9" Type="http://schemas.openxmlformats.org/officeDocument/2006/relationships/image" Target="../media/image7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4A539-7D4D-4CEE-B0A6-EC98904838EC}" type="datetimeFigureOut">
              <a:rPr lang="pt-BR" smtClean="0"/>
              <a:t>16/08/2019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E7984-B25D-4D02-8176-151D5F3695BD}" type="slidenum">
              <a:rPr lang="pt-BR" smtClean="0"/>
              <a:t>‹nº›</a:t>
            </a:fld>
            <a:endParaRPr lang="pt-BR"/>
          </a:p>
        </p:txBody>
      </p:sp>
    </p:spTree>
    <p:extLst>
      <p:ext uri="{BB962C8B-B14F-4D97-AF65-F5344CB8AC3E}">
        <p14:creationId xmlns:p14="http://schemas.microsoft.com/office/powerpoint/2010/main" val="3673822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7322E37-8068-4A56-80F6-91005450B0F3}" type="slidenum">
              <a:rPr lang="pt-BR" smtClean="0"/>
              <a:t>1</a:t>
            </a:fld>
            <a:endParaRPr lang="pt-BR" dirty="0"/>
          </a:p>
        </p:txBody>
      </p:sp>
    </p:spTree>
    <p:extLst>
      <p:ext uri="{BB962C8B-B14F-4D97-AF65-F5344CB8AC3E}">
        <p14:creationId xmlns:p14="http://schemas.microsoft.com/office/powerpoint/2010/main" val="2306571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683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046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455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854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781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822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798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152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07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55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7322E37-8068-4A56-80F6-91005450B0F3}" type="slidenum">
              <a:rPr lang="pt-BR" smtClean="0"/>
              <a:t>2</a:t>
            </a:fld>
            <a:endParaRPr lang="pt-BR" dirty="0"/>
          </a:p>
        </p:txBody>
      </p:sp>
    </p:spTree>
    <p:extLst>
      <p:ext uri="{BB962C8B-B14F-4D97-AF65-F5344CB8AC3E}">
        <p14:creationId xmlns:p14="http://schemas.microsoft.com/office/powerpoint/2010/main" val="1871059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078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469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783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591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507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909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00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204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738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724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910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966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540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840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563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754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370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676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927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680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440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089B0-6164-49EC-AAA9-F6D8EAF14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81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432BD0-8FCF-4345-9705-4B41910287F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9BBD69BE-5FBE-4CBF-8779-8F32C31C31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1A29C746-4D20-4B98-8C67-99C142395C78}"/>
              </a:ext>
            </a:extLst>
          </p:cNvPr>
          <p:cNvSpPr>
            <a:spLocks noGrp="1"/>
          </p:cNvSpPr>
          <p:nvPr>
            <p:ph type="dt" sz="half" idx="10"/>
          </p:nvPr>
        </p:nvSpPr>
        <p:spPr/>
        <p:txBody>
          <a:bodyPr/>
          <a:lstStyle/>
          <a:p>
            <a:fld id="{67301005-443B-40B3-AC39-60A7BA2EBD34}" type="datetimeFigureOut">
              <a:rPr lang="pt-BR" smtClean="0"/>
              <a:t>16/08/2019</a:t>
            </a:fld>
            <a:endParaRPr lang="pt-BR"/>
          </a:p>
        </p:txBody>
      </p:sp>
      <p:sp>
        <p:nvSpPr>
          <p:cNvPr id="5" name="Espaço Reservado para Rodapé 4">
            <a:extLst>
              <a:ext uri="{FF2B5EF4-FFF2-40B4-BE49-F238E27FC236}">
                <a16:creationId xmlns:a16="http://schemas.microsoft.com/office/drawing/2014/main" id="{971C6466-B757-4E98-BBDA-829368653B2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EAB85C3-D33D-4513-9014-6D05F078B4A5}"/>
              </a:ext>
            </a:extLst>
          </p:cNvPr>
          <p:cNvSpPr>
            <a:spLocks noGrp="1"/>
          </p:cNvSpPr>
          <p:nvPr>
            <p:ph type="sldNum" sz="quarter" idx="12"/>
          </p:nvPr>
        </p:nvSpPr>
        <p:spPr/>
        <p:txBody>
          <a:bodyPr/>
          <a:lstStyle/>
          <a:p>
            <a:fld id="{B7BC4AB1-CA4E-4598-B30C-B601B633271B}" type="slidenum">
              <a:rPr lang="pt-BR" smtClean="0"/>
              <a:t>‹nº›</a:t>
            </a:fld>
            <a:endParaRPr lang="pt-BR"/>
          </a:p>
        </p:txBody>
      </p:sp>
    </p:spTree>
    <p:extLst>
      <p:ext uri="{BB962C8B-B14F-4D97-AF65-F5344CB8AC3E}">
        <p14:creationId xmlns:p14="http://schemas.microsoft.com/office/powerpoint/2010/main" val="1078464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A21345-8C08-4706-8B71-04BAFBA20A9A}"/>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471CA7E-2CC1-4194-B48B-11E2D0A3CA18}"/>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B86E976-E80F-45FE-BB56-E7EE74603DA3}"/>
              </a:ext>
            </a:extLst>
          </p:cNvPr>
          <p:cNvSpPr>
            <a:spLocks noGrp="1"/>
          </p:cNvSpPr>
          <p:nvPr>
            <p:ph type="dt" sz="half" idx="10"/>
          </p:nvPr>
        </p:nvSpPr>
        <p:spPr/>
        <p:txBody>
          <a:bodyPr/>
          <a:lstStyle/>
          <a:p>
            <a:fld id="{67301005-443B-40B3-AC39-60A7BA2EBD34}" type="datetimeFigureOut">
              <a:rPr lang="pt-BR" smtClean="0"/>
              <a:t>16/08/2019</a:t>
            </a:fld>
            <a:endParaRPr lang="pt-BR"/>
          </a:p>
        </p:txBody>
      </p:sp>
      <p:sp>
        <p:nvSpPr>
          <p:cNvPr id="5" name="Espaço Reservado para Rodapé 4">
            <a:extLst>
              <a:ext uri="{FF2B5EF4-FFF2-40B4-BE49-F238E27FC236}">
                <a16:creationId xmlns:a16="http://schemas.microsoft.com/office/drawing/2014/main" id="{647B70A4-71C6-4542-89D2-F01B92A2E30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12D54A4-2FF3-4997-865F-3DD00F235850}"/>
              </a:ext>
            </a:extLst>
          </p:cNvPr>
          <p:cNvSpPr>
            <a:spLocks noGrp="1"/>
          </p:cNvSpPr>
          <p:nvPr>
            <p:ph type="sldNum" sz="quarter" idx="12"/>
          </p:nvPr>
        </p:nvSpPr>
        <p:spPr/>
        <p:txBody>
          <a:bodyPr/>
          <a:lstStyle/>
          <a:p>
            <a:fld id="{B7BC4AB1-CA4E-4598-B30C-B601B633271B}" type="slidenum">
              <a:rPr lang="pt-BR" smtClean="0"/>
              <a:t>‹nº›</a:t>
            </a:fld>
            <a:endParaRPr lang="pt-BR"/>
          </a:p>
        </p:txBody>
      </p:sp>
    </p:spTree>
    <p:extLst>
      <p:ext uri="{BB962C8B-B14F-4D97-AF65-F5344CB8AC3E}">
        <p14:creationId xmlns:p14="http://schemas.microsoft.com/office/powerpoint/2010/main" val="2517848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63517FC-2513-4372-83FC-AD81B22A556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3A131420-E1BD-4299-B6E6-8232E7277603}"/>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EA3E195-7517-481E-916A-5AC6E51FD155}"/>
              </a:ext>
            </a:extLst>
          </p:cNvPr>
          <p:cNvSpPr>
            <a:spLocks noGrp="1"/>
          </p:cNvSpPr>
          <p:nvPr>
            <p:ph type="dt" sz="half" idx="10"/>
          </p:nvPr>
        </p:nvSpPr>
        <p:spPr/>
        <p:txBody>
          <a:bodyPr/>
          <a:lstStyle/>
          <a:p>
            <a:fld id="{67301005-443B-40B3-AC39-60A7BA2EBD34}" type="datetimeFigureOut">
              <a:rPr lang="pt-BR" smtClean="0"/>
              <a:t>16/08/2019</a:t>
            </a:fld>
            <a:endParaRPr lang="pt-BR"/>
          </a:p>
        </p:txBody>
      </p:sp>
      <p:sp>
        <p:nvSpPr>
          <p:cNvPr id="5" name="Espaço Reservado para Rodapé 4">
            <a:extLst>
              <a:ext uri="{FF2B5EF4-FFF2-40B4-BE49-F238E27FC236}">
                <a16:creationId xmlns:a16="http://schemas.microsoft.com/office/drawing/2014/main" id="{574DAB1F-AE88-4095-8502-13D1FF5E178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9915080-73C0-4520-821C-5BFDCF10891D}"/>
              </a:ext>
            </a:extLst>
          </p:cNvPr>
          <p:cNvSpPr>
            <a:spLocks noGrp="1"/>
          </p:cNvSpPr>
          <p:nvPr>
            <p:ph type="sldNum" sz="quarter" idx="12"/>
          </p:nvPr>
        </p:nvSpPr>
        <p:spPr/>
        <p:txBody>
          <a:bodyPr/>
          <a:lstStyle/>
          <a:p>
            <a:fld id="{B7BC4AB1-CA4E-4598-B30C-B601B633271B}" type="slidenum">
              <a:rPr lang="pt-BR" smtClean="0"/>
              <a:t>‹nº›</a:t>
            </a:fld>
            <a:endParaRPr lang="pt-BR"/>
          </a:p>
        </p:txBody>
      </p:sp>
    </p:spTree>
    <p:extLst>
      <p:ext uri="{BB962C8B-B14F-4D97-AF65-F5344CB8AC3E}">
        <p14:creationId xmlns:p14="http://schemas.microsoft.com/office/powerpoint/2010/main" val="4171653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DE1B63-018B-4BA7-B3E6-7E3FA30738A9}"/>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BBAB93B-0559-4C1E-B0AC-2C7B7AF875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CA18904-563F-4705-A408-142F0CA80612}"/>
              </a:ext>
            </a:extLst>
          </p:cNvPr>
          <p:cNvSpPr>
            <a:spLocks noGrp="1"/>
          </p:cNvSpPr>
          <p:nvPr>
            <p:ph type="dt" sz="half" idx="10"/>
          </p:nvPr>
        </p:nvSpPr>
        <p:spPr/>
        <p:txBody>
          <a:bodyPr/>
          <a:lstStyle/>
          <a:p>
            <a:fld id="{B0669468-059D-4A6C-9C97-BE3186459053}" type="datetime1">
              <a:rPr lang="pt-BR" smtClean="0"/>
              <a:t>16/08/2019</a:t>
            </a:fld>
            <a:endParaRPr lang="pt-BR"/>
          </a:p>
        </p:txBody>
      </p:sp>
      <p:sp>
        <p:nvSpPr>
          <p:cNvPr id="5" name="Espaço Reservado para Rodapé 4">
            <a:extLst>
              <a:ext uri="{FF2B5EF4-FFF2-40B4-BE49-F238E27FC236}">
                <a16:creationId xmlns:a16="http://schemas.microsoft.com/office/drawing/2014/main" id="{F3E70DCE-5AF9-4422-80BD-7B9F9A77FFD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E372417-EA6C-48F9-AD43-19C09DC3931A}"/>
              </a:ext>
            </a:extLst>
          </p:cNvPr>
          <p:cNvSpPr>
            <a:spLocks noGrp="1"/>
          </p:cNvSpPr>
          <p:nvPr>
            <p:ph type="sldNum" sz="quarter" idx="12"/>
          </p:nvPr>
        </p:nvSpPr>
        <p:spPr/>
        <p:txBody>
          <a:bodyPr/>
          <a:lstStyle/>
          <a:p>
            <a:fld id="{D1E03997-E9FB-4E03-8511-F8C8BD8E1F07}" type="slidenum">
              <a:rPr lang="pt-BR" smtClean="0"/>
              <a:t>‹nº›</a:t>
            </a:fld>
            <a:endParaRPr lang="pt-BR"/>
          </a:p>
        </p:txBody>
      </p:sp>
    </p:spTree>
    <p:extLst>
      <p:ext uri="{BB962C8B-B14F-4D97-AF65-F5344CB8AC3E}">
        <p14:creationId xmlns:p14="http://schemas.microsoft.com/office/powerpoint/2010/main" val="2834292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8FE299-5D2C-46F9-92BF-565EF162BF6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FEFEF77-26BD-4414-A2D4-689A812A3EEF}"/>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83389E1-03B6-4CBF-9545-33CE2B8F1D08}"/>
              </a:ext>
            </a:extLst>
          </p:cNvPr>
          <p:cNvSpPr>
            <a:spLocks noGrp="1"/>
          </p:cNvSpPr>
          <p:nvPr>
            <p:ph type="dt" sz="half" idx="10"/>
          </p:nvPr>
        </p:nvSpPr>
        <p:spPr/>
        <p:txBody>
          <a:bodyPr/>
          <a:lstStyle/>
          <a:p>
            <a:fld id="{080E6B17-79C9-4245-B8A4-409B802CA8B2}" type="datetime1">
              <a:rPr lang="pt-BR" smtClean="0"/>
              <a:t>16/08/2019</a:t>
            </a:fld>
            <a:endParaRPr lang="pt-BR"/>
          </a:p>
        </p:txBody>
      </p:sp>
      <p:sp>
        <p:nvSpPr>
          <p:cNvPr id="5" name="Espaço Reservado para Rodapé 4">
            <a:extLst>
              <a:ext uri="{FF2B5EF4-FFF2-40B4-BE49-F238E27FC236}">
                <a16:creationId xmlns:a16="http://schemas.microsoft.com/office/drawing/2014/main" id="{3BAC8D7F-13D4-429B-B111-D063AB30B38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B2C0E0-6DB1-4E53-97B3-55338FD9C559}"/>
              </a:ext>
            </a:extLst>
          </p:cNvPr>
          <p:cNvSpPr>
            <a:spLocks noGrp="1"/>
          </p:cNvSpPr>
          <p:nvPr>
            <p:ph type="sldNum" sz="quarter" idx="12"/>
          </p:nvPr>
        </p:nvSpPr>
        <p:spPr/>
        <p:txBody>
          <a:bodyPr/>
          <a:lstStyle/>
          <a:p>
            <a:fld id="{D1E03997-E9FB-4E03-8511-F8C8BD8E1F07}" type="slidenum">
              <a:rPr lang="pt-BR" smtClean="0"/>
              <a:t>‹nº›</a:t>
            </a:fld>
            <a:endParaRPr lang="pt-BR"/>
          </a:p>
        </p:txBody>
      </p:sp>
    </p:spTree>
    <p:extLst>
      <p:ext uri="{BB962C8B-B14F-4D97-AF65-F5344CB8AC3E}">
        <p14:creationId xmlns:p14="http://schemas.microsoft.com/office/powerpoint/2010/main" val="3515937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36B6C3-D527-45F4-92D3-85355E6F9C96}"/>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8A43C37-A9FB-4415-AB1A-65D5F39939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8CC574A1-ED84-4AA5-87D9-8DA4FE7B8E9E}"/>
              </a:ext>
            </a:extLst>
          </p:cNvPr>
          <p:cNvSpPr>
            <a:spLocks noGrp="1"/>
          </p:cNvSpPr>
          <p:nvPr>
            <p:ph type="dt" sz="half" idx="10"/>
          </p:nvPr>
        </p:nvSpPr>
        <p:spPr/>
        <p:txBody>
          <a:bodyPr/>
          <a:lstStyle/>
          <a:p>
            <a:fld id="{9337232E-503B-41F6-A767-AE80FF55B044}" type="datetime1">
              <a:rPr lang="pt-BR" smtClean="0"/>
              <a:t>16/08/2019</a:t>
            </a:fld>
            <a:endParaRPr lang="pt-BR"/>
          </a:p>
        </p:txBody>
      </p:sp>
      <p:sp>
        <p:nvSpPr>
          <p:cNvPr id="5" name="Espaço Reservado para Rodapé 4">
            <a:extLst>
              <a:ext uri="{FF2B5EF4-FFF2-40B4-BE49-F238E27FC236}">
                <a16:creationId xmlns:a16="http://schemas.microsoft.com/office/drawing/2014/main" id="{33131F11-37C6-45C6-8F96-B43AA63B44F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963D0B5-3A1A-418D-A5ED-4215EB97E942}"/>
              </a:ext>
            </a:extLst>
          </p:cNvPr>
          <p:cNvSpPr>
            <a:spLocks noGrp="1"/>
          </p:cNvSpPr>
          <p:nvPr>
            <p:ph type="sldNum" sz="quarter" idx="12"/>
          </p:nvPr>
        </p:nvSpPr>
        <p:spPr/>
        <p:txBody>
          <a:bodyPr/>
          <a:lstStyle/>
          <a:p>
            <a:fld id="{D1E03997-E9FB-4E03-8511-F8C8BD8E1F07}" type="slidenum">
              <a:rPr lang="pt-BR" smtClean="0"/>
              <a:t>‹nº›</a:t>
            </a:fld>
            <a:endParaRPr lang="pt-BR"/>
          </a:p>
        </p:txBody>
      </p:sp>
    </p:spTree>
    <p:extLst>
      <p:ext uri="{BB962C8B-B14F-4D97-AF65-F5344CB8AC3E}">
        <p14:creationId xmlns:p14="http://schemas.microsoft.com/office/powerpoint/2010/main" val="2209194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52C5C4-FA56-4D0A-B0B5-0FC8E7E45E4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17CAFE1-F9AE-45AB-8B63-6711DDEEB0D5}"/>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FDC22CF-B456-4385-83D8-3C28497198A6}"/>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52A137B-EB58-4CDB-B4F1-35D89B6BD0F5}"/>
              </a:ext>
            </a:extLst>
          </p:cNvPr>
          <p:cNvSpPr>
            <a:spLocks noGrp="1"/>
          </p:cNvSpPr>
          <p:nvPr>
            <p:ph type="dt" sz="half" idx="10"/>
          </p:nvPr>
        </p:nvSpPr>
        <p:spPr/>
        <p:txBody>
          <a:bodyPr/>
          <a:lstStyle/>
          <a:p>
            <a:fld id="{10D54357-B883-49DE-8DC8-7270ED6EA578}" type="datetime1">
              <a:rPr lang="pt-BR" smtClean="0"/>
              <a:t>16/08/2019</a:t>
            </a:fld>
            <a:endParaRPr lang="pt-BR"/>
          </a:p>
        </p:txBody>
      </p:sp>
      <p:sp>
        <p:nvSpPr>
          <p:cNvPr id="6" name="Espaço Reservado para Rodapé 5">
            <a:extLst>
              <a:ext uri="{FF2B5EF4-FFF2-40B4-BE49-F238E27FC236}">
                <a16:creationId xmlns:a16="http://schemas.microsoft.com/office/drawing/2014/main" id="{90CDEBC7-812F-4400-A57D-FC8AD7776ED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323FB95-2465-4DD4-A02C-A7A2A2D7B9BC}"/>
              </a:ext>
            </a:extLst>
          </p:cNvPr>
          <p:cNvSpPr>
            <a:spLocks noGrp="1"/>
          </p:cNvSpPr>
          <p:nvPr>
            <p:ph type="sldNum" sz="quarter" idx="12"/>
          </p:nvPr>
        </p:nvSpPr>
        <p:spPr/>
        <p:txBody>
          <a:bodyPr/>
          <a:lstStyle/>
          <a:p>
            <a:fld id="{D1E03997-E9FB-4E03-8511-F8C8BD8E1F07}" type="slidenum">
              <a:rPr lang="pt-BR" smtClean="0"/>
              <a:t>‹nº›</a:t>
            </a:fld>
            <a:endParaRPr lang="pt-BR"/>
          </a:p>
        </p:txBody>
      </p:sp>
    </p:spTree>
    <p:extLst>
      <p:ext uri="{BB962C8B-B14F-4D97-AF65-F5344CB8AC3E}">
        <p14:creationId xmlns:p14="http://schemas.microsoft.com/office/powerpoint/2010/main" val="1822326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4BDD09-9860-419E-808E-3E7B57179B5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27F4EED-A39D-411C-96B8-D485DCD72C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25D485A6-F523-4015-B130-55CC6C223654}"/>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98AD8D82-249D-4EB2-A176-FA7959AF70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4068E425-DF30-4F92-B03D-E6386B5247E8}"/>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A77D05F2-DC34-41C3-A233-09461B7D210E}"/>
              </a:ext>
            </a:extLst>
          </p:cNvPr>
          <p:cNvSpPr>
            <a:spLocks noGrp="1"/>
          </p:cNvSpPr>
          <p:nvPr>
            <p:ph type="dt" sz="half" idx="10"/>
          </p:nvPr>
        </p:nvSpPr>
        <p:spPr/>
        <p:txBody>
          <a:bodyPr/>
          <a:lstStyle/>
          <a:p>
            <a:fld id="{BCF9D201-A489-4C03-8342-50C63FC1ABFD}" type="datetime1">
              <a:rPr lang="pt-BR" smtClean="0"/>
              <a:t>16/08/2019</a:t>
            </a:fld>
            <a:endParaRPr lang="pt-BR"/>
          </a:p>
        </p:txBody>
      </p:sp>
      <p:sp>
        <p:nvSpPr>
          <p:cNvPr id="8" name="Espaço Reservado para Rodapé 7">
            <a:extLst>
              <a:ext uri="{FF2B5EF4-FFF2-40B4-BE49-F238E27FC236}">
                <a16:creationId xmlns:a16="http://schemas.microsoft.com/office/drawing/2014/main" id="{A73B7CBD-A9F5-42BB-A6DE-99C5049CCEB8}"/>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F9E2C3B1-768D-431C-987E-C09658441308}"/>
              </a:ext>
            </a:extLst>
          </p:cNvPr>
          <p:cNvSpPr>
            <a:spLocks noGrp="1"/>
          </p:cNvSpPr>
          <p:nvPr>
            <p:ph type="sldNum" sz="quarter" idx="12"/>
          </p:nvPr>
        </p:nvSpPr>
        <p:spPr/>
        <p:txBody>
          <a:bodyPr/>
          <a:lstStyle/>
          <a:p>
            <a:fld id="{D1E03997-E9FB-4E03-8511-F8C8BD8E1F07}" type="slidenum">
              <a:rPr lang="pt-BR" smtClean="0"/>
              <a:t>‹nº›</a:t>
            </a:fld>
            <a:endParaRPr lang="pt-BR"/>
          </a:p>
        </p:txBody>
      </p:sp>
    </p:spTree>
    <p:extLst>
      <p:ext uri="{BB962C8B-B14F-4D97-AF65-F5344CB8AC3E}">
        <p14:creationId xmlns:p14="http://schemas.microsoft.com/office/powerpoint/2010/main" val="592033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4980C-A7C0-40C4-BB1E-8A48909B5C6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12B99B9-B48C-4EC9-9100-454947779A8C}"/>
              </a:ext>
            </a:extLst>
          </p:cNvPr>
          <p:cNvSpPr>
            <a:spLocks noGrp="1"/>
          </p:cNvSpPr>
          <p:nvPr>
            <p:ph type="dt" sz="half" idx="10"/>
          </p:nvPr>
        </p:nvSpPr>
        <p:spPr/>
        <p:txBody>
          <a:bodyPr/>
          <a:lstStyle/>
          <a:p>
            <a:fld id="{F2610528-F486-4AA0-98CD-F7508EDB0C9B}" type="datetime1">
              <a:rPr lang="pt-BR" smtClean="0"/>
              <a:t>16/08/2019</a:t>
            </a:fld>
            <a:endParaRPr lang="pt-BR"/>
          </a:p>
        </p:txBody>
      </p:sp>
      <p:sp>
        <p:nvSpPr>
          <p:cNvPr id="4" name="Espaço Reservado para Rodapé 3">
            <a:extLst>
              <a:ext uri="{FF2B5EF4-FFF2-40B4-BE49-F238E27FC236}">
                <a16:creationId xmlns:a16="http://schemas.microsoft.com/office/drawing/2014/main" id="{E1B79BE7-4B1C-4E97-9873-47195D3EA44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054C084D-0E1D-461A-B0DE-6B28395D49E3}"/>
              </a:ext>
            </a:extLst>
          </p:cNvPr>
          <p:cNvSpPr>
            <a:spLocks noGrp="1"/>
          </p:cNvSpPr>
          <p:nvPr>
            <p:ph type="sldNum" sz="quarter" idx="12"/>
          </p:nvPr>
        </p:nvSpPr>
        <p:spPr/>
        <p:txBody>
          <a:bodyPr/>
          <a:lstStyle/>
          <a:p>
            <a:fld id="{D1E03997-E9FB-4E03-8511-F8C8BD8E1F07}" type="slidenum">
              <a:rPr lang="pt-BR" smtClean="0"/>
              <a:t>‹nº›</a:t>
            </a:fld>
            <a:endParaRPr lang="pt-BR"/>
          </a:p>
        </p:txBody>
      </p:sp>
    </p:spTree>
    <p:extLst>
      <p:ext uri="{BB962C8B-B14F-4D97-AF65-F5344CB8AC3E}">
        <p14:creationId xmlns:p14="http://schemas.microsoft.com/office/powerpoint/2010/main" val="2358029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B16207D-F456-41DE-A8E3-BAE0854C1B76}"/>
              </a:ext>
            </a:extLst>
          </p:cNvPr>
          <p:cNvSpPr>
            <a:spLocks noGrp="1"/>
          </p:cNvSpPr>
          <p:nvPr>
            <p:ph type="dt" sz="half" idx="10"/>
          </p:nvPr>
        </p:nvSpPr>
        <p:spPr/>
        <p:txBody>
          <a:bodyPr/>
          <a:lstStyle/>
          <a:p>
            <a:fld id="{383C49FD-6CE2-480F-AA0D-D4000F0FAED7}" type="datetime1">
              <a:rPr lang="pt-BR" smtClean="0"/>
              <a:t>16/08/2019</a:t>
            </a:fld>
            <a:endParaRPr lang="pt-BR"/>
          </a:p>
        </p:txBody>
      </p:sp>
      <p:sp>
        <p:nvSpPr>
          <p:cNvPr id="3" name="Espaço Reservado para Rodapé 2">
            <a:extLst>
              <a:ext uri="{FF2B5EF4-FFF2-40B4-BE49-F238E27FC236}">
                <a16:creationId xmlns:a16="http://schemas.microsoft.com/office/drawing/2014/main" id="{F7BE0061-75DC-424C-A87F-63300430553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BFD715BD-3D81-4A23-955A-FDBE993A4AF6}"/>
              </a:ext>
            </a:extLst>
          </p:cNvPr>
          <p:cNvSpPr>
            <a:spLocks noGrp="1"/>
          </p:cNvSpPr>
          <p:nvPr>
            <p:ph type="sldNum" sz="quarter" idx="12"/>
          </p:nvPr>
        </p:nvSpPr>
        <p:spPr/>
        <p:txBody>
          <a:bodyPr/>
          <a:lstStyle/>
          <a:p>
            <a:fld id="{D1E03997-E9FB-4E03-8511-F8C8BD8E1F07}" type="slidenum">
              <a:rPr lang="pt-BR" smtClean="0"/>
              <a:t>‹nº›</a:t>
            </a:fld>
            <a:endParaRPr lang="pt-BR"/>
          </a:p>
        </p:txBody>
      </p:sp>
    </p:spTree>
    <p:extLst>
      <p:ext uri="{BB962C8B-B14F-4D97-AF65-F5344CB8AC3E}">
        <p14:creationId xmlns:p14="http://schemas.microsoft.com/office/powerpoint/2010/main" val="2502756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35174-064C-4615-BDC2-D218479E804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307121B-7D09-471C-BDFC-E8A16C65DE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DCDEA309-140A-42FC-9558-A2915D2DE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71BE5A63-C77C-4B4D-9892-7F824D6B4F62}"/>
              </a:ext>
            </a:extLst>
          </p:cNvPr>
          <p:cNvSpPr>
            <a:spLocks noGrp="1"/>
          </p:cNvSpPr>
          <p:nvPr>
            <p:ph type="dt" sz="half" idx="10"/>
          </p:nvPr>
        </p:nvSpPr>
        <p:spPr/>
        <p:txBody>
          <a:bodyPr/>
          <a:lstStyle/>
          <a:p>
            <a:fld id="{BE30E40D-78AA-485B-9FAC-D942597EFA94}" type="datetime1">
              <a:rPr lang="pt-BR" smtClean="0"/>
              <a:t>16/08/2019</a:t>
            </a:fld>
            <a:endParaRPr lang="pt-BR"/>
          </a:p>
        </p:txBody>
      </p:sp>
      <p:sp>
        <p:nvSpPr>
          <p:cNvPr id="6" name="Espaço Reservado para Rodapé 5">
            <a:extLst>
              <a:ext uri="{FF2B5EF4-FFF2-40B4-BE49-F238E27FC236}">
                <a16:creationId xmlns:a16="http://schemas.microsoft.com/office/drawing/2014/main" id="{88873A45-4C9B-4E7E-9B90-4AA8730A291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D3F56D8-D9F3-4CFE-984B-E633FEAA383D}"/>
              </a:ext>
            </a:extLst>
          </p:cNvPr>
          <p:cNvSpPr>
            <a:spLocks noGrp="1"/>
          </p:cNvSpPr>
          <p:nvPr>
            <p:ph type="sldNum" sz="quarter" idx="12"/>
          </p:nvPr>
        </p:nvSpPr>
        <p:spPr/>
        <p:txBody>
          <a:bodyPr/>
          <a:lstStyle/>
          <a:p>
            <a:fld id="{D1E03997-E9FB-4E03-8511-F8C8BD8E1F07}" type="slidenum">
              <a:rPr lang="pt-BR" smtClean="0"/>
              <a:t>‹nº›</a:t>
            </a:fld>
            <a:endParaRPr lang="pt-BR"/>
          </a:p>
        </p:txBody>
      </p:sp>
    </p:spTree>
    <p:extLst>
      <p:ext uri="{BB962C8B-B14F-4D97-AF65-F5344CB8AC3E}">
        <p14:creationId xmlns:p14="http://schemas.microsoft.com/office/powerpoint/2010/main" val="155413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548649-BFF2-49D5-A384-FBF92DE4016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266D1A5-2A14-4786-B118-6C668E84EFFF}"/>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1E02DB8-84FA-4148-A24E-F8FF1D4CFE6E}"/>
              </a:ext>
            </a:extLst>
          </p:cNvPr>
          <p:cNvSpPr>
            <a:spLocks noGrp="1"/>
          </p:cNvSpPr>
          <p:nvPr>
            <p:ph type="dt" sz="half" idx="10"/>
          </p:nvPr>
        </p:nvSpPr>
        <p:spPr/>
        <p:txBody>
          <a:bodyPr/>
          <a:lstStyle/>
          <a:p>
            <a:fld id="{67301005-443B-40B3-AC39-60A7BA2EBD34}" type="datetimeFigureOut">
              <a:rPr lang="pt-BR" smtClean="0"/>
              <a:t>16/08/2019</a:t>
            </a:fld>
            <a:endParaRPr lang="pt-BR"/>
          </a:p>
        </p:txBody>
      </p:sp>
      <p:sp>
        <p:nvSpPr>
          <p:cNvPr id="5" name="Espaço Reservado para Rodapé 4">
            <a:extLst>
              <a:ext uri="{FF2B5EF4-FFF2-40B4-BE49-F238E27FC236}">
                <a16:creationId xmlns:a16="http://schemas.microsoft.com/office/drawing/2014/main" id="{BE6A7BF7-F8EF-44CF-B0F9-D384E50A2B5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B4B6752-D9DA-4CE2-BD65-68C7A56F550E}"/>
              </a:ext>
            </a:extLst>
          </p:cNvPr>
          <p:cNvSpPr>
            <a:spLocks noGrp="1"/>
          </p:cNvSpPr>
          <p:nvPr>
            <p:ph type="sldNum" sz="quarter" idx="12"/>
          </p:nvPr>
        </p:nvSpPr>
        <p:spPr/>
        <p:txBody>
          <a:bodyPr/>
          <a:lstStyle/>
          <a:p>
            <a:fld id="{B7BC4AB1-CA4E-4598-B30C-B601B633271B}" type="slidenum">
              <a:rPr lang="pt-BR" smtClean="0"/>
              <a:t>‹nº›</a:t>
            </a:fld>
            <a:endParaRPr lang="pt-BR"/>
          </a:p>
        </p:txBody>
      </p:sp>
    </p:spTree>
    <p:extLst>
      <p:ext uri="{BB962C8B-B14F-4D97-AF65-F5344CB8AC3E}">
        <p14:creationId xmlns:p14="http://schemas.microsoft.com/office/powerpoint/2010/main" val="1622523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87D7A2-BCB9-4069-A2E8-2D7A2D30CC3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40F4FF0-2680-49FA-B1E0-0784825C9C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4F28192-6545-453B-A9BF-BE5E8190F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ECC58348-206D-4470-A0F9-88B941318E5D}"/>
              </a:ext>
            </a:extLst>
          </p:cNvPr>
          <p:cNvSpPr>
            <a:spLocks noGrp="1"/>
          </p:cNvSpPr>
          <p:nvPr>
            <p:ph type="dt" sz="half" idx="10"/>
          </p:nvPr>
        </p:nvSpPr>
        <p:spPr/>
        <p:txBody>
          <a:bodyPr/>
          <a:lstStyle/>
          <a:p>
            <a:fld id="{C9D650E2-0FF3-469D-91F4-7F54F760AFD9}" type="datetime1">
              <a:rPr lang="pt-BR" smtClean="0"/>
              <a:t>16/08/2019</a:t>
            </a:fld>
            <a:endParaRPr lang="pt-BR"/>
          </a:p>
        </p:txBody>
      </p:sp>
      <p:sp>
        <p:nvSpPr>
          <p:cNvPr id="6" name="Espaço Reservado para Rodapé 5">
            <a:extLst>
              <a:ext uri="{FF2B5EF4-FFF2-40B4-BE49-F238E27FC236}">
                <a16:creationId xmlns:a16="http://schemas.microsoft.com/office/drawing/2014/main" id="{66190E6B-95CD-436F-8893-C225047446D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26573C6-85EE-4869-8DF0-EBEA724706AF}"/>
              </a:ext>
            </a:extLst>
          </p:cNvPr>
          <p:cNvSpPr>
            <a:spLocks noGrp="1"/>
          </p:cNvSpPr>
          <p:nvPr>
            <p:ph type="sldNum" sz="quarter" idx="12"/>
          </p:nvPr>
        </p:nvSpPr>
        <p:spPr/>
        <p:txBody>
          <a:bodyPr/>
          <a:lstStyle/>
          <a:p>
            <a:fld id="{D1E03997-E9FB-4E03-8511-F8C8BD8E1F07}" type="slidenum">
              <a:rPr lang="pt-BR" smtClean="0"/>
              <a:t>‹nº›</a:t>
            </a:fld>
            <a:endParaRPr lang="pt-BR"/>
          </a:p>
        </p:txBody>
      </p:sp>
    </p:spTree>
    <p:extLst>
      <p:ext uri="{BB962C8B-B14F-4D97-AF65-F5344CB8AC3E}">
        <p14:creationId xmlns:p14="http://schemas.microsoft.com/office/powerpoint/2010/main" val="2380745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F39CA0-95C7-4C1A-B7F0-9C8A697F1D0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ED11F9F-E036-455C-8C2C-97492A2DCD01}"/>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8A78570-D0A8-4BDA-BCA0-8D0974511EBA}"/>
              </a:ext>
            </a:extLst>
          </p:cNvPr>
          <p:cNvSpPr>
            <a:spLocks noGrp="1"/>
          </p:cNvSpPr>
          <p:nvPr>
            <p:ph type="dt" sz="half" idx="10"/>
          </p:nvPr>
        </p:nvSpPr>
        <p:spPr/>
        <p:txBody>
          <a:bodyPr/>
          <a:lstStyle/>
          <a:p>
            <a:fld id="{2B91F5FA-D372-45E1-B36A-9F2BF1755658}" type="datetime1">
              <a:rPr lang="pt-BR" smtClean="0"/>
              <a:t>16/08/2019</a:t>
            </a:fld>
            <a:endParaRPr lang="pt-BR"/>
          </a:p>
        </p:txBody>
      </p:sp>
      <p:sp>
        <p:nvSpPr>
          <p:cNvPr id="5" name="Espaço Reservado para Rodapé 4">
            <a:extLst>
              <a:ext uri="{FF2B5EF4-FFF2-40B4-BE49-F238E27FC236}">
                <a16:creationId xmlns:a16="http://schemas.microsoft.com/office/drawing/2014/main" id="{F8C2511A-6089-4F35-A27B-DA94944620E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3C728BB-B775-4228-8123-FFA275C52B5F}"/>
              </a:ext>
            </a:extLst>
          </p:cNvPr>
          <p:cNvSpPr>
            <a:spLocks noGrp="1"/>
          </p:cNvSpPr>
          <p:nvPr>
            <p:ph type="sldNum" sz="quarter" idx="12"/>
          </p:nvPr>
        </p:nvSpPr>
        <p:spPr/>
        <p:txBody>
          <a:bodyPr/>
          <a:lstStyle/>
          <a:p>
            <a:fld id="{D1E03997-E9FB-4E03-8511-F8C8BD8E1F07}" type="slidenum">
              <a:rPr lang="pt-BR" smtClean="0"/>
              <a:t>‹nº›</a:t>
            </a:fld>
            <a:endParaRPr lang="pt-BR"/>
          </a:p>
        </p:txBody>
      </p:sp>
    </p:spTree>
    <p:extLst>
      <p:ext uri="{BB962C8B-B14F-4D97-AF65-F5344CB8AC3E}">
        <p14:creationId xmlns:p14="http://schemas.microsoft.com/office/powerpoint/2010/main" val="2316376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14DCB86-627F-4D07-82D7-296F33BCC8B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96D4EF70-7BE4-4A70-A813-676A0E7B90CF}"/>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0FC0A91-0525-4410-B9EA-CEACF7ED11FD}"/>
              </a:ext>
            </a:extLst>
          </p:cNvPr>
          <p:cNvSpPr>
            <a:spLocks noGrp="1"/>
          </p:cNvSpPr>
          <p:nvPr>
            <p:ph type="dt" sz="half" idx="10"/>
          </p:nvPr>
        </p:nvSpPr>
        <p:spPr/>
        <p:txBody>
          <a:bodyPr/>
          <a:lstStyle/>
          <a:p>
            <a:fld id="{F1496EFF-2D75-46E0-9F5D-44229D919EB3}" type="datetime1">
              <a:rPr lang="pt-BR" smtClean="0"/>
              <a:t>16/08/2019</a:t>
            </a:fld>
            <a:endParaRPr lang="pt-BR"/>
          </a:p>
        </p:txBody>
      </p:sp>
      <p:sp>
        <p:nvSpPr>
          <p:cNvPr id="5" name="Espaço Reservado para Rodapé 4">
            <a:extLst>
              <a:ext uri="{FF2B5EF4-FFF2-40B4-BE49-F238E27FC236}">
                <a16:creationId xmlns:a16="http://schemas.microsoft.com/office/drawing/2014/main" id="{0288F73A-E974-4906-B971-3221E5AE3B9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6D25089-ADD6-4D37-87BB-F13B68479CF2}"/>
              </a:ext>
            </a:extLst>
          </p:cNvPr>
          <p:cNvSpPr>
            <a:spLocks noGrp="1"/>
          </p:cNvSpPr>
          <p:nvPr>
            <p:ph type="sldNum" sz="quarter" idx="12"/>
          </p:nvPr>
        </p:nvSpPr>
        <p:spPr/>
        <p:txBody>
          <a:bodyPr/>
          <a:lstStyle/>
          <a:p>
            <a:fld id="{D1E03997-E9FB-4E03-8511-F8C8BD8E1F07}" type="slidenum">
              <a:rPr lang="pt-BR" smtClean="0"/>
              <a:t>‹nº›</a:t>
            </a:fld>
            <a:endParaRPr lang="pt-BR"/>
          </a:p>
        </p:txBody>
      </p:sp>
    </p:spTree>
    <p:extLst>
      <p:ext uri="{BB962C8B-B14F-4D97-AF65-F5344CB8AC3E}">
        <p14:creationId xmlns:p14="http://schemas.microsoft.com/office/powerpoint/2010/main" val="1220208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5FC76A-AADB-4028-A3B7-7374149E122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3A178EA-B901-4705-AD02-E994F7D91D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2CF9E520-9E89-4378-A608-0C930AAEB6CC}"/>
              </a:ext>
            </a:extLst>
          </p:cNvPr>
          <p:cNvSpPr>
            <a:spLocks noGrp="1"/>
          </p:cNvSpPr>
          <p:nvPr>
            <p:ph type="dt" sz="half" idx="10"/>
          </p:nvPr>
        </p:nvSpPr>
        <p:spPr/>
        <p:txBody>
          <a:bodyPr/>
          <a:lstStyle/>
          <a:p>
            <a:fld id="{67301005-443B-40B3-AC39-60A7BA2EBD34}" type="datetimeFigureOut">
              <a:rPr lang="pt-BR" smtClean="0"/>
              <a:t>16/08/2019</a:t>
            </a:fld>
            <a:endParaRPr lang="pt-BR"/>
          </a:p>
        </p:txBody>
      </p:sp>
      <p:sp>
        <p:nvSpPr>
          <p:cNvPr id="5" name="Espaço Reservado para Rodapé 4">
            <a:extLst>
              <a:ext uri="{FF2B5EF4-FFF2-40B4-BE49-F238E27FC236}">
                <a16:creationId xmlns:a16="http://schemas.microsoft.com/office/drawing/2014/main" id="{42779379-83B6-46E0-9145-CC00326D8E6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EECBDE0-3D98-4DED-A024-96F221AE1262}"/>
              </a:ext>
            </a:extLst>
          </p:cNvPr>
          <p:cNvSpPr>
            <a:spLocks noGrp="1"/>
          </p:cNvSpPr>
          <p:nvPr>
            <p:ph type="sldNum" sz="quarter" idx="12"/>
          </p:nvPr>
        </p:nvSpPr>
        <p:spPr/>
        <p:txBody>
          <a:bodyPr/>
          <a:lstStyle/>
          <a:p>
            <a:fld id="{B7BC4AB1-CA4E-4598-B30C-B601B633271B}" type="slidenum">
              <a:rPr lang="pt-BR" smtClean="0"/>
              <a:t>‹nº›</a:t>
            </a:fld>
            <a:endParaRPr lang="pt-BR"/>
          </a:p>
        </p:txBody>
      </p:sp>
    </p:spTree>
    <p:extLst>
      <p:ext uri="{BB962C8B-B14F-4D97-AF65-F5344CB8AC3E}">
        <p14:creationId xmlns:p14="http://schemas.microsoft.com/office/powerpoint/2010/main" val="3395839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4914F-E76E-4E7A-95A6-24BCE530BBE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D0BB77F-0B0F-47D8-BB39-7A5D65C80D4E}"/>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1BF0CFC-00D7-4B8F-9481-3D23BD9D706F}"/>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100BAFC4-B6A7-4C43-856F-294D1DC01CDA}"/>
              </a:ext>
            </a:extLst>
          </p:cNvPr>
          <p:cNvSpPr>
            <a:spLocks noGrp="1"/>
          </p:cNvSpPr>
          <p:nvPr>
            <p:ph type="dt" sz="half" idx="10"/>
          </p:nvPr>
        </p:nvSpPr>
        <p:spPr/>
        <p:txBody>
          <a:bodyPr/>
          <a:lstStyle/>
          <a:p>
            <a:fld id="{67301005-443B-40B3-AC39-60A7BA2EBD34}" type="datetimeFigureOut">
              <a:rPr lang="pt-BR" smtClean="0"/>
              <a:t>16/08/2019</a:t>
            </a:fld>
            <a:endParaRPr lang="pt-BR"/>
          </a:p>
        </p:txBody>
      </p:sp>
      <p:sp>
        <p:nvSpPr>
          <p:cNvPr id="6" name="Espaço Reservado para Rodapé 5">
            <a:extLst>
              <a:ext uri="{FF2B5EF4-FFF2-40B4-BE49-F238E27FC236}">
                <a16:creationId xmlns:a16="http://schemas.microsoft.com/office/drawing/2014/main" id="{D2421574-01AB-416F-8FA7-1F3BA528B9E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8674A80-95DB-4D95-ABA0-0E4681B60AD6}"/>
              </a:ext>
            </a:extLst>
          </p:cNvPr>
          <p:cNvSpPr>
            <a:spLocks noGrp="1"/>
          </p:cNvSpPr>
          <p:nvPr>
            <p:ph type="sldNum" sz="quarter" idx="12"/>
          </p:nvPr>
        </p:nvSpPr>
        <p:spPr/>
        <p:txBody>
          <a:bodyPr/>
          <a:lstStyle/>
          <a:p>
            <a:fld id="{B7BC4AB1-CA4E-4598-B30C-B601B633271B}" type="slidenum">
              <a:rPr lang="pt-BR" smtClean="0"/>
              <a:t>‹nº›</a:t>
            </a:fld>
            <a:endParaRPr lang="pt-BR"/>
          </a:p>
        </p:txBody>
      </p:sp>
    </p:spTree>
    <p:extLst>
      <p:ext uri="{BB962C8B-B14F-4D97-AF65-F5344CB8AC3E}">
        <p14:creationId xmlns:p14="http://schemas.microsoft.com/office/powerpoint/2010/main" val="751066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626999-9038-4E24-8289-18F4EB12258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AF1874CD-F25D-4667-BA4E-4C7F1EBFFC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A59ED166-83A0-4D9C-8D02-5EA0A5D2A73E}"/>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96DA1988-34F5-4252-888E-94F7F945D9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8ED4C38D-EF40-4467-AD86-0181BB9306E8}"/>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33361E1-5A59-40FA-9E6F-1991CE7C3BA1}"/>
              </a:ext>
            </a:extLst>
          </p:cNvPr>
          <p:cNvSpPr>
            <a:spLocks noGrp="1"/>
          </p:cNvSpPr>
          <p:nvPr>
            <p:ph type="dt" sz="half" idx="10"/>
          </p:nvPr>
        </p:nvSpPr>
        <p:spPr/>
        <p:txBody>
          <a:bodyPr/>
          <a:lstStyle/>
          <a:p>
            <a:fld id="{67301005-443B-40B3-AC39-60A7BA2EBD34}" type="datetimeFigureOut">
              <a:rPr lang="pt-BR" smtClean="0"/>
              <a:t>16/08/2019</a:t>
            </a:fld>
            <a:endParaRPr lang="pt-BR"/>
          </a:p>
        </p:txBody>
      </p:sp>
      <p:sp>
        <p:nvSpPr>
          <p:cNvPr id="8" name="Espaço Reservado para Rodapé 7">
            <a:extLst>
              <a:ext uri="{FF2B5EF4-FFF2-40B4-BE49-F238E27FC236}">
                <a16:creationId xmlns:a16="http://schemas.microsoft.com/office/drawing/2014/main" id="{2707C357-F3AD-4752-B689-C560FE41CB88}"/>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9EABA358-4B0B-4C77-B2E9-E0E377EFAAC0}"/>
              </a:ext>
            </a:extLst>
          </p:cNvPr>
          <p:cNvSpPr>
            <a:spLocks noGrp="1"/>
          </p:cNvSpPr>
          <p:nvPr>
            <p:ph type="sldNum" sz="quarter" idx="12"/>
          </p:nvPr>
        </p:nvSpPr>
        <p:spPr/>
        <p:txBody>
          <a:bodyPr/>
          <a:lstStyle/>
          <a:p>
            <a:fld id="{B7BC4AB1-CA4E-4598-B30C-B601B633271B}" type="slidenum">
              <a:rPr lang="pt-BR" smtClean="0"/>
              <a:t>‹nº›</a:t>
            </a:fld>
            <a:endParaRPr lang="pt-BR"/>
          </a:p>
        </p:txBody>
      </p:sp>
    </p:spTree>
    <p:extLst>
      <p:ext uri="{BB962C8B-B14F-4D97-AF65-F5344CB8AC3E}">
        <p14:creationId xmlns:p14="http://schemas.microsoft.com/office/powerpoint/2010/main" val="65701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5DDFA3-DCE8-46ED-A392-1EFBAB109983}"/>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FCFE30E-E2FD-474F-95ED-3BA131C59ED9}"/>
              </a:ext>
            </a:extLst>
          </p:cNvPr>
          <p:cNvSpPr>
            <a:spLocks noGrp="1"/>
          </p:cNvSpPr>
          <p:nvPr>
            <p:ph type="dt" sz="half" idx="10"/>
          </p:nvPr>
        </p:nvSpPr>
        <p:spPr/>
        <p:txBody>
          <a:bodyPr/>
          <a:lstStyle/>
          <a:p>
            <a:fld id="{67301005-443B-40B3-AC39-60A7BA2EBD34}" type="datetimeFigureOut">
              <a:rPr lang="pt-BR" smtClean="0"/>
              <a:t>16/08/2019</a:t>
            </a:fld>
            <a:endParaRPr lang="pt-BR"/>
          </a:p>
        </p:txBody>
      </p:sp>
      <p:sp>
        <p:nvSpPr>
          <p:cNvPr id="4" name="Espaço Reservado para Rodapé 3">
            <a:extLst>
              <a:ext uri="{FF2B5EF4-FFF2-40B4-BE49-F238E27FC236}">
                <a16:creationId xmlns:a16="http://schemas.microsoft.com/office/drawing/2014/main" id="{B4636567-5BC0-42E1-A53F-7A9AA34288F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000C5465-9C8D-4994-A378-17CBE06C909E}"/>
              </a:ext>
            </a:extLst>
          </p:cNvPr>
          <p:cNvSpPr>
            <a:spLocks noGrp="1"/>
          </p:cNvSpPr>
          <p:nvPr>
            <p:ph type="sldNum" sz="quarter" idx="12"/>
          </p:nvPr>
        </p:nvSpPr>
        <p:spPr/>
        <p:txBody>
          <a:bodyPr/>
          <a:lstStyle/>
          <a:p>
            <a:fld id="{B7BC4AB1-CA4E-4598-B30C-B601B633271B}" type="slidenum">
              <a:rPr lang="pt-BR" smtClean="0"/>
              <a:t>‹nº›</a:t>
            </a:fld>
            <a:endParaRPr lang="pt-BR"/>
          </a:p>
        </p:txBody>
      </p:sp>
    </p:spTree>
    <p:extLst>
      <p:ext uri="{BB962C8B-B14F-4D97-AF65-F5344CB8AC3E}">
        <p14:creationId xmlns:p14="http://schemas.microsoft.com/office/powerpoint/2010/main" val="327728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F07AC1E5-5032-4197-BDE1-3721CA0F020B}"/>
              </a:ext>
            </a:extLst>
          </p:cNvPr>
          <p:cNvSpPr>
            <a:spLocks noGrp="1"/>
          </p:cNvSpPr>
          <p:nvPr>
            <p:ph type="dt" sz="half" idx="10"/>
          </p:nvPr>
        </p:nvSpPr>
        <p:spPr/>
        <p:txBody>
          <a:bodyPr/>
          <a:lstStyle/>
          <a:p>
            <a:fld id="{67301005-443B-40B3-AC39-60A7BA2EBD34}" type="datetimeFigureOut">
              <a:rPr lang="pt-BR" smtClean="0"/>
              <a:t>16/08/2019</a:t>
            </a:fld>
            <a:endParaRPr lang="pt-BR"/>
          </a:p>
        </p:txBody>
      </p:sp>
      <p:sp>
        <p:nvSpPr>
          <p:cNvPr id="3" name="Espaço Reservado para Rodapé 2">
            <a:extLst>
              <a:ext uri="{FF2B5EF4-FFF2-40B4-BE49-F238E27FC236}">
                <a16:creationId xmlns:a16="http://schemas.microsoft.com/office/drawing/2014/main" id="{EDFA2BB3-A9E6-48EC-9F81-FD051A6EAC3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3093A713-71D6-4729-A085-FFD510BF600C}"/>
              </a:ext>
            </a:extLst>
          </p:cNvPr>
          <p:cNvSpPr>
            <a:spLocks noGrp="1"/>
          </p:cNvSpPr>
          <p:nvPr>
            <p:ph type="sldNum" sz="quarter" idx="12"/>
          </p:nvPr>
        </p:nvSpPr>
        <p:spPr/>
        <p:txBody>
          <a:bodyPr/>
          <a:lstStyle/>
          <a:p>
            <a:fld id="{B7BC4AB1-CA4E-4598-B30C-B601B633271B}" type="slidenum">
              <a:rPr lang="pt-BR" smtClean="0"/>
              <a:t>‹nº›</a:t>
            </a:fld>
            <a:endParaRPr lang="pt-BR"/>
          </a:p>
        </p:txBody>
      </p:sp>
    </p:spTree>
    <p:extLst>
      <p:ext uri="{BB962C8B-B14F-4D97-AF65-F5344CB8AC3E}">
        <p14:creationId xmlns:p14="http://schemas.microsoft.com/office/powerpoint/2010/main" val="302582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E3F535-E605-4C2A-97D1-945F1A854A4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50A31B1-4126-49FC-BE9B-91599DE9A3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EFA58638-9075-4A1B-843E-66CC831F11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E4D6BF35-2748-4DB3-85F1-C6AA256DEAEA}"/>
              </a:ext>
            </a:extLst>
          </p:cNvPr>
          <p:cNvSpPr>
            <a:spLocks noGrp="1"/>
          </p:cNvSpPr>
          <p:nvPr>
            <p:ph type="dt" sz="half" idx="10"/>
          </p:nvPr>
        </p:nvSpPr>
        <p:spPr/>
        <p:txBody>
          <a:bodyPr/>
          <a:lstStyle/>
          <a:p>
            <a:fld id="{67301005-443B-40B3-AC39-60A7BA2EBD34}" type="datetimeFigureOut">
              <a:rPr lang="pt-BR" smtClean="0"/>
              <a:t>16/08/2019</a:t>
            </a:fld>
            <a:endParaRPr lang="pt-BR"/>
          </a:p>
        </p:txBody>
      </p:sp>
      <p:sp>
        <p:nvSpPr>
          <p:cNvPr id="6" name="Espaço Reservado para Rodapé 5">
            <a:extLst>
              <a:ext uri="{FF2B5EF4-FFF2-40B4-BE49-F238E27FC236}">
                <a16:creationId xmlns:a16="http://schemas.microsoft.com/office/drawing/2014/main" id="{47A87F18-0B87-4E77-9874-8E185CE38A3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8338217-8320-4A40-B67C-8E134E9A9BE6}"/>
              </a:ext>
            </a:extLst>
          </p:cNvPr>
          <p:cNvSpPr>
            <a:spLocks noGrp="1"/>
          </p:cNvSpPr>
          <p:nvPr>
            <p:ph type="sldNum" sz="quarter" idx="12"/>
          </p:nvPr>
        </p:nvSpPr>
        <p:spPr/>
        <p:txBody>
          <a:bodyPr/>
          <a:lstStyle/>
          <a:p>
            <a:fld id="{B7BC4AB1-CA4E-4598-B30C-B601B633271B}" type="slidenum">
              <a:rPr lang="pt-BR" smtClean="0"/>
              <a:t>‹nº›</a:t>
            </a:fld>
            <a:endParaRPr lang="pt-BR"/>
          </a:p>
        </p:txBody>
      </p:sp>
    </p:spTree>
    <p:extLst>
      <p:ext uri="{BB962C8B-B14F-4D97-AF65-F5344CB8AC3E}">
        <p14:creationId xmlns:p14="http://schemas.microsoft.com/office/powerpoint/2010/main" val="278998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E44B1C-0400-4FE4-BA15-965A5E01A56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6DAFB9C-A98D-4FBA-819E-F55CCB9588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A51B6F79-A732-45F7-A8A0-FC9563EFF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2BEED3BF-C9D4-4E04-A028-F2DE3D6EE424}"/>
              </a:ext>
            </a:extLst>
          </p:cNvPr>
          <p:cNvSpPr>
            <a:spLocks noGrp="1"/>
          </p:cNvSpPr>
          <p:nvPr>
            <p:ph type="dt" sz="half" idx="10"/>
          </p:nvPr>
        </p:nvSpPr>
        <p:spPr/>
        <p:txBody>
          <a:bodyPr/>
          <a:lstStyle/>
          <a:p>
            <a:fld id="{67301005-443B-40B3-AC39-60A7BA2EBD34}" type="datetimeFigureOut">
              <a:rPr lang="pt-BR" smtClean="0"/>
              <a:t>16/08/2019</a:t>
            </a:fld>
            <a:endParaRPr lang="pt-BR"/>
          </a:p>
        </p:txBody>
      </p:sp>
      <p:sp>
        <p:nvSpPr>
          <p:cNvPr id="6" name="Espaço Reservado para Rodapé 5">
            <a:extLst>
              <a:ext uri="{FF2B5EF4-FFF2-40B4-BE49-F238E27FC236}">
                <a16:creationId xmlns:a16="http://schemas.microsoft.com/office/drawing/2014/main" id="{51C6F59F-5E12-43AE-9878-0D640BCA75D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08ACABD-60CC-46AF-A260-0DB909FAD347}"/>
              </a:ext>
            </a:extLst>
          </p:cNvPr>
          <p:cNvSpPr>
            <a:spLocks noGrp="1"/>
          </p:cNvSpPr>
          <p:nvPr>
            <p:ph type="sldNum" sz="quarter" idx="12"/>
          </p:nvPr>
        </p:nvSpPr>
        <p:spPr/>
        <p:txBody>
          <a:bodyPr/>
          <a:lstStyle/>
          <a:p>
            <a:fld id="{B7BC4AB1-CA4E-4598-B30C-B601B633271B}" type="slidenum">
              <a:rPr lang="pt-BR" smtClean="0"/>
              <a:t>‹nº›</a:t>
            </a:fld>
            <a:endParaRPr lang="pt-BR"/>
          </a:p>
        </p:txBody>
      </p:sp>
    </p:spTree>
    <p:extLst>
      <p:ext uri="{BB962C8B-B14F-4D97-AF65-F5344CB8AC3E}">
        <p14:creationId xmlns:p14="http://schemas.microsoft.com/office/powerpoint/2010/main" val="1523932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E91B57A-395E-4BF8-8F70-BB4E65307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FB7D5366-E555-474D-90F2-53500DF7D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1D7C233-E21E-43B5-815A-FD89CE4BD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01005-443B-40B3-AC39-60A7BA2EBD34}" type="datetimeFigureOut">
              <a:rPr lang="pt-BR" smtClean="0"/>
              <a:t>16/08/2019</a:t>
            </a:fld>
            <a:endParaRPr lang="pt-BR"/>
          </a:p>
        </p:txBody>
      </p:sp>
      <p:sp>
        <p:nvSpPr>
          <p:cNvPr id="5" name="Espaço Reservado para Rodapé 4">
            <a:extLst>
              <a:ext uri="{FF2B5EF4-FFF2-40B4-BE49-F238E27FC236}">
                <a16:creationId xmlns:a16="http://schemas.microsoft.com/office/drawing/2014/main" id="{69E1D4E8-6EDF-444B-A2D0-AE1C3FAD71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3C9EA832-578F-40E9-9306-E00C01938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C4AB1-CA4E-4598-B30C-B601B633271B}" type="slidenum">
              <a:rPr lang="pt-BR" smtClean="0"/>
              <a:t>‹nº›</a:t>
            </a:fld>
            <a:endParaRPr lang="pt-BR"/>
          </a:p>
        </p:txBody>
      </p:sp>
    </p:spTree>
    <p:extLst>
      <p:ext uri="{BB962C8B-B14F-4D97-AF65-F5344CB8AC3E}">
        <p14:creationId xmlns:p14="http://schemas.microsoft.com/office/powerpoint/2010/main" val="3083041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8D822DF-7D06-4888-A896-E3558918ED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0444A93-E285-4E63-99CB-973A5CAC14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7AF7A2B-F195-40C8-AE48-50B8BB54D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5E3E90-673F-4DF4-B955-600B8C90E983}" type="datetime1">
              <a:rPr lang="pt-BR" smtClean="0"/>
              <a:t>16/08/2019</a:t>
            </a:fld>
            <a:endParaRPr lang="pt-BR"/>
          </a:p>
        </p:txBody>
      </p:sp>
      <p:sp>
        <p:nvSpPr>
          <p:cNvPr id="5" name="Espaço Reservado para Rodapé 4">
            <a:extLst>
              <a:ext uri="{FF2B5EF4-FFF2-40B4-BE49-F238E27FC236}">
                <a16:creationId xmlns:a16="http://schemas.microsoft.com/office/drawing/2014/main" id="{64E69F38-55F7-4C6F-9827-946DC3D0F8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F379B0F-2B99-46D8-BE62-CEB3249BC8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03997-E9FB-4E03-8511-F8C8BD8E1F07}" type="slidenum">
              <a:rPr lang="pt-BR" smtClean="0"/>
              <a:t>‹nº›</a:t>
            </a:fld>
            <a:endParaRPr lang="pt-BR"/>
          </a:p>
        </p:txBody>
      </p:sp>
    </p:spTree>
    <p:extLst>
      <p:ext uri="{BB962C8B-B14F-4D97-AF65-F5344CB8AC3E}">
        <p14:creationId xmlns:p14="http://schemas.microsoft.com/office/powerpoint/2010/main" val="3065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oleObject" Target="../embeddings/oleObject13.bin"/><Relationship Id="rId3" Type="http://schemas.openxmlformats.org/officeDocument/2006/relationships/notesSlide" Target="../notesSlides/notesSlide10.xml"/><Relationship Id="rId7" Type="http://schemas.openxmlformats.org/officeDocument/2006/relationships/image" Target="../media/image40.wmf"/><Relationship Id="rId12" Type="http://schemas.openxmlformats.org/officeDocument/2006/relationships/image" Target="../media/image42.wmf"/><Relationship Id="rId2" Type="http://schemas.openxmlformats.org/officeDocument/2006/relationships/slideLayout" Target="../slideLayouts/slideLayout18.xml"/><Relationship Id="rId16" Type="http://schemas.openxmlformats.org/officeDocument/2006/relationships/image" Target="../media/image44.wmf"/><Relationship Id="rId1" Type="http://schemas.openxmlformats.org/officeDocument/2006/relationships/vmlDrawing" Target="../drawings/vmlDrawing3.vml"/><Relationship Id="rId6" Type="http://schemas.openxmlformats.org/officeDocument/2006/relationships/oleObject" Target="../embeddings/oleObject10.bin"/><Relationship Id="rId11" Type="http://schemas.openxmlformats.org/officeDocument/2006/relationships/oleObject" Target="../embeddings/oleObject12.bin"/><Relationship Id="rId5" Type="http://schemas.openxmlformats.org/officeDocument/2006/relationships/image" Target="../media/image38.png"/><Relationship Id="rId15" Type="http://schemas.openxmlformats.org/officeDocument/2006/relationships/oleObject" Target="../embeddings/oleObject14.bin"/><Relationship Id="rId10"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41.wmf"/><Relationship Id="rId14" Type="http://schemas.openxmlformats.org/officeDocument/2006/relationships/image" Target="../media/image43.wmf"/></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1.xml"/><Relationship Id="rId7" Type="http://schemas.openxmlformats.org/officeDocument/2006/relationships/image" Target="../media/image45.wmf"/><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oleObject" Target="../embeddings/oleObject15.bin"/><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2.xml"/><Relationship Id="rId7" Type="http://schemas.openxmlformats.org/officeDocument/2006/relationships/image" Target="../media/image48.png"/><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38.png"/><Relationship Id="rId10" Type="http://schemas.openxmlformats.org/officeDocument/2006/relationships/image" Target="../media/image47.wmf"/><Relationship Id="rId4" Type="http://schemas.openxmlformats.org/officeDocument/2006/relationships/image" Target="../media/image20.png"/><Relationship Id="rId9" Type="http://schemas.openxmlformats.org/officeDocument/2006/relationships/oleObject" Target="../embeddings/oleObject16.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54.wmf"/><Relationship Id="rId18" Type="http://schemas.openxmlformats.org/officeDocument/2006/relationships/image" Target="../media/image56.wmf"/><Relationship Id="rId3" Type="http://schemas.openxmlformats.org/officeDocument/2006/relationships/notesSlide" Target="../notesSlides/notesSlide13.xml"/><Relationship Id="rId21" Type="http://schemas.openxmlformats.org/officeDocument/2006/relationships/oleObject" Target="../embeddings/oleObject24.bin"/><Relationship Id="rId7" Type="http://schemas.openxmlformats.org/officeDocument/2006/relationships/image" Target="../media/image50.png"/><Relationship Id="rId12" Type="http://schemas.openxmlformats.org/officeDocument/2006/relationships/oleObject" Target="../embeddings/oleObject20.bin"/><Relationship Id="rId17" Type="http://schemas.openxmlformats.org/officeDocument/2006/relationships/oleObject" Target="../embeddings/oleObject22.bin"/><Relationship Id="rId2" Type="http://schemas.openxmlformats.org/officeDocument/2006/relationships/slideLayout" Target="../slideLayouts/slideLayout18.xml"/><Relationship Id="rId16" Type="http://schemas.openxmlformats.org/officeDocument/2006/relationships/image" Target="../media/image55.wmf"/><Relationship Id="rId20" Type="http://schemas.openxmlformats.org/officeDocument/2006/relationships/image" Target="../media/image57.wmf"/><Relationship Id="rId1" Type="http://schemas.openxmlformats.org/officeDocument/2006/relationships/vmlDrawing" Target="../drawings/vmlDrawing6.vml"/><Relationship Id="rId6" Type="http://schemas.openxmlformats.org/officeDocument/2006/relationships/image" Target="../media/image51.wmf"/><Relationship Id="rId11" Type="http://schemas.openxmlformats.org/officeDocument/2006/relationships/image" Target="../media/image53.wmf"/><Relationship Id="rId24" Type="http://schemas.openxmlformats.org/officeDocument/2006/relationships/image" Target="../media/image59.wmf"/><Relationship Id="rId5" Type="http://schemas.openxmlformats.org/officeDocument/2006/relationships/oleObject" Target="../embeddings/oleObject17.bin"/><Relationship Id="rId15" Type="http://schemas.openxmlformats.org/officeDocument/2006/relationships/oleObject" Target="../embeddings/oleObject21.bin"/><Relationship Id="rId23" Type="http://schemas.openxmlformats.org/officeDocument/2006/relationships/oleObject" Target="../embeddings/oleObject25.bin"/><Relationship Id="rId10" Type="http://schemas.openxmlformats.org/officeDocument/2006/relationships/oleObject" Target="../embeddings/oleObject19.bin"/><Relationship Id="rId19" Type="http://schemas.openxmlformats.org/officeDocument/2006/relationships/oleObject" Target="../embeddings/oleObject23.bin"/><Relationship Id="rId4" Type="http://schemas.openxmlformats.org/officeDocument/2006/relationships/image" Target="../media/image60.png"/><Relationship Id="rId9" Type="http://schemas.openxmlformats.org/officeDocument/2006/relationships/image" Target="../media/image52.wmf"/><Relationship Id="rId14" Type="http://schemas.openxmlformats.org/officeDocument/2006/relationships/image" Target="../media/image61.png"/><Relationship Id="rId22" Type="http://schemas.openxmlformats.org/officeDocument/2006/relationships/image" Target="../media/image58.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oleObject" Target="../embeddings/oleObject29.bin"/><Relationship Id="rId3" Type="http://schemas.openxmlformats.org/officeDocument/2006/relationships/notesSlide" Target="../notesSlides/notesSlide14.xml"/><Relationship Id="rId7" Type="http://schemas.openxmlformats.org/officeDocument/2006/relationships/image" Target="../media/image67.png"/><Relationship Id="rId12" Type="http://schemas.openxmlformats.org/officeDocument/2006/relationships/image" Target="../media/image64.wmf"/><Relationship Id="rId2" Type="http://schemas.openxmlformats.org/officeDocument/2006/relationships/slideLayout" Target="../slideLayouts/slideLayout18.xml"/><Relationship Id="rId16" Type="http://schemas.openxmlformats.org/officeDocument/2006/relationships/image" Target="../media/image66.wmf"/><Relationship Id="rId1" Type="http://schemas.openxmlformats.org/officeDocument/2006/relationships/vmlDrawing" Target="../drawings/vmlDrawing7.vml"/><Relationship Id="rId6" Type="http://schemas.openxmlformats.org/officeDocument/2006/relationships/image" Target="../media/image62.wmf"/><Relationship Id="rId11" Type="http://schemas.openxmlformats.org/officeDocument/2006/relationships/oleObject" Target="../embeddings/oleObject28.bin"/><Relationship Id="rId5" Type="http://schemas.openxmlformats.org/officeDocument/2006/relationships/oleObject" Target="../embeddings/oleObject26.bin"/><Relationship Id="rId15" Type="http://schemas.openxmlformats.org/officeDocument/2006/relationships/oleObject" Target="../embeddings/oleObject30.bin"/><Relationship Id="rId10" Type="http://schemas.openxmlformats.org/officeDocument/2006/relationships/image" Target="../media/image68.png"/><Relationship Id="rId4" Type="http://schemas.openxmlformats.org/officeDocument/2006/relationships/image" Target="../media/image38.png"/><Relationship Id="rId9" Type="http://schemas.openxmlformats.org/officeDocument/2006/relationships/image" Target="../media/image63.wmf"/><Relationship Id="rId14" Type="http://schemas.openxmlformats.org/officeDocument/2006/relationships/image" Target="../media/image65.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71.wmf"/><Relationship Id="rId18" Type="http://schemas.openxmlformats.org/officeDocument/2006/relationships/oleObject" Target="../embeddings/oleObject36.bin"/><Relationship Id="rId3" Type="http://schemas.openxmlformats.org/officeDocument/2006/relationships/notesSlide" Target="../notesSlides/notesSlide15.xml"/><Relationship Id="rId21" Type="http://schemas.openxmlformats.org/officeDocument/2006/relationships/oleObject" Target="../embeddings/oleObject37.bin"/><Relationship Id="rId7" Type="http://schemas.openxmlformats.org/officeDocument/2006/relationships/image" Target="../media/image36.wmf"/><Relationship Id="rId12" Type="http://schemas.openxmlformats.org/officeDocument/2006/relationships/oleObject" Target="../embeddings/oleObject33.bin"/><Relationship Id="rId17" Type="http://schemas.openxmlformats.org/officeDocument/2006/relationships/image" Target="../media/image73.wmf"/><Relationship Id="rId2" Type="http://schemas.openxmlformats.org/officeDocument/2006/relationships/slideLayout" Target="../slideLayouts/slideLayout18.xml"/><Relationship Id="rId16" Type="http://schemas.openxmlformats.org/officeDocument/2006/relationships/oleObject" Target="../embeddings/oleObject35.bin"/><Relationship Id="rId20" Type="http://schemas.openxmlformats.org/officeDocument/2006/relationships/image" Target="../media/image38.png"/><Relationship Id="rId1" Type="http://schemas.openxmlformats.org/officeDocument/2006/relationships/vmlDrawing" Target="../drawings/vmlDrawing8.vml"/><Relationship Id="rId6" Type="http://schemas.openxmlformats.org/officeDocument/2006/relationships/oleObject" Target="../embeddings/oleObject8.bin"/><Relationship Id="rId11" Type="http://schemas.openxmlformats.org/officeDocument/2006/relationships/image" Target="../media/image70.wmf"/><Relationship Id="rId24" Type="http://schemas.openxmlformats.org/officeDocument/2006/relationships/image" Target="../media/image76.wmf"/><Relationship Id="rId5" Type="http://schemas.openxmlformats.org/officeDocument/2006/relationships/image" Target="../media/image39.png"/><Relationship Id="rId15" Type="http://schemas.openxmlformats.org/officeDocument/2006/relationships/image" Target="../media/image72.wmf"/><Relationship Id="rId23" Type="http://schemas.openxmlformats.org/officeDocument/2006/relationships/oleObject" Target="../embeddings/oleObject38.bin"/><Relationship Id="rId10" Type="http://schemas.openxmlformats.org/officeDocument/2006/relationships/oleObject" Target="../embeddings/oleObject32.bin"/><Relationship Id="rId19" Type="http://schemas.openxmlformats.org/officeDocument/2006/relationships/image" Target="../media/image74.wmf"/><Relationship Id="rId4" Type="http://schemas.openxmlformats.org/officeDocument/2006/relationships/image" Target="../media/image46.png"/><Relationship Id="rId9" Type="http://schemas.openxmlformats.org/officeDocument/2006/relationships/image" Target="../media/image69.wmf"/><Relationship Id="rId14" Type="http://schemas.openxmlformats.org/officeDocument/2006/relationships/oleObject" Target="../embeddings/oleObject34.bin"/><Relationship Id="rId22" Type="http://schemas.openxmlformats.org/officeDocument/2006/relationships/image" Target="../media/image75.wmf"/></Relationships>
</file>

<file path=ppt/slides/_rels/slide1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8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83.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88.pn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0.png"/><Relationship Id="rId7"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82.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91.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95.png"/><Relationship Id="rId5" Type="http://schemas.openxmlformats.org/officeDocument/2006/relationships/image" Target="../media/image20.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vmlDrawing" Target="../drawings/vmlDrawing9.vml"/><Relationship Id="rId6" Type="http://schemas.openxmlformats.org/officeDocument/2006/relationships/image" Target="../media/image86.png"/><Relationship Id="rId5" Type="http://schemas.openxmlformats.org/officeDocument/2006/relationships/image" Target="../media/image98.wmf"/><Relationship Id="rId4" Type="http://schemas.openxmlformats.org/officeDocument/2006/relationships/oleObject" Target="../embeddings/oleObject39.bin"/></Relationships>
</file>

<file path=ppt/slides/_rels/slide28.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image" Target="../media/image100.wmf"/><Relationship Id="rId3" Type="http://schemas.openxmlformats.org/officeDocument/2006/relationships/notesSlide" Target="../notesSlides/notesSlide28.xml"/><Relationship Id="rId7" Type="http://schemas.openxmlformats.org/officeDocument/2006/relationships/oleObject" Target="../embeddings/oleObject20.bin"/><Relationship Id="rId12" Type="http://schemas.openxmlformats.org/officeDocument/2006/relationships/oleObject" Target="../embeddings/oleObject41.bin"/><Relationship Id="rId17" Type="http://schemas.openxmlformats.org/officeDocument/2006/relationships/image" Target="../media/image101.wmf"/><Relationship Id="rId2" Type="http://schemas.openxmlformats.org/officeDocument/2006/relationships/slideLayout" Target="../slideLayouts/slideLayout18.xml"/><Relationship Id="rId16" Type="http://schemas.openxmlformats.org/officeDocument/2006/relationships/oleObject" Target="../embeddings/oleObject42.bin"/><Relationship Id="rId1" Type="http://schemas.openxmlformats.org/officeDocument/2006/relationships/vmlDrawing" Target="../drawings/vmlDrawing10.vml"/><Relationship Id="rId6" Type="http://schemas.openxmlformats.org/officeDocument/2006/relationships/image" Target="../media/image99.wmf"/><Relationship Id="rId11" Type="http://schemas.openxmlformats.org/officeDocument/2006/relationships/image" Target="../media/image29.png"/><Relationship Id="rId5" Type="http://schemas.openxmlformats.org/officeDocument/2006/relationships/oleObject" Target="../embeddings/oleObject40.bin"/><Relationship Id="rId15" Type="http://schemas.openxmlformats.org/officeDocument/2006/relationships/image" Target="../media/image102.png"/><Relationship Id="rId10" Type="http://schemas.openxmlformats.org/officeDocument/2006/relationships/image" Target="../media/image59.wmf"/><Relationship Id="rId4" Type="http://schemas.openxmlformats.org/officeDocument/2006/relationships/image" Target="../media/image38.png"/><Relationship Id="rId9" Type="http://schemas.openxmlformats.org/officeDocument/2006/relationships/oleObject" Target="../embeddings/oleObject25.bin"/><Relationship Id="rId1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104.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92.png"/><Relationship Id="rId2" Type="http://schemas.openxmlformats.org/officeDocument/2006/relationships/slideLayout" Target="../slideLayouts/slideLayout18.xml"/><Relationship Id="rId1" Type="http://schemas.openxmlformats.org/officeDocument/2006/relationships/vmlDrawing" Target="../drawings/vmlDrawing11.vml"/><Relationship Id="rId6" Type="http://schemas.openxmlformats.org/officeDocument/2006/relationships/image" Target="../media/image105.wmf"/><Relationship Id="rId5" Type="http://schemas.openxmlformats.org/officeDocument/2006/relationships/oleObject" Target="../embeddings/oleObject43.bin"/><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image" Target="../media/image39.png"/><Relationship Id="rId3" Type="http://schemas.openxmlformats.org/officeDocument/2006/relationships/notesSlide" Target="../notesSlides/notesSlide32.xml"/><Relationship Id="rId7" Type="http://schemas.openxmlformats.org/officeDocument/2006/relationships/oleObject" Target="../embeddings/oleObject20.bin"/><Relationship Id="rId12" Type="http://schemas.openxmlformats.org/officeDocument/2006/relationships/image" Target="../media/image100.wmf"/><Relationship Id="rId17" Type="http://schemas.openxmlformats.org/officeDocument/2006/relationships/image" Target="../media/image57.wmf"/><Relationship Id="rId2" Type="http://schemas.openxmlformats.org/officeDocument/2006/relationships/slideLayout" Target="../slideLayouts/slideLayout18.xml"/><Relationship Id="rId16" Type="http://schemas.openxmlformats.org/officeDocument/2006/relationships/oleObject" Target="../embeddings/oleObject23.bin"/><Relationship Id="rId1" Type="http://schemas.openxmlformats.org/officeDocument/2006/relationships/vmlDrawing" Target="../drawings/vmlDrawing12.vml"/><Relationship Id="rId6" Type="http://schemas.openxmlformats.org/officeDocument/2006/relationships/image" Target="../media/image107.wmf"/><Relationship Id="rId11" Type="http://schemas.openxmlformats.org/officeDocument/2006/relationships/oleObject" Target="../embeddings/oleObject41.bin"/><Relationship Id="rId5" Type="http://schemas.openxmlformats.org/officeDocument/2006/relationships/oleObject" Target="../embeddings/oleObject44.bin"/><Relationship Id="rId15" Type="http://schemas.openxmlformats.org/officeDocument/2006/relationships/image" Target="../media/image46.png"/><Relationship Id="rId10" Type="http://schemas.openxmlformats.org/officeDocument/2006/relationships/image" Target="../media/image59.wmf"/><Relationship Id="rId4" Type="http://schemas.openxmlformats.org/officeDocument/2006/relationships/image" Target="../media/image38.png"/><Relationship Id="rId9" Type="http://schemas.openxmlformats.org/officeDocument/2006/relationships/oleObject" Target="../embeddings/oleObject25.bin"/><Relationship Id="rId14"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8.xml"/><Relationship Id="rId5" Type="http://schemas.openxmlformats.org/officeDocument/2006/relationships/hyperlink" Target="http://www.escoladavida.eng.br/hidraulica_I/determina%C3%A7%C3%A3o_dos_f.xls" TargetMode="External"/><Relationship Id="rId4" Type="http://schemas.openxmlformats.org/officeDocument/2006/relationships/hyperlink" Target="http://www.escoladavida.eng.br/hidraulica_I/consultas.ht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8.xml"/><Relationship Id="rId5" Type="http://schemas.openxmlformats.org/officeDocument/2006/relationships/image" Target="../media/image115.png"/><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7.png"/><Relationship Id="rId7" Type="http://schemas.openxmlformats.org/officeDocument/2006/relationships/image" Target="../media/image116.wmf"/><Relationship Id="rId2" Type="http://schemas.openxmlformats.org/officeDocument/2006/relationships/slideLayout" Target="../slideLayouts/slideLayout18.xml"/><Relationship Id="rId1" Type="http://schemas.openxmlformats.org/officeDocument/2006/relationships/vmlDrawing" Target="../drawings/vmlDrawing13.vml"/><Relationship Id="rId6" Type="http://schemas.openxmlformats.org/officeDocument/2006/relationships/oleObject" Target="../embeddings/oleObject45.bin"/><Relationship Id="rId5" Type="http://schemas.openxmlformats.org/officeDocument/2006/relationships/image" Target="../media/image118.png"/><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0.wmf"/><Relationship Id="rId2" Type="http://schemas.openxmlformats.org/officeDocument/2006/relationships/slideLayout" Target="../slideLayouts/slideLayout18.xml"/><Relationship Id="rId1" Type="http://schemas.openxmlformats.org/officeDocument/2006/relationships/vmlDrawing" Target="../drawings/vmlDrawing14.vml"/><Relationship Id="rId6" Type="http://schemas.openxmlformats.org/officeDocument/2006/relationships/oleObject" Target="../embeddings/oleObject46.bin"/><Relationship Id="rId5" Type="http://schemas.openxmlformats.org/officeDocument/2006/relationships/hyperlink" Target="http://www.escoladavida.eng.br/hidraulica_I/consultas.htm" TargetMode="External"/><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hyperlink" Target="http://www.escoladavida.eng.br/hidraulica_I/consultas.htm" TargetMode="External"/><Relationship Id="rId2" Type="http://schemas.openxmlformats.org/officeDocument/2006/relationships/slideLayout" Target="../slideLayouts/slideLayout18.xml"/><Relationship Id="rId1" Type="http://schemas.openxmlformats.org/officeDocument/2006/relationships/vmlDrawing" Target="../drawings/vmlDrawing15.vml"/><Relationship Id="rId6" Type="http://schemas.openxmlformats.org/officeDocument/2006/relationships/image" Target="../media/image125.png"/><Relationship Id="rId5" Type="http://schemas.openxmlformats.org/officeDocument/2006/relationships/image" Target="../media/image123.wmf"/><Relationship Id="rId4" Type="http://schemas.openxmlformats.org/officeDocument/2006/relationships/oleObject" Target="../embeddings/oleObject47.bin"/></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8.xml"/><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notesSlide" Target="../notesSlides/notesSlide8.xml"/><Relationship Id="rId7"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5.bin"/><Relationship Id="rId18" Type="http://schemas.openxmlformats.org/officeDocument/2006/relationships/image" Target="../media/image35.wmf"/><Relationship Id="rId3" Type="http://schemas.openxmlformats.org/officeDocument/2006/relationships/notesSlide" Target="../notesSlides/notesSlide9.xml"/><Relationship Id="rId21" Type="http://schemas.openxmlformats.org/officeDocument/2006/relationships/oleObject" Target="../embeddings/oleObject9.bin"/><Relationship Id="rId7" Type="http://schemas.openxmlformats.org/officeDocument/2006/relationships/image" Target="../media/image30.wmf"/><Relationship Id="rId12" Type="http://schemas.openxmlformats.org/officeDocument/2006/relationships/image" Target="../media/image32.wmf"/><Relationship Id="rId17" Type="http://schemas.openxmlformats.org/officeDocument/2006/relationships/oleObject" Target="../embeddings/oleObject7.bin"/><Relationship Id="rId2" Type="http://schemas.openxmlformats.org/officeDocument/2006/relationships/slideLayout" Target="../slideLayouts/slideLayout18.xml"/><Relationship Id="rId16" Type="http://schemas.openxmlformats.org/officeDocument/2006/relationships/image" Target="../media/image34.wmf"/><Relationship Id="rId20" Type="http://schemas.openxmlformats.org/officeDocument/2006/relationships/image" Target="../media/image36.wmf"/><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image" Target="../media/image38.png"/><Relationship Id="rId15" Type="http://schemas.openxmlformats.org/officeDocument/2006/relationships/oleObject" Target="../embeddings/oleObject6.bin"/><Relationship Id="rId10" Type="http://schemas.openxmlformats.org/officeDocument/2006/relationships/image" Target="../media/image39.png"/><Relationship Id="rId19" Type="http://schemas.openxmlformats.org/officeDocument/2006/relationships/oleObject" Target="../embeddings/oleObject8.bin"/><Relationship Id="rId4" Type="http://schemas.openxmlformats.org/officeDocument/2006/relationships/image" Target="../media/image29.png"/><Relationship Id="rId9" Type="http://schemas.openxmlformats.org/officeDocument/2006/relationships/image" Target="../media/image31.wmf"/><Relationship Id="rId14" Type="http://schemas.openxmlformats.org/officeDocument/2006/relationships/image" Target="../media/image33.wmf"/><Relationship Id="rId22" Type="http://schemas.openxmlformats.org/officeDocument/2006/relationships/image" Target="../media/image37.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7103C05-7A01-4AAB-A66A-78C3B943F8F2}"/>
              </a:ext>
            </a:extLst>
          </p:cNvPr>
          <p:cNvPicPr>
            <a:picLocks noChangeAspect="1"/>
          </p:cNvPicPr>
          <p:nvPr/>
        </p:nvPicPr>
        <p:blipFill rotWithShape="1">
          <a:blip r:embed="rId3"/>
          <a:srcRect r="1" b="8365"/>
          <a:stretch/>
        </p:blipFill>
        <p:spPr>
          <a:xfrm>
            <a:off x="958361" y="643467"/>
            <a:ext cx="10590171" cy="5410196"/>
          </a:xfrm>
          <a:prstGeom prst="rect">
            <a:avLst/>
          </a:prstGeom>
        </p:spPr>
      </p:pic>
      <p:sp>
        <p:nvSpPr>
          <p:cNvPr id="6" name="CaixaDeTexto 5">
            <a:extLst>
              <a:ext uri="{FF2B5EF4-FFF2-40B4-BE49-F238E27FC236}">
                <a16:creationId xmlns:a16="http://schemas.microsoft.com/office/drawing/2014/main" id="{D3776446-71E0-4D37-A2C7-828535A61EED}"/>
              </a:ext>
            </a:extLst>
          </p:cNvPr>
          <p:cNvSpPr txBox="1"/>
          <p:nvPr/>
        </p:nvSpPr>
        <p:spPr>
          <a:xfrm>
            <a:off x="1787683" y="117398"/>
            <a:ext cx="8423564" cy="461665"/>
          </a:xfrm>
          <a:prstGeom prst="rect">
            <a:avLst/>
          </a:prstGeom>
          <a:noFill/>
        </p:spPr>
        <p:txBody>
          <a:bodyPr wrap="square" rtlCol="0">
            <a:spAutoFit/>
          </a:bodyPr>
          <a:lstStyle/>
          <a:p>
            <a:pPr algn="ctr"/>
            <a:r>
              <a:rPr lang="pt-BR" sz="2400" b="1" dirty="0">
                <a:solidFill>
                  <a:schemeClr val="bg1"/>
                </a:solidFill>
                <a:effectLst>
                  <a:outerShdw blurRad="38100" dist="38100" dir="2700000" algn="tl">
                    <a:srgbClr val="000000">
                      <a:alpha val="43137"/>
                    </a:srgbClr>
                  </a:outerShdw>
                </a:effectLst>
              </a:rPr>
              <a:t>PROJETO DE UMA INSTALAÇÃO DE BOMBEAMENTO BÁSICA</a:t>
            </a:r>
          </a:p>
        </p:txBody>
      </p:sp>
      <p:sp>
        <p:nvSpPr>
          <p:cNvPr id="7" name="CaixaDeTexto 6">
            <a:extLst>
              <a:ext uri="{FF2B5EF4-FFF2-40B4-BE49-F238E27FC236}">
                <a16:creationId xmlns:a16="http://schemas.microsoft.com/office/drawing/2014/main" id="{16B02D16-5A6D-4964-ABB5-8B984954ED05}"/>
              </a:ext>
            </a:extLst>
          </p:cNvPr>
          <p:cNvSpPr txBox="1"/>
          <p:nvPr/>
        </p:nvSpPr>
        <p:spPr>
          <a:xfrm>
            <a:off x="2932993" y="6094527"/>
            <a:ext cx="7278254" cy="461665"/>
          </a:xfrm>
          <a:prstGeom prst="rect">
            <a:avLst/>
          </a:prstGeom>
          <a:noFill/>
        </p:spPr>
        <p:txBody>
          <a:bodyPr wrap="square" rtlCol="0">
            <a:spAutoFit/>
          </a:bodyPr>
          <a:lstStyle/>
          <a:p>
            <a:pPr algn="ctr"/>
            <a:r>
              <a:rPr lang="pt-BR" sz="2400" b="1" dirty="0">
                <a:solidFill>
                  <a:schemeClr val="bg1"/>
                </a:solidFill>
                <a:effectLst>
                  <a:outerShdw blurRad="38100" dist="38100" dir="2700000" algn="tl">
                    <a:srgbClr val="000000">
                      <a:alpha val="43137"/>
                    </a:srgbClr>
                  </a:outerShdw>
                </a:effectLst>
              </a:rPr>
              <a:t>RAIMUNDO FERREIRA IGNÁCIO</a:t>
            </a:r>
          </a:p>
        </p:txBody>
      </p:sp>
    </p:spTree>
    <p:extLst>
      <p:ext uri="{BB962C8B-B14F-4D97-AF65-F5344CB8AC3E}">
        <p14:creationId xmlns:p14="http://schemas.microsoft.com/office/powerpoint/2010/main" val="97743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Agrupar 10">
            <a:extLst>
              <a:ext uri="{FF2B5EF4-FFF2-40B4-BE49-F238E27FC236}">
                <a16:creationId xmlns:a16="http://schemas.microsoft.com/office/drawing/2014/main" id="{D39DCB78-8F3B-489E-A19A-7A9522689479}"/>
              </a:ext>
            </a:extLst>
          </p:cNvPr>
          <p:cNvGrpSpPr/>
          <p:nvPr/>
        </p:nvGrpSpPr>
        <p:grpSpPr>
          <a:xfrm>
            <a:off x="5696262" y="306205"/>
            <a:ext cx="6340840" cy="4235814"/>
            <a:chOff x="5696262" y="306205"/>
            <a:chExt cx="6340840" cy="4235814"/>
          </a:xfrm>
        </p:grpSpPr>
        <p:grpSp>
          <p:nvGrpSpPr>
            <p:cNvPr id="53" name="Agrupar 52">
              <a:extLst>
                <a:ext uri="{FF2B5EF4-FFF2-40B4-BE49-F238E27FC236}">
                  <a16:creationId xmlns:a16="http://schemas.microsoft.com/office/drawing/2014/main" id="{CC52FAA2-2736-45F2-A768-154F985DE660}"/>
                </a:ext>
              </a:extLst>
            </p:cNvPr>
            <p:cNvGrpSpPr/>
            <p:nvPr/>
          </p:nvGrpSpPr>
          <p:grpSpPr>
            <a:xfrm>
              <a:off x="5696262" y="306205"/>
              <a:ext cx="6340840" cy="4235814"/>
              <a:chOff x="5696262" y="306205"/>
              <a:chExt cx="6340840" cy="4235814"/>
            </a:xfrm>
          </p:grpSpPr>
          <p:grpSp>
            <p:nvGrpSpPr>
              <p:cNvPr id="16" name="Agrupar 15">
                <a:extLst>
                  <a:ext uri="{FF2B5EF4-FFF2-40B4-BE49-F238E27FC236}">
                    <a16:creationId xmlns:a16="http://schemas.microsoft.com/office/drawing/2014/main" id="{76AD39F0-B2A8-40A4-A198-65D87C5AC3EC}"/>
                  </a:ext>
                </a:extLst>
              </p:cNvPr>
              <p:cNvGrpSpPr/>
              <p:nvPr/>
            </p:nvGrpSpPr>
            <p:grpSpPr>
              <a:xfrm>
                <a:off x="5696262" y="306205"/>
                <a:ext cx="6340840" cy="4235814"/>
                <a:chOff x="5696262" y="306205"/>
                <a:chExt cx="6340840" cy="4235814"/>
              </a:xfrm>
            </p:grpSpPr>
            <p:grpSp>
              <p:nvGrpSpPr>
                <p:cNvPr id="14" name="Agrupar 13">
                  <a:extLst>
                    <a:ext uri="{FF2B5EF4-FFF2-40B4-BE49-F238E27FC236}">
                      <a16:creationId xmlns:a16="http://schemas.microsoft.com/office/drawing/2014/main" id="{F58F10B7-4972-4037-B55E-B6AC2972FD8A}"/>
                    </a:ext>
                  </a:extLst>
                </p:cNvPr>
                <p:cNvGrpSpPr/>
                <p:nvPr/>
              </p:nvGrpSpPr>
              <p:grpSpPr>
                <a:xfrm>
                  <a:off x="5696262" y="306205"/>
                  <a:ext cx="5996065" cy="4235814"/>
                  <a:chOff x="5696262" y="306205"/>
                  <a:chExt cx="5996065" cy="4235814"/>
                </a:xfrm>
              </p:grpSpPr>
              <p:grpSp>
                <p:nvGrpSpPr>
                  <p:cNvPr id="10" name="Agrupar 9">
                    <a:extLst>
                      <a:ext uri="{FF2B5EF4-FFF2-40B4-BE49-F238E27FC236}">
                        <a16:creationId xmlns:a16="http://schemas.microsoft.com/office/drawing/2014/main" id="{DB10C753-2D3F-4779-9645-13A2968E55A9}"/>
                      </a:ext>
                    </a:extLst>
                  </p:cNvPr>
                  <p:cNvGrpSpPr/>
                  <p:nvPr/>
                </p:nvGrpSpPr>
                <p:grpSpPr>
                  <a:xfrm>
                    <a:off x="5696262" y="306205"/>
                    <a:ext cx="5996065" cy="4235814"/>
                    <a:chOff x="5696262" y="306205"/>
                    <a:chExt cx="5996065" cy="4235814"/>
                  </a:xfrm>
                </p:grpSpPr>
                <p:grpSp>
                  <p:nvGrpSpPr>
                    <p:cNvPr id="5" name="Agrupar 4">
                      <a:extLst>
                        <a:ext uri="{FF2B5EF4-FFF2-40B4-BE49-F238E27FC236}">
                          <a16:creationId xmlns:a16="http://schemas.microsoft.com/office/drawing/2014/main" id="{B8654CEE-9B81-4A27-8EE3-46F4B091A08C}"/>
                        </a:ext>
                      </a:extLst>
                    </p:cNvPr>
                    <p:cNvGrpSpPr/>
                    <p:nvPr/>
                  </p:nvGrpSpPr>
                  <p:grpSpPr>
                    <a:xfrm>
                      <a:off x="5696262" y="306205"/>
                      <a:ext cx="5771213" cy="4235814"/>
                      <a:chOff x="5696262" y="306205"/>
                      <a:chExt cx="5771213" cy="4235814"/>
                    </a:xfrm>
                  </p:grpSpPr>
                  <p:pic>
                    <p:nvPicPr>
                      <p:cNvPr id="2" name="Imagem 1">
                        <a:extLst>
                          <a:ext uri="{FF2B5EF4-FFF2-40B4-BE49-F238E27FC236}">
                            <a16:creationId xmlns:a16="http://schemas.microsoft.com/office/drawing/2014/main" id="{409A1399-C4D1-441D-872C-93D1E1F13007}"/>
                          </a:ext>
                        </a:extLst>
                      </p:cNvPr>
                      <p:cNvPicPr>
                        <a:picLocks noChangeAspect="1"/>
                      </p:cNvPicPr>
                      <p:nvPr/>
                    </p:nvPicPr>
                    <p:blipFill>
                      <a:blip r:embed="rId4"/>
                      <a:stretch>
                        <a:fillRect/>
                      </a:stretch>
                    </p:blipFill>
                    <p:spPr>
                      <a:xfrm>
                        <a:off x="5795883" y="306205"/>
                        <a:ext cx="5180492" cy="4235814"/>
                      </a:xfrm>
                      <a:prstGeom prst="rect">
                        <a:avLst/>
                      </a:prstGeom>
                    </p:spPr>
                  </p:pic>
                  <p:cxnSp>
                    <p:nvCxnSpPr>
                      <p:cNvPr id="4" name="Conector reto 3">
                        <a:extLst>
                          <a:ext uri="{FF2B5EF4-FFF2-40B4-BE49-F238E27FC236}">
                            <a16:creationId xmlns:a16="http://schemas.microsoft.com/office/drawing/2014/main" id="{B0B83C5A-6D5B-4867-8733-571126ED5249}"/>
                          </a:ext>
                        </a:extLst>
                      </p:cNvPr>
                      <p:cNvCxnSpPr/>
                      <p:nvPr/>
                    </p:nvCxnSpPr>
                    <p:spPr>
                      <a:xfrm>
                        <a:off x="5696262" y="1454046"/>
                        <a:ext cx="5771213" cy="0"/>
                      </a:xfrm>
                      <a:prstGeom prst="line">
                        <a:avLst/>
                      </a:prstGeom>
                      <a:ln>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cxnSp>
                  <p:nvCxnSpPr>
                    <p:cNvPr id="7" name="Conector reto 6">
                      <a:extLst>
                        <a:ext uri="{FF2B5EF4-FFF2-40B4-BE49-F238E27FC236}">
                          <a16:creationId xmlns:a16="http://schemas.microsoft.com/office/drawing/2014/main" id="{48D0E434-C36F-4D69-B54D-13E731218383}"/>
                        </a:ext>
                      </a:extLst>
                    </p:cNvPr>
                    <p:cNvCxnSpPr/>
                    <p:nvPr/>
                  </p:nvCxnSpPr>
                  <p:spPr>
                    <a:xfrm flipV="1">
                      <a:off x="10777928" y="1034321"/>
                      <a:ext cx="0" cy="43471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840E9201-F74F-48F6-A7DD-9315AA2A2952}"/>
                        </a:ext>
                      </a:extLst>
                    </p:cNvPr>
                    <p:cNvSpPr txBox="1"/>
                    <p:nvPr/>
                  </p:nvSpPr>
                  <p:spPr>
                    <a:xfrm>
                      <a:off x="10568065" y="719528"/>
                      <a:ext cx="11242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C00000"/>
                          </a:solidFill>
                          <a:effectLst/>
                          <a:uLnTx/>
                          <a:uFillTx/>
                          <a:latin typeface="Calibri" panose="020F0502020204030204"/>
                          <a:ea typeface="+mn-ea"/>
                          <a:cs typeface="+mn-cs"/>
                        </a:rPr>
                        <a:t>(1)</a:t>
                      </a:r>
                    </a:p>
                  </p:txBody>
                </p:sp>
              </p:grpSp>
              <p:cxnSp>
                <p:nvCxnSpPr>
                  <p:cNvPr id="12" name="Conector reto 11">
                    <a:extLst>
                      <a:ext uri="{FF2B5EF4-FFF2-40B4-BE49-F238E27FC236}">
                        <a16:creationId xmlns:a16="http://schemas.microsoft.com/office/drawing/2014/main" id="{61C0BCC7-0050-4E99-BA15-FA795DBDEA54}"/>
                      </a:ext>
                    </a:extLst>
                  </p:cNvPr>
                  <p:cNvCxnSpPr/>
                  <p:nvPr/>
                </p:nvCxnSpPr>
                <p:spPr>
                  <a:xfrm flipH="1">
                    <a:off x="6670623" y="1469036"/>
                    <a:ext cx="779488" cy="95937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23F71CED-9A0C-41C9-8DA3-03C2C2917F7A}"/>
                      </a:ext>
                    </a:extLst>
                  </p:cNvPr>
                  <p:cNvSpPr txBox="1"/>
                  <p:nvPr/>
                </p:nvSpPr>
                <p:spPr>
                  <a:xfrm>
                    <a:off x="6430781" y="2413417"/>
                    <a:ext cx="779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C00000"/>
                        </a:solidFill>
                        <a:effectLst/>
                        <a:uLnTx/>
                        <a:uFillTx/>
                        <a:latin typeface="Calibri" panose="020F0502020204030204"/>
                        <a:ea typeface="+mn-ea"/>
                        <a:cs typeface="+mn-cs"/>
                      </a:rPr>
                      <a:t>(2)</a:t>
                    </a:r>
                  </a:p>
                </p:txBody>
              </p:sp>
            </p:grpSp>
            <p:sp>
              <p:nvSpPr>
                <p:cNvPr id="15" name="CaixaDeTexto 14">
                  <a:extLst>
                    <a:ext uri="{FF2B5EF4-FFF2-40B4-BE49-F238E27FC236}">
                      <a16:creationId xmlns:a16="http://schemas.microsoft.com/office/drawing/2014/main" id="{08CCAB7D-4734-4F33-AF08-6E860150338F}"/>
                    </a:ext>
                  </a:extLst>
                </p:cNvPr>
                <p:cNvSpPr txBox="1"/>
                <p:nvPr/>
              </p:nvSpPr>
              <p:spPr>
                <a:xfrm>
                  <a:off x="10927830" y="1169233"/>
                  <a:ext cx="11092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C00000"/>
                      </a:solidFill>
                      <a:effectLst/>
                      <a:uLnTx/>
                      <a:uFillTx/>
                      <a:latin typeface="Calibri" panose="020F0502020204030204"/>
                      <a:ea typeface="+mn-ea"/>
                      <a:cs typeface="+mn-cs"/>
                    </a:rPr>
                    <a:t>PHR</a:t>
                  </a:r>
                </a:p>
              </p:txBody>
            </p:sp>
          </p:grpSp>
          <p:sp>
            <p:nvSpPr>
              <p:cNvPr id="52" name="CaixaDeTexto 51">
                <a:extLst>
                  <a:ext uri="{FF2B5EF4-FFF2-40B4-BE49-F238E27FC236}">
                    <a16:creationId xmlns:a16="http://schemas.microsoft.com/office/drawing/2014/main" id="{7B0A612F-ECB8-4684-998D-71099158427A}"/>
                  </a:ext>
                </a:extLst>
              </p:cNvPr>
              <p:cNvSpPr txBox="1"/>
              <p:nvPr/>
            </p:nvSpPr>
            <p:spPr>
              <a:xfrm>
                <a:off x="9278911" y="3072984"/>
                <a:ext cx="1424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196 mm</a:t>
                </a:r>
              </a:p>
            </p:txBody>
          </p:sp>
        </p:grpSp>
        <p:cxnSp>
          <p:nvCxnSpPr>
            <p:cNvPr id="6" name="Conector reto 5">
              <a:extLst>
                <a:ext uri="{FF2B5EF4-FFF2-40B4-BE49-F238E27FC236}">
                  <a16:creationId xmlns:a16="http://schemas.microsoft.com/office/drawing/2014/main" id="{C813838A-D8EA-4081-88A4-AC7DC782CAC7}"/>
                </a:ext>
              </a:extLst>
            </p:cNvPr>
            <p:cNvCxnSpPr/>
            <p:nvPr/>
          </p:nvCxnSpPr>
          <p:spPr>
            <a:xfrm>
              <a:off x="6430780" y="1469036"/>
              <a:ext cx="0" cy="46469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5473670B-FE7C-4331-A242-61A2B9E00183}"/>
                </a:ext>
              </a:extLst>
            </p:cNvPr>
            <p:cNvSpPr txBox="1"/>
            <p:nvPr/>
          </p:nvSpPr>
          <p:spPr>
            <a:xfrm>
              <a:off x="6220918" y="1933731"/>
              <a:ext cx="13491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grpSp>
      <p:pic>
        <p:nvPicPr>
          <p:cNvPr id="18" name="Imagem 17">
            <a:extLst>
              <a:ext uri="{FF2B5EF4-FFF2-40B4-BE49-F238E27FC236}">
                <a16:creationId xmlns:a16="http://schemas.microsoft.com/office/drawing/2014/main" id="{015F8A68-4641-475B-8829-97DC76369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911" y="674557"/>
            <a:ext cx="1200897" cy="2515265"/>
          </a:xfrm>
          <a:prstGeom prst="rect">
            <a:avLst/>
          </a:prstGeom>
        </p:spPr>
      </p:pic>
      <p:sp>
        <p:nvSpPr>
          <p:cNvPr id="19" name="Balão de Fala: Oval 18">
            <a:extLst>
              <a:ext uri="{FF2B5EF4-FFF2-40B4-BE49-F238E27FC236}">
                <a16:creationId xmlns:a16="http://schemas.microsoft.com/office/drawing/2014/main" id="{3249521D-996B-4C7C-8974-F88FB56B8930}"/>
              </a:ext>
            </a:extLst>
          </p:cNvPr>
          <p:cNvSpPr/>
          <p:nvPr/>
        </p:nvSpPr>
        <p:spPr>
          <a:xfrm>
            <a:off x="2068642" y="539646"/>
            <a:ext cx="2983043" cy="1199213"/>
          </a:xfrm>
          <a:prstGeom prst="wedgeEllipseCallout">
            <a:avLst>
              <a:gd name="adj1" fmla="val -60531"/>
              <a:gd name="adj2" fmla="val 32500"/>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Agora aplicamos a equação da energia de (2) a (3):</a:t>
            </a:r>
          </a:p>
        </p:txBody>
      </p:sp>
      <p:graphicFrame>
        <p:nvGraphicFramePr>
          <p:cNvPr id="20" name="Objeto 19">
            <a:extLst>
              <a:ext uri="{FF2B5EF4-FFF2-40B4-BE49-F238E27FC236}">
                <a16:creationId xmlns:a16="http://schemas.microsoft.com/office/drawing/2014/main" id="{C192FF1F-2998-437A-88ED-BCA07D05BC26}"/>
              </a:ext>
            </a:extLst>
          </p:cNvPr>
          <p:cNvGraphicFramePr>
            <a:graphicFrameLocks noChangeAspect="1"/>
          </p:cNvGraphicFramePr>
          <p:nvPr/>
        </p:nvGraphicFramePr>
        <p:xfrm>
          <a:off x="1997075" y="2336800"/>
          <a:ext cx="5148263" cy="1306513"/>
        </p:xfrm>
        <a:graphic>
          <a:graphicData uri="http://schemas.openxmlformats.org/presentationml/2006/ole">
            <mc:AlternateContent xmlns:mc="http://schemas.openxmlformats.org/markup-compatibility/2006">
              <mc:Choice xmlns:v="urn:schemas-microsoft-com:vml" Requires="v">
                <p:oleObj spid="_x0000_s3284" name="Equation" r:id="rId6" imgW="2501640" imgH="634680" progId="Equation.DSMT4">
                  <p:embed/>
                </p:oleObj>
              </mc:Choice>
              <mc:Fallback>
                <p:oleObj name="Equation" r:id="rId6" imgW="2501640" imgH="634680" progId="Equation.DSMT4">
                  <p:embed/>
                  <p:pic>
                    <p:nvPicPr>
                      <p:cNvPr id="20" name="Objeto 19">
                        <a:extLst>
                          <a:ext uri="{FF2B5EF4-FFF2-40B4-BE49-F238E27FC236}">
                            <a16:creationId xmlns:a16="http://schemas.microsoft.com/office/drawing/2014/main" id="{C192FF1F-2998-437A-88ED-BCA07D05BC26}"/>
                          </a:ext>
                        </a:extLst>
                      </p:cNvPr>
                      <p:cNvPicPr/>
                      <p:nvPr/>
                    </p:nvPicPr>
                    <p:blipFill>
                      <a:blip r:embed="rId7"/>
                      <a:stretch>
                        <a:fillRect/>
                      </a:stretch>
                    </p:blipFill>
                    <p:spPr>
                      <a:xfrm>
                        <a:off x="1997075" y="2336800"/>
                        <a:ext cx="5148263" cy="1306513"/>
                      </a:xfrm>
                      <a:prstGeom prst="rect">
                        <a:avLst/>
                      </a:prstGeom>
                    </p:spPr>
                  </p:pic>
                </p:oleObj>
              </mc:Fallback>
            </mc:AlternateContent>
          </a:graphicData>
        </a:graphic>
      </p:graphicFrame>
      <p:sp>
        <p:nvSpPr>
          <p:cNvPr id="21" name="Retângulo 20">
            <a:extLst>
              <a:ext uri="{FF2B5EF4-FFF2-40B4-BE49-F238E27FC236}">
                <a16:creationId xmlns:a16="http://schemas.microsoft.com/office/drawing/2014/main" id="{9EB98F0A-070A-43B7-A501-4A527F09CF7C}"/>
              </a:ext>
            </a:extLst>
          </p:cNvPr>
          <p:cNvSpPr/>
          <p:nvPr/>
        </p:nvSpPr>
        <p:spPr>
          <a:xfrm>
            <a:off x="359764" y="179882"/>
            <a:ext cx="11482466" cy="42721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Conector reto 22">
            <a:extLst>
              <a:ext uri="{FF2B5EF4-FFF2-40B4-BE49-F238E27FC236}">
                <a16:creationId xmlns:a16="http://schemas.microsoft.com/office/drawing/2014/main" id="{139346C1-10A6-41ED-A0BE-42578B9D6F0A}"/>
              </a:ext>
            </a:extLst>
          </p:cNvPr>
          <p:cNvCxnSpPr/>
          <p:nvPr/>
        </p:nvCxnSpPr>
        <p:spPr>
          <a:xfrm>
            <a:off x="1948721" y="2908092"/>
            <a:ext cx="419725" cy="6895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A285B168-D497-4223-85BB-0F8EC80EDBC4}"/>
              </a:ext>
            </a:extLst>
          </p:cNvPr>
          <p:cNvCxnSpPr/>
          <p:nvPr/>
        </p:nvCxnSpPr>
        <p:spPr>
          <a:xfrm>
            <a:off x="4139783" y="2895600"/>
            <a:ext cx="419725" cy="6895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id="{8176A0A4-5C8D-4359-961A-ABDA6D61F80C}"/>
              </a:ext>
            </a:extLst>
          </p:cNvPr>
          <p:cNvCxnSpPr/>
          <p:nvPr/>
        </p:nvCxnSpPr>
        <p:spPr>
          <a:xfrm>
            <a:off x="3345305" y="2880610"/>
            <a:ext cx="419725" cy="6895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id="{77D322BD-FB67-473C-93A9-2F29D68426A3}"/>
              </a:ext>
            </a:extLst>
          </p:cNvPr>
          <p:cNvCxnSpPr/>
          <p:nvPr/>
        </p:nvCxnSpPr>
        <p:spPr>
          <a:xfrm>
            <a:off x="5593830" y="2865620"/>
            <a:ext cx="419725" cy="6895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7" name="Objeto 26">
            <a:extLst>
              <a:ext uri="{FF2B5EF4-FFF2-40B4-BE49-F238E27FC236}">
                <a16:creationId xmlns:a16="http://schemas.microsoft.com/office/drawing/2014/main" id="{C84C28DF-16CA-419D-AD1C-463ACC129FD4}"/>
              </a:ext>
            </a:extLst>
          </p:cNvPr>
          <p:cNvGraphicFramePr>
            <a:graphicFrameLocks noChangeAspect="1"/>
          </p:cNvGraphicFramePr>
          <p:nvPr/>
        </p:nvGraphicFramePr>
        <p:xfrm>
          <a:off x="1984375" y="3635375"/>
          <a:ext cx="2116138" cy="809625"/>
        </p:xfrm>
        <a:graphic>
          <a:graphicData uri="http://schemas.openxmlformats.org/presentationml/2006/ole">
            <mc:AlternateContent xmlns:mc="http://schemas.openxmlformats.org/markup-compatibility/2006">
              <mc:Choice xmlns:v="urn:schemas-microsoft-com:vml" Requires="v">
                <p:oleObj spid="_x0000_s3285" name="Equation" r:id="rId8" imgW="1028520" imgH="393480" progId="Equation.DSMT4">
                  <p:embed/>
                </p:oleObj>
              </mc:Choice>
              <mc:Fallback>
                <p:oleObj name="Equation" r:id="rId8" imgW="1028520" imgH="393480" progId="Equation.DSMT4">
                  <p:embed/>
                  <p:pic>
                    <p:nvPicPr>
                      <p:cNvPr id="27" name="Objeto 26">
                        <a:extLst>
                          <a:ext uri="{FF2B5EF4-FFF2-40B4-BE49-F238E27FC236}">
                            <a16:creationId xmlns:a16="http://schemas.microsoft.com/office/drawing/2014/main" id="{C84C28DF-16CA-419D-AD1C-463ACC129FD4}"/>
                          </a:ext>
                        </a:extLst>
                      </p:cNvPr>
                      <p:cNvPicPr/>
                      <p:nvPr/>
                    </p:nvPicPr>
                    <p:blipFill>
                      <a:blip r:embed="rId9"/>
                      <a:stretch>
                        <a:fillRect/>
                      </a:stretch>
                    </p:blipFill>
                    <p:spPr>
                      <a:xfrm>
                        <a:off x="1984375" y="3635375"/>
                        <a:ext cx="2116138" cy="809625"/>
                      </a:xfrm>
                      <a:prstGeom prst="rect">
                        <a:avLst/>
                      </a:prstGeom>
                    </p:spPr>
                  </p:pic>
                </p:oleObj>
              </mc:Fallback>
            </mc:AlternateContent>
          </a:graphicData>
        </a:graphic>
      </p:graphicFrame>
      <p:sp>
        <p:nvSpPr>
          <p:cNvPr id="28" name="Retângulo 27">
            <a:extLst>
              <a:ext uri="{FF2B5EF4-FFF2-40B4-BE49-F238E27FC236}">
                <a16:creationId xmlns:a16="http://schemas.microsoft.com/office/drawing/2014/main" id="{1D2B25EA-F665-450E-B628-D8502BD53E2B}"/>
              </a:ext>
            </a:extLst>
          </p:cNvPr>
          <p:cNvSpPr/>
          <p:nvPr/>
        </p:nvSpPr>
        <p:spPr>
          <a:xfrm>
            <a:off x="347272" y="4634460"/>
            <a:ext cx="11482466" cy="2006184"/>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Imagem 29">
            <a:extLst>
              <a:ext uri="{FF2B5EF4-FFF2-40B4-BE49-F238E27FC236}">
                <a16:creationId xmlns:a16="http://schemas.microsoft.com/office/drawing/2014/main" id="{CC125A43-49F3-49CA-BF8B-73B3D7A4BB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864" y="4993176"/>
            <a:ext cx="1795522" cy="1507101"/>
          </a:xfrm>
          <a:prstGeom prst="rect">
            <a:avLst/>
          </a:prstGeom>
        </p:spPr>
      </p:pic>
      <p:sp>
        <p:nvSpPr>
          <p:cNvPr id="31" name="Balão de Fala: Oval 30">
            <a:extLst>
              <a:ext uri="{FF2B5EF4-FFF2-40B4-BE49-F238E27FC236}">
                <a16:creationId xmlns:a16="http://schemas.microsoft.com/office/drawing/2014/main" id="{4FBB62D9-D525-43DE-A0BC-DC8D08A8F7EF}"/>
              </a:ext>
            </a:extLst>
          </p:cNvPr>
          <p:cNvSpPr/>
          <p:nvPr/>
        </p:nvSpPr>
        <p:spPr>
          <a:xfrm>
            <a:off x="2146091" y="4754381"/>
            <a:ext cx="4089817" cy="1811311"/>
          </a:xfrm>
          <a:prstGeom prst="wedgeEllipseCallout">
            <a:avLst>
              <a:gd name="adj1" fmla="val -59431"/>
              <a:gd name="adj2" fmla="val 4362"/>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Basta a transformação de </a:t>
            </a:r>
            <a:r>
              <a:rPr kumimoji="0" lang="pt-BR"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psi</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para Pa e como “h” está na seção (2) e (3), não há necessidade de correção das pressões nestas seções.</a:t>
            </a:r>
          </a:p>
        </p:txBody>
      </p:sp>
      <p:graphicFrame>
        <p:nvGraphicFramePr>
          <p:cNvPr id="32" name="Objeto 31">
            <a:extLst>
              <a:ext uri="{FF2B5EF4-FFF2-40B4-BE49-F238E27FC236}">
                <a16:creationId xmlns:a16="http://schemas.microsoft.com/office/drawing/2014/main" id="{FAD74C7B-CA10-4585-A9C7-958C9877B154}"/>
              </a:ext>
            </a:extLst>
          </p:cNvPr>
          <p:cNvGraphicFramePr>
            <a:graphicFrameLocks noChangeAspect="1"/>
          </p:cNvGraphicFramePr>
          <p:nvPr/>
        </p:nvGraphicFramePr>
        <p:xfrm>
          <a:off x="9224963" y="4940300"/>
          <a:ext cx="2090737" cy="390525"/>
        </p:xfrm>
        <a:graphic>
          <a:graphicData uri="http://schemas.openxmlformats.org/presentationml/2006/ole">
            <mc:AlternateContent xmlns:mc="http://schemas.openxmlformats.org/markup-compatibility/2006">
              <mc:Choice xmlns:v="urn:schemas-microsoft-com:vml" Requires="v">
                <p:oleObj spid="_x0000_s3286" name="Equation" r:id="rId11" imgW="1015920" imgH="190440" progId="Equation.DSMT4">
                  <p:embed/>
                </p:oleObj>
              </mc:Choice>
              <mc:Fallback>
                <p:oleObj name="Equation" r:id="rId11" imgW="1015920" imgH="190440" progId="Equation.DSMT4">
                  <p:embed/>
                  <p:pic>
                    <p:nvPicPr>
                      <p:cNvPr id="32" name="Objeto 31">
                        <a:extLst>
                          <a:ext uri="{FF2B5EF4-FFF2-40B4-BE49-F238E27FC236}">
                            <a16:creationId xmlns:a16="http://schemas.microsoft.com/office/drawing/2014/main" id="{FAD74C7B-CA10-4585-A9C7-958C9877B154}"/>
                          </a:ext>
                        </a:extLst>
                      </p:cNvPr>
                      <p:cNvPicPr/>
                      <p:nvPr/>
                    </p:nvPicPr>
                    <p:blipFill>
                      <a:blip r:embed="rId12"/>
                      <a:stretch>
                        <a:fillRect/>
                      </a:stretch>
                    </p:blipFill>
                    <p:spPr>
                      <a:xfrm>
                        <a:off x="9224963" y="4940300"/>
                        <a:ext cx="2090737" cy="390525"/>
                      </a:xfrm>
                      <a:prstGeom prst="rect">
                        <a:avLst/>
                      </a:prstGeom>
                    </p:spPr>
                  </p:pic>
                </p:oleObj>
              </mc:Fallback>
            </mc:AlternateContent>
          </a:graphicData>
        </a:graphic>
      </p:graphicFrame>
      <p:graphicFrame>
        <p:nvGraphicFramePr>
          <p:cNvPr id="54" name="Objeto 53">
            <a:extLst>
              <a:ext uri="{FF2B5EF4-FFF2-40B4-BE49-F238E27FC236}">
                <a16:creationId xmlns:a16="http://schemas.microsoft.com/office/drawing/2014/main" id="{02F724AC-0E76-4F11-A4DF-4F73C08D5413}"/>
              </a:ext>
            </a:extLst>
          </p:cNvPr>
          <p:cNvGraphicFramePr>
            <a:graphicFrameLocks noChangeAspect="1"/>
          </p:cNvGraphicFramePr>
          <p:nvPr/>
        </p:nvGraphicFramePr>
        <p:xfrm>
          <a:off x="6599238" y="5545138"/>
          <a:ext cx="4730750" cy="836612"/>
        </p:xfrm>
        <a:graphic>
          <a:graphicData uri="http://schemas.openxmlformats.org/presentationml/2006/ole">
            <mc:AlternateContent xmlns:mc="http://schemas.openxmlformats.org/markup-compatibility/2006">
              <mc:Choice xmlns:v="urn:schemas-microsoft-com:vml" Requires="v">
                <p:oleObj spid="_x0000_s3287" name="Equation" r:id="rId13" imgW="2298600" imgH="406080" progId="Equation.DSMT4">
                  <p:embed/>
                </p:oleObj>
              </mc:Choice>
              <mc:Fallback>
                <p:oleObj name="Equation" r:id="rId13" imgW="2298600" imgH="406080" progId="Equation.DSMT4">
                  <p:embed/>
                  <p:pic>
                    <p:nvPicPr>
                      <p:cNvPr id="54" name="Objeto 53">
                        <a:extLst>
                          <a:ext uri="{FF2B5EF4-FFF2-40B4-BE49-F238E27FC236}">
                            <a16:creationId xmlns:a16="http://schemas.microsoft.com/office/drawing/2014/main" id="{02F724AC-0E76-4F11-A4DF-4F73C08D5413}"/>
                          </a:ext>
                        </a:extLst>
                      </p:cNvPr>
                      <p:cNvPicPr/>
                      <p:nvPr/>
                    </p:nvPicPr>
                    <p:blipFill>
                      <a:blip r:embed="rId14"/>
                      <a:stretch>
                        <a:fillRect/>
                      </a:stretch>
                    </p:blipFill>
                    <p:spPr>
                      <a:xfrm>
                        <a:off x="6599238" y="5545138"/>
                        <a:ext cx="4730750" cy="836612"/>
                      </a:xfrm>
                      <a:prstGeom prst="rect">
                        <a:avLst/>
                      </a:prstGeom>
                    </p:spPr>
                  </p:pic>
                </p:oleObj>
              </mc:Fallback>
            </mc:AlternateContent>
          </a:graphicData>
        </a:graphic>
      </p:graphicFrame>
      <p:graphicFrame>
        <p:nvGraphicFramePr>
          <p:cNvPr id="55" name="Objeto 54">
            <a:extLst>
              <a:ext uri="{FF2B5EF4-FFF2-40B4-BE49-F238E27FC236}">
                <a16:creationId xmlns:a16="http://schemas.microsoft.com/office/drawing/2014/main" id="{12CFCF8E-7E3F-4CA7-9A35-D9FA0886DB3D}"/>
              </a:ext>
            </a:extLst>
          </p:cNvPr>
          <p:cNvGraphicFramePr>
            <a:graphicFrameLocks noChangeAspect="1"/>
          </p:cNvGraphicFramePr>
          <p:nvPr/>
        </p:nvGraphicFramePr>
        <p:xfrm>
          <a:off x="6505601" y="4993026"/>
          <a:ext cx="2520950" cy="358775"/>
        </p:xfrm>
        <a:graphic>
          <a:graphicData uri="http://schemas.openxmlformats.org/presentationml/2006/ole">
            <mc:AlternateContent xmlns:mc="http://schemas.openxmlformats.org/markup-compatibility/2006">
              <mc:Choice xmlns:v="urn:schemas-microsoft-com:vml" Requires="v">
                <p:oleObj spid="_x0000_s3288" name="Equation" r:id="rId15" imgW="1422360" imgH="203040" progId="Equation.DSMT4">
                  <p:embed/>
                </p:oleObj>
              </mc:Choice>
              <mc:Fallback>
                <p:oleObj name="Equation" r:id="rId15" imgW="1422360" imgH="203040" progId="Equation.DSMT4">
                  <p:embed/>
                  <p:pic>
                    <p:nvPicPr>
                      <p:cNvPr id="55" name="Objeto 54">
                        <a:extLst>
                          <a:ext uri="{FF2B5EF4-FFF2-40B4-BE49-F238E27FC236}">
                            <a16:creationId xmlns:a16="http://schemas.microsoft.com/office/drawing/2014/main" id="{12CFCF8E-7E3F-4CA7-9A35-D9FA0886DB3D}"/>
                          </a:ext>
                        </a:extLst>
                      </p:cNvPr>
                      <p:cNvPicPr/>
                      <p:nvPr/>
                    </p:nvPicPr>
                    <p:blipFill>
                      <a:blip r:embed="rId16"/>
                      <a:stretch>
                        <a:fillRect/>
                      </a:stretch>
                    </p:blipFill>
                    <p:spPr>
                      <a:xfrm>
                        <a:off x="6505601" y="4993026"/>
                        <a:ext cx="2520950" cy="358775"/>
                      </a:xfrm>
                      <a:prstGeom prst="rect">
                        <a:avLst/>
                      </a:prstGeom>
                    </p:spPr>
                  </p:pic>
                </p:oleObj>
              </mc:Fallback>
            </mc:AlternateContent>
          </a:graphicData>
        </a:graphic>
      </p:graphicFrame>
    </p:spTree>
    <p:extLst>
      <p:ext uri="{BB962C8B-B14F-4D97-AF65-F5344CB8AC3E}">
        <p14:creationId xmlns:p14="http://schemas.microsoft.com/office/powerpoint/2010/main" val="101126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barn(inVertical)">
                                      <p:cBhvr>
                                        <p:cTn id="44" dur="500"/>
                                        <p:tgtEl>
                                          <p:spTgt spid="5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barn(inVertical)">
                                      <p:cBhvr>
                                        <p:cTn id="5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36F5EB8-EAFA-4B14-A864-57462481E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544884" y="1193773"/>
            <a:ext cx="2027523" cy="1809175"/>
          </a:xfrm>
          <a:prstGeom prst="rect">
            <a:avLst/>
          </a:prstGeom>
        </p:spPr>
      </p:pic>
      <p:sp>
        <p:nvSpPr>
          <p:cNvPr id="4" name="Balão de Fala: Oval 3">
            <a:extLst>
              <a:ext uri="{FF2B5EF4-FFF2-40B4-BE49-F238E27FC236}">
                <a16:creationId xmlns:a16="http://schemas.microsoft.com/office/drawing/2014/main" id="{DF0320B6-5093-4171-AB20-BBC4A51D18F2}"/>
              </a:ext>
            </a:extLst>
          </p:cNvPr>
          <p:cNvSpPr/>
          <p:nvPr/>
        </p:nvSpPr>
        <p:spPr>
          <a:xfrm>
            <a:off x="2683241" y="524656"/>
            <a:ext cx="8814216" cy="1109273"/>
          </a:xfrm>
          <a:prstGeom prst="wedgeEllipseCallout">
            <a:avLst>
              <a:gd name="adj1" fmla="val 35119"/>
              <a:gd name="adj2" fmla="val 96284"/>
            </a:avLst>
          </a:prstGeom>
          <a:solidFill>
            <a:srgbClr val="1C1C1E"/>
          </a:solidFill>
          <a:ln w="38100">
            <a:solidFill>
              <a:srgbClr val="683722"/>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Nos cálculos anteriores, a vazão apesar de influenciar nas leituras das pressões manométricas e no desnível do mercúrio, não entrou no cálculo das perdas, é sempre assim? </a:t>
            </a:r>
          </a:p>
        </p:txBody>
      </p:sp>
      <p:pic>
        <p:nvPicPr>
          <p:cNvPr id="6" name="Imagem 5" descr="Uma imagem contendo vestuário&#10;&#10;Descrição gerada com muito alta confiança">
            <a:extLst>
              <a:ext uri="{FF2B5EF4-FFF2-40B4-BE49-F238E27FC236}">
                <a16:creationId xmlns:a16="http://schemas.microsoft.com/office/drawing/2014/main" id="{1885B54D-CF47-4AEB-BC40-822BEBE8D7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0643" y="1708879"/>
            <a:ext cx="931767" cy="1431642"/>
          </a:xfrm>
          <a:prstGeom prst="rect">
            <a:avLst/>
          </a:prstGeom>
        </p:spPr>
      </p:pic>
      <p:sp>
        <p:nvSpPr>
          <p:cNvPr id="7" name="Balão de Fala: Oval 6">
            <a:extLst>
              <a:ext uri="{FF2B5EF4-FFF2-40B4-BE49-F238E27FC236}">
                <a16:creationId xmlns:a16="http://schemas.microsoft.com/office/drawing/2014/main" id="{65EE1DE1-2D12-4948-A1AC-CB3C1BF3BDAF}"/>
              </a:ext>
            </a:extLst>
          </p:cNvPr>
          <p:cNvSpPr/>
          <p:nvPr/>
        </p:nvSpPr>
        <p:spPr>
          <a:xfrm>
            <a:off x="569626" y="1798820"/>
            <a:ext cx="5111646" cy="779488"/>
          </a:xfrm>
          <a:prstGeom prst="wedgeEllipseCallout">
            <a:avLst>
              <a:gd name="adj1" fmla="val 56293"/>
              <a:gd name="adj2" fmla="val -2885"/>
            </a:avLst>
          </a:prstGeom>
          <a:solidFill>
            <a:srgbClr val="750900"/>
          </a:solidFill>
          <a:ln w="38100">
            <a:solidFill>
              <a:srgbClr val="00879C"/>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Não! Para justificar minha resposta acompanhe o próximo exemplo.</a:t>
            </a:r>
          </a:p>
        </p:txBody>
      </p:sp>
      <p:sp>
        <p:nvSpPr>
          <p:cNvPr id="8" name="Retângulo 7">
            <a:extLst>
              <a:ext uri="{FF2B5EF4-FFF2-40B4-BE49-F238E27FC236}">
                <a16:creationId xmlns:a16="http://schemas.microsoft.com/office/drawing/2014/main" id="{9B29508A-86D2-4617-9E19-8170409E3100}"/>
              </a:ext>
            </a:extLst>
          </p:cNvPr>
          <p:cNvSpPr/>
          <p:nvPr/>
        </p:nvSpPr>
        <p:spPr>
          <a:xfrm>
            <a:off x="224852" y="179882"/>
            <a:ext cx="11737299" cy="3057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tângulo 8">
            <a:extLst>
              <a:ext uri="{FF2B5EF4-FFF2-40B4-BE49-F238E27FC236}">
                <a16:creationId xmlns:a16="http://schemas.microsoft.com/office/drawing/2014/main" id="{8E395F45-4E62-48B5-8726-468CEEF22075}"/>
              </a:ext>
            </a:extLst>
          </p:cNvPr>
          <p:cNvSpPr/>
          <p:nvPr/>
        </p:nvSpPr>
        <p:spPr>
          <a:xfrm>
            <a:off x="242340" y="3480217"/>
            <a:ext cx="11737299" cy="3057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Objeto 12">
            <a:extLst>
              <a:ext uri="{FF2B5EF4-FFF2-40B4-BE49-F238E27FC236}">
                <a16:creationId xmlns:a16="http://schemas.microsoft.com/office/drawing/2014/main" id="{33AFF245-DBFD-4C56-9DE3-76667B599CFB}"/>
              </a:ext>
            </a:extLst>
          </p:cNvPr>
          <p:cNvGraphicFramePr>
            <a:graphicFrameLocks noChangeAspect="1"/>
          </p:cNvGraphicFramePr>
          <p:nvPr/>
        </p:nvGraphicFramePr>
        <p:xfrm>
          <a:off x="7977188" y="3927475"/>
          <a:ext cx="3803650" cy="2068513"/>
        </p:xfrm>
        <a:graphic>
          <a:graphicData uri="http://schemas.openxmlformats.org/presentationml/2006/ole">
            <mc:AlternateContent xmlns:mc="http://schemas.openxmlformats.org/markup-compatibility/2006">
              <mc:Choice xmlns:v="urn:schemas-microsoft-com:vml" Requires="v">
                <p:oleObj spid="_x0000_s4140" name="Equation" r:id="rId6" imgW="2145960" imgH="1168200" progId="Equation.DSMT4">
                  <p:embed/>
                </p:oleObj>
              </mc:Choice>
              <mc:Fallback>
                <p:oleObj name="Equation" r:id="rId6" imgW="2145960" imgH="1168200" progId="Equation.DSMT4">
                  <p:embed/>
                  <p:pic>
                    <p:nvPicPr>
                      <p:cNvPr id="13" name="Objeto 12">
                        <a:extLst>
                          <a:ext uri="{FF2B5EF4-FFF2-40B4-BE49-F238E27FC236}">
                            <a16:creationId xmlns:a16="http://schemas.microsoft.com/office/drawing/2014/main" id="{33AFF245-DBFD-4C56-9DE3-76667B599CFB}"/>
                          </a:ext>
                        </a:extLst>
                      </p:cNvPr>
                      <p:cNvPicPr/>
                      <p:nvPr/>
                    </p:nvPicPr>
                    <p:blipFill>
                      <a:blip r:embed="rId7"/>
                      <a:stretch>
                        <a:fillRect/>
                      </a:stretch>
                    </p:blipFill>
                    <p:spPr>
                      <a:xfrm>
                        <a:off x="7977188" y="3927475"/>
                        <a:ext cx="3803650" cy="2068513"/>
                      </a:xfrm>
                      <a:prstGeom prst="rect">
                        <a:avLst/>
                      </a:prstGeom>
                    </p:spPr>
                  </p:pic>
                </p:oleObj>
              </mc:Fallback>
            </mc:AlternateContent>
          </a:graphicData>
        </a:graphic>
      </p:graphicFrame>
      <p:pic>
        <p:nvPicPr>
          <p:cNvPr id="14" name="Imagem 13">
            <a:extLst>
              <a:ext uri="{FF2B5EF4-FFF2-40B4-BE49-F238E27FC236}">
                <a16:creationId xmlns:a16="http://schemas.microsoft.com/office/drawing/2014/main" id="{6889A8E6-562F-4750-BB47-6348335370C1}"/>
              </a:ext>
            </a:extLst>
          </p:cNvPr>
          <p:cNvPicPr>
            <a:picLocks noChangeAspect="1"/>
          </p:cNvPicPr>
          <p:nvPr/>
        </p:nvPicPr>
        <p:blipFill>
          <a:blip r:embed="rId8"/>
          <a:stretch>
            <a:fillRect/>
          </a:stretch>
        </p:blipFill>
        <p:spPr>
          <a:xfrm>
            <a:off x="4220121" y="3517067"/>
            <a:ext cx="3571875" cy="2971800"/>
          </a:xfrm>
          <a:prstGeom prst="rect">
            <a:avLst/>
          </a:prstGeom>
        </p:spPr>
      </p:pic>
      <p:pic>
        <p:nvPicPr>
          <p:cNvPr id="15" name="Imagem 14">
            <a:extLst>
              <a:ext uri="{FF2B5EF4-FFF2-40B4-BE49-F238E27FC236}">
                <a16:creationId xmlns:a16="http://schemas.microsoft.com/office/drawing/2014/main" id="{F775F92B-D839-44EA-9F1E-2764911C2E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089" y="3822492"/>
            <a:ext cx="1200897" cy="2515265"/>
          </a:xfrm>
          <a:prstGeom prst="rect">
            <a:avLst/>
          </a:prstGeom>
        </p:spPr>
      </p:pic>
      <p:sp>
        <p:nvSpPr>
          <p:cNvPr id="16" name="Balão de Fala: Oval 15">
            <a:extLst>
              <a:ext uri="{FF2B5EF4-FFF2-40B4-BE49-F238E27FC236}">
                <a16:creationId xmlns:a16="http://schemas.microsoft.com/office/drawing/2014/main" id="{CFBE594E-13EC-4991-95D1-6947C59C23C0}"/>
              </a:ext>
            </a:extLst>
          </p:cNvPr>
          <p:cNvSpPr/>
          <p:nvPr/>
        </p:nvSpPr>
        <p:spPr>
          <a:xfrm>
            <a:off x="1738858" y="3597639"/>
            <a:ext cx="2563319" cy="1573967"/>
          </a:xfrm>
          <a:prstGeom prst="wedgeEllipseCallout">
            <a:avLst>
              <a:gd name="adj1" fmla="val -61700"/>
              <a:gd name="adj2" fmla="val 21448"/>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 coleta dos dados pode ser vista no YouTube: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Retângulo 1">
            <a:extLst>
              <a:ext uri="{FF2B5EF4-FFF2-40B4-BE49-F238E27FC236}">
                <a16:creationId xmlns:a16="http://schemas.microsoft.com/office/drawing/2014/main" id="{3294184C-70C5-46C7-A04A-F7277BFBB7DA}"/>
              </a:ext>
            </a:extLst>
          </p:cNvPr>
          <p:cNvSpPr/>
          <p:nvPr/>
        </p:nvSpPr>
        <p:spPr>
          <a:xfrm>
            <a:off x="1492327" y="5477869"/>
            <a:ext cx="31824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https://youtu.be/ta_YdwO2dbI</a:t>
            </a:r>
          </a:p>
        </p:txBody>
      </p:sp>
    </p:spTree>
    <p:extLst>
      <p:ext uri="{BB962C8B-B14F-4D97-AF65-F5344CB8AC3E}">
        <p14:creationId xmlns:p14="http://schemas.microsoft.com/office/powerpoint/2010/main" val="330162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A047E93-156A-4834-A573-C9CBB274E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874" y="1543987"/>
            <a:ext cx="1870233" cy="1668824"/>
          </a:xfrm>
          <a:prstGeom prst="rect">
            <a:avLst/>
          </a:prstGeom>
        </p:spPr>
      </p:pic>
      <p:sp>
        <p:nvSpPr>
          <p:cNvPr id="4" name="Balão de Fala: Oval 3">
            <a:extLst>
              <a:ext uri="{FF2B5EF4-FFF2-40B4-BE49-F238E27FC236}">
                <a16:creationId xmlns:a16="http://schemas.microsoft.com/office/drawing/2014/main" id="{504F3520-B236-4279-83AD-77DE91DBE6B0}"/>
              </a:ext>
            </a:extLst>
          </p:cNvPr>
          <p:cNvSpPr/>
          <p:nvPr/>
        </p:nvSpPr>
        <p:spPr>
          <a:xfrm>
            <a:off x="1858782" y="1364105"/>
            <a:ext cx="1663908" cy="989351"/>
          </a:xfrm>
          <a:prstGeom prst="wedgeEllipseCallout">
            <a:avLst>
              <a:gd name="adj1" fmla="val -56162"/>
              <a:gd name="adj2" fmla="val 52373"/>
            </a:avLst>
          </a:prstGeom>
          <a:solidFill>
            <a:srgbClr val="282628"/>
          </a:solidFill>
          <a:ln w="38100">
            <a:solidFill>
              <a:srgbClr val="4E5886"/>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 a vazão?</a:t>
            </a:r>
          </a:p>
        </p:txBody>
      </p:sp>
      <p:pic>
        <p:nvPicPr>
          <p:cNvPr id="5" name="Imagem 4">
            <a:extLst>
              <a:ext uri="{FF2B5EF4-FFF2-40B4-BE49-F238E27FC236}">
                <a16:creationId xmlns:a16="http://schemas.microsoft.com/office/drawing/2014/main" id="{E041B66A-E05A-4948-8C26-2E721B98E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72556" y="734517"/>
            <a:ext cx="1200897" cy="2515265"/>
          </a:xfrm>
          <a:prstGeom prst="rect">
            <a:avLst/>
          </a:prstGeom>
        </p:spPr>
      </p:pic>
      <p:sp>
        <p:nvSpPr>
          <p:cNvPr id="6" name="Balão de Fala: Oval 5">
            <a:extLst>
              <a:ext uri="{FF2B5EF4-FFF2-40B4-BE49-F238E27FC236}">
                <a16:creationId xmlns:a16="http://schemas.microsoft.com/office/drawing/2014/main" id="{C5B9C93A-DC8B-498D-B21E-15B482437567}"/>
              </a:ext>
            </a:extLst>
          </p:cNvPr>
          <p:cNvSpPr/>
          <p:nvPr/>
        </p:nvSpPr>
        <p:spPr>
          <a:xfrm>
            <a:off x="7570030" y="584614"/>
            <a:ext cx="2563319" cy="1573967"/>
          </a:xfrm>
          <a:prstGeom prst="wedgeEllipseCallout">
            <a:avLst>
              <a:gd name="adj1" fmla="val 58768"/>
              <a:gd name="adj2" fmla="val 17638"/>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Será calculada com os dados coletados como pode ser visto no YouTube: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7" name="Imagem 6">
            <a:extLst>
              <a:ext uri="{FF2B5EF4-FFF2-40B4-BE49-F238E27FC236}">
                <a16:creationId xmlns:a16="http://schemas.microsoft.com/office/drawing/2014/main" id="{C6902ABA-B741-4C7F-8574-76576F0F299B}"/>
              </a:ext>
            </a:extLst>
          </p:cNvPr>
          <p:cNvPicPr>
            <a:picLocks noChangeAspect="1"/>
          </p:cNvPicPr>
          <p:nvPr/>
        </p:nvPicPr>
        <p:blipFill>
          <a:blip r:embed="rId6"/>
          <a:stretch>
            <a:fillRect/>
          </a:stretch>
        </p:blipFill>
        <p:spPr>
          <a:xfrm>
            <a:off x="8147544" y="3427126"/>
            <a:ext cx="3571875" cy="2971800"/>
          </a:xfrm>
          <a:prstGeom prst="rect">
            <a:avLst/>
          </a:prstGeom>
        </p:spPr>
      </p:pic>
      <p:pic>
        <p:nvPicPr>
          <p:cNvPr id="8" name="Imagem 7">
            <a:extLst>
              <a:ext uri="{FF2B5EF4-FFF2-40B4-BE49-F238E27FC236}">
                <a16:creationId xmlns:a16="http://schemas.microsoft.com/office/drawing/2014/main" id="{4C425691-75C3-4ED8-9419-39E78D2B7C96}"/>
              </a:ext>
            </a:extLst>
          </p:cNvPr>
          <p:cNvPicPr>
            <a:picLocks noChangeAspect="1"/>
          </p:cNvPicPr>
          <p:nvPr/>
        </p:nvPicPr>
        <p:blipFill>
          <a:blip r:embed="rId7"/>
          <a:stretch>
            <a:fillRect/>
          </a:stretch>
        </p:blipFill>
        <p:spPr>
          <a:xfrm>
            <a:off x="6409838" y="4137286"/>
            <a:ext cx="1861044" cy="2176612"/>
          </a:xfrm>
          <a:prstGeom prst="rect">
            <a:avLst/>
          </a:prstGeom>
        </p:spPr>
      </p:pic>
      <p:pic>
        <p:nvPicPr>
          <p:cNvPr id="10" name="Imagem 9">
            <a:extLst>
              <a:ext uri="{FF2B5EF4-FFF2-40B4-BE49-F238E27FC236}">
                <a16:creationId xmlns:a16="http://schemas.microsoft.com/office/drawing/2014/main" id="{7C98A945-9255-44E7-8948-49530AA710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4546" y="5056821"/>
            <a:ext cx="1302950" cy="1095321"/>
          </a:xfrm>
          <a:prstGeom prst="rect">
            <a:avLst/>
          </a:prstGeom>
        </p:spPr>
      </p:pic>
      <p:pic>
        <p:nvPicPr>
          <p:cNvPr id="11" name="Imagem 10">
            <a:extLst>
              <a:ext uri="{FF2B5EF4-FFF2-40B4-BE49-F238E27FC236}">
                <a16:creationId xmlns:a16="http://schemas.microsoft.com/office/drawing/2014/main" id="{653E75C5-1E52-4841-89E3-394600854696}"/>
              </a:ext>
            </a:extLst>
          </p:cNvPr>
          <p:cNvPicPr>
            <a:picLocks noChangeAspect="1"/>
          </p:cNvPicPr>
          <p:nvPr/>
        </p:nvPicPr>
        <p:blipFill>
          <a:blip r:embed="rId7"/>
          <a:stretch>
            <a:fillRect/>
          </a:stretch>
        </p:blipFill>
        <p:spPr>
          <a:xfrm>
            <a:off x="4508585" y="591568"/>
            <a:ext cx="2190476" cy="2561905"/>
          </a:xfrm>
          <a:prstGeom prst="rect">
            <a:avLst/>
          </a:prstGeom>
        </p:spPr>
      </p:pic>
      <p:sp>
        <p:nvSpPr>
          <p:cNvPr id="12" name="Retângulo 11">
            <a:extLst>
              <a:ext uri="{FF2B5EF4-FFF2-40B4-BE49-F238E27FC236}">
                <a16:creationId xmlns:a16="http://schemas.microsoft.com/office/drawing/2014/main" id="{A065FD0D-FF42-4450-B2E2-5B1F33E9420A}"/>
              </a:ext>
            </a:extLst>
          </p:cNvPr>
          <p:cNvSpPr/>
          <p:nvPr/>
        </p:nvSpPr>
        <p:spPr>
          <a:xfrm>
            <a:off x="239843" y="179882"/>
            <a:ext cx="11662347" cy="304300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Objeto 12">
            <a:extLst>
              <a:ext uri="{FF2B5EF4-FFF2-40B4-BE49-F238E27FC236}">
                <a16:creationId xmlns:a16="http://schemas.microsoft.com/office/drawing/2014/main" id="{9F9D922F-49F4-4357-806D-FB7BE112A934}"/>
              </a:ext>
            </a:extLst>
          </p:cNvPr>
          <p:cNvGraphicFramePr>
            <a:graphicFrameLocks noChangeAspect="1"/>
          </p:cNvGraphicFramePr>
          <p:nvPr/>
        </p:nvGraphicFramePr>
        <p:xfrm>
          <a:off x="2993296" y="4843124"/>
          <a:ext cx="2589213" cy="719138"/>
        </p:xfrm>
        <a:graphic>
          <a:graphicData uri="http://schemas.openxmlformats.org/presentationml/2006/ole">
            <mc:AlternateContent xmlns:mc="http://schemas.openxmlformats.org/markup-compatibility/2006">
              <mc:Choice xmlns:v="urn:schemas-microsoft-com:vml" Requires="v">
                <p:oleObj spid="_x0000_s5164" name="Equation" r:id="rId9" imgW="1460160" imgH="406080" progId="Equation.DSMT4">
                  <p:embed/>
                </p:oleObj>
              </mc:Choice>
              <mc:Fallback>
                <p:oleObj name="Equation" r:id="rId9" imgW="1460160" imgH="406080" progId="Equation.DSMT4">
                  <p:embed/>
                  <p:pic>
                    <p:nvPicPr>
                      <p:cNvPr id="13" name="Objeto 12">
                        <a:extLst>
                          <a:ext uri="{FF2B5EF4-FFF2-40B4-BE49-F238E27FC236}">
                            <a16:creationId xmlns:a16="http://schemas.microsoft.com/office/drawing/2014/main" id="{9F9D922F-49F4-4357-806D-FB7BE112A934}"/>
                          </a:ext>
                        </a:extLst>
                      </p:cNvPr>
                      <p:cNvPicPr/>
                      <p:nvPr/>
                    </p:nvPicPr>
                    <p:blipFill>
                      <a:blip r:embed="rId10"/>
                      <a:stretch>
                        <a:fillRect/>
                      </a:stretch>
                    </p:blipFill>
                    <p:spPr>
                      <a:xfrm>
                        <a:off x="2993296" y="4843124"/>
                        <a:ext cx="2589213" cy="719138"/>
                      </a:xfrm>
                      <a:prstGeom prst="rect">
                        <a:avLst/>
                      </a:prstGeom>
                    </p:spPr>
                  </p:pic>
                </p:oleObj>
              </mc:Fallback>
            </mc:AlternateContent>
          </a:graphicData>
        </a:graphic>
      </p:graphicFrame>
      <p:grpSp>
        <p:nvGrpSpPr>
          <p:cNvPr id="14" name="Agrupar 13">
            <a:extLst>
              <a:ext uri="{FF2B5EF4-FFF2-40B4-BE49-F238E27FC236}">
                <a16:creationId xmlns:a16="http://schemas.microsoft.com/office/drawing/2014/main" id="{9406E58E-5BC0-4C23-B2C7-BC228ECED6DA}"/>
              </a:ext>
            </a:extLst>
          </p:cNvPr>
          <p:cNvGrpSpPr/>
          <p:nvPr/>
        </p:nvGrpSpPr>
        <p:grpSpPr>
          <a:xfrm>
            <a:off x="1051185" y="3687580"/>
            <a:ext cx="1766965" cy="2649590"/>
            <a:chOff x="646451" y="206037"/>
            <a:chExt cx="2531463" cy="4467225"/>
          </a:xfrm>
        </p:grpSpPr>
        <p:pic>
          <p:nvPicPr>
            <p:cNvPr id="15" name="Imagem 14">
              <a:extLst>
                <a:ext uri="{FF2B5EF4-FFF2-40B4-BE49-F238E27FC236}">
                  <a16:creationId xmlns:a16="http://schemas.microsoft.com/office/drawing/2014/main" id="{898F4BCA-3DE8-4F2F-99F0-842D9A087E9A}"/>
                </a:ext>
              </a:extLst>
            </p:cNvPr>
            <p:cNvPicPr>
              <a:picLocks noChangeAspect="1"/>
            </p:cNvPicPr>
            <p:nvPr/>
          </p:nvPicPr>
          <p:blipFill>
            <a:blip r:embed="rId11"/>
            <a:stretch>
              <a:fillRect/>
            </a:stretch>
          </p:blipFill>
          <p:spPr>
            <a:xfrm>
              <a:off x="646451" y="206037"/>
              <a:ext cx="1905000" cy="4467225"/>
            </a:xfrm>
            <a:prstGeom prst="rect">
              <a:avLst/>
            </a:prstGeom>
          </p:spPr>
        </p:pic>
        <p:cxnSp>
          <p:nvCxnSpPr>
            <p:cNvPr id="16" name="Conector de Seta Reta 15">
              <a:extLst>
                <a:ext uri="{FF2B5EF4-FFF2-40B4-BE49-F238E27FC236}">
                  <a16:creationId xmlns:a16="http://schemas.microsoft.com/office/drawing/2014/main" id="{5A6451DC-296D-4165-BDEE-54E9DC6D8470}"/>
                </a:ext>
              </a:extLst>
            </p:cNvPr>
            <p:cNvCxnSpPr/>
            <p:nvPr/>
          </p:nvCxnSpPr>
          <p:spPr>
            <a:xfrm>
              <a:off x="2458387" y="839449"/>
              <a:ext cx="254833" cy="419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8E2A5D32-16E6-4792-B3C1-0791F3D37B53}"/>
                </a:ext>
              </a:extLst>
            </p:cNvPr>
            <p:cNvSpPr txBox="1"/>
            <p:nvPr/>
          </p:nvSpPr>
          <p:spPr>
            <a:xfrm>
              <a:off x="2638268" y="1139252"/>
              <a:ext cx="539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t</a:t>
              </a:r>
            </a:p>
          </p:txBody>
        </p:sp>
      </p:grpSp>
      <p:sp>
        <p:nvSpPr>
          <p:cNvPr id="18" name="Retângulo 17">
            <a:extLst>
              <a:ext uri="{FF2B5EF4-FFF2-40B4-BE49-F238E27FC236}">
                <a16:creationId xmlns:a16="http://schemas.microsoft.com/office/drawing/2014/main" id="{716D614B-8651-430E-A3BC-2C010413DB43}"/>
              </a:ext>
            </a:extLst>
          </p:cNvPr>
          <p:cNvSpPr/>
          <p:nvPr/>
        </p:nvSpPr>
        <p:spPr>
          <a:xfrm>
            <a:off x="242341" y="3435245"/>
            <a:ext cx="11662347" cy="304300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tângulo 18">
            <a:extLst>
              <a:ext uri="{FF2B5EF4-FFF2-40B4-BE49-F238E27FC236}">
                <a16:creationId xmlns:a16="http://schemas.microsoft.com/office/drawing/2014/main" id="{FAB04395-44DE-43B1-BBEA-88B7AEF41F51}"/>
              </a:ext>
            </a:extLst>
          </p:cNvPr>
          <p:cNvSpPr/>
          <p:nvPr/>
        </p:nvSpPr>
        <p:spPr>
          <a:xfrm>
            <a:off x="7248550" y="2344925"/>
            <a:ext cx="31824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https://youtu.be/ta_YdwO2dbI</a:t>
            </a:r>
          </a:p>
        </p:txBody>
      </p:sp>
    </p:spTree>
    <p:extLst>
      <p:ext uri="{BB962C8B-B14F-4D97-AF65-F5344CB8AC3E}">
        <p14:creationId xmlns:p14="http://schemas.microsoft.com/office/powerpoint/2010/main" val="109761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9A2B4B5-001F-4908-994E-33AC996DA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951" y="734516"/>
            <a:ext cx="2183019" cy="2067253"/>
          </a:xfrm>
          <a:prstGeom prst="rect">
            <a:avLst/>
          </a:prstGeom>
        </p:spPr>
      </p:pic>
      <p:sp>
        <p:nvSpPr>
          <p:cNvPr id="4" name="Balão de Fala: Oval 3">
            <a:extLst>
              <a:ext uri="{FF2B5EF4-FFF2-40B4-BE49-F238E27FC236}">
                <a16:creationId xmlns:a16="http://schemas.microsoft.com/office/drawing/2014/main" id="{C5ADF18D-5754-446F-A98F-F07369B047DF}"/>
              </a:ext>
            </a:extLst>
          </p:cNvPr>
          <p:cNvSpPr/>
          <p:nvPr/>
        </p:nvSpPr>
        <p:spPr>
          <a:xfrm>
            <a:off x="2488368" y="479685"/>
            <a:ext cx="2953062" cy="1124263"/>
          </a:xfrm>
          <a:prstGeom prst="wedgeEllipseCallout">
            <a:avLst>
              <a:gd name="adj1" fmla="val -62078"/>
              <a:gd name="adj2" fmla="val 37167"/>
            </a:avLst>
          </a:prstGeom>
          <a:solidFill>
            <a:srgbClr val="001D3A"/>
          </a:solidFill>
          <a:ln w="38100">
            <a:solidFill>
              <a:srgbClr val="718EAD"/>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Vamos começar calculando a vazão (Q):</a:t>
            </a:r>
          </a:p>
        </p:txBody>
      </p:sp>
      <p:graphicFrame>
        <p:nvGraphicFramePr>
          <p:cNvPr id="5" name="Objeto 4">
            <a:extLst>
              <a:ext uri="{FF2B5EF4-FFF2-40B4-BE49-F238E27FC236}">
                <a16:creationId xmlns:a16="http://schemas.microsoft.com/office/drawing/2014/main" id="{1A13F533-0F5E-4E27-B579-C11A50139A1E}"/>
              </a:ext>
            </a:extLst>
          </p:cNvPr>
          <p:cNvGraphicFramePr>
            <a:graphicFrameLocks noChangeAspect="1"/>
          </p:cNvGraphicFramePr>
          <p:nvPr/>
        </p:nvGraphicFramePr>
        <p:xfrm>
          <a:off x="3335227" y="1767512"/>
          <a:ext cx="1404788" cy="750835"/>
        </p:xfrm>
        <a:graphic>
          <a:graphicData uri="http://schemas.openxmlformats.org/presentationml/2006/ole">
            <mc:AlternateContent xmlns:mc="http://schemas.openxmlformats.org/markup-compatibility/2006">
              <mc:Choice xmlns:v="urn:schemas-microsoft-com:vml" Requires="v">
                <p:oleObj spid="_x0000_s6524" name="Equation" r:id="rId5" imgW="736560" imgH="393480" progId="Equation.DSMT4">
                  <p:embed/>
                </p:oleObj>
              </mc:Choice>
              <mc:Fallback>
                <p:oleObj name="Equation" r:id="rId5" imgW="736560" imgH="393480" progId="Equation.DSMT4">
                  <p:embed/>
                  <p:pic>
                    <p:nvPicPr>
                      <p:cNvPr id="5" name="Objeto 4">
                        <a:extLst>
                          <a:ext uri="{FF2B5EF4-FFF2-40B4-BE49-F238E27FC236}">
                            <a16:creationId xmlns:a16="http://schemas.microsoft.com/office/drawing/2014/main" id="{1A13F533-0F5E-4E27-B579-C11A50139A1E}"/>
                          </a:ext>
                        </a:extLst>
                      </p:cNvPr>
                      <p:cNvPicPr/>
                      <p:nvPr/>
                    </p:nvPicPr>
                    <p:blipFill>
                      <a:blip r:embed="rId6"/>
                      <a:stretch>
                        <a:fillRect/>
                      </a:stretch>
                    </p:blipFill>
                    <p:spPr>
                      <a:xfrm>
                        <a:off x="3335227" y="1767512"/>
                        <a:ext cx="1404788" cy="750835"/>
                      </a:xfrm>
                      <a:prstGeom prst="rect">
                        <a:avLst/>
                      </a:prstGeom>
                    </p:spPr>
                  </p:pic>
                </p:oleObj>
              </mc:Fallback>
            </mc:AlternateContent>
          </a:graphicData>
        </a:graphic>
      </p:graphicFrame>
      <p:grpSp>
        <p:nvGrpSpPr>
          <p:cNvPr id="6" name="Agrupar 5">
            <a:extLst>
              <a:ext uri="{FF2B5EF4-FFF2-40B4-BE49-F238E27FC236}">
                <a16:creationId xmlns:a16="http://schemas.microsoft.com/office/drawing/2014/main" id="{9B8178A4-BCAB-443B-915A-46033BF05555}"/>
              </a:ext>
            </a:extLst>
          </p:cNvPr>
          <p:cNvGrpSpPr/>
          <p:nvPr/>
        </p:nvGrpSpPr>
        <p:grpSpPr>
          <a:xfrm>
            <a:off x="5878018" y="404734"/>
            <a:ext cx="1766965" cy="2649590"/>
            <a:chOff x="646451" y="206037"/>
            <a:chExt cx="2531463" cy="4467225"/>
          </a:xfrm>
        </p:grpSpPr>
        <p:pic>
          <p:nvPicPr>
            <p:cNvPr id="7" name="Imagem 6">
              <a:extLst>
                <a:ext uri="{FF2B5EF4-FFF2-40B4-BE49-F238E27FC236}">
                  <a16:creationId xmlns:a16="http://schemas.microsoft.com/office/drawing/2014/main" id="{31578D38-3861-4AF3-9D36-3B94CE17D18A}"/>
                </a:ext>
              </a:extLst>
            </p:cNvPr>
            <p:cNvPicPr>
              <a:picLocks noChangeAspect="1"/>
            </p:cNvPicPr>
            <p:nvPr/>
          </p:nvPicPr>
          <p:blipFill>
            <a:blip r:embed="rId7"/>
            <a:stretch>
              <a:fillRect/>
            </a:stretch>
          </p:blipFill>
          <p:spPr>
            <a:xfrm>
              <a:off x="646451" y="206037"/>
              <a:ext cx="1905000" cy="4467225"/>
            </a:xfrm>
            <a:prstGeom prst="rect">
              <a:avLst/>
            </a:prstGeom>
          </p:spPr>
        </p:pic>
        <p:cxnSp>
          <p:nvCxnSpPr>
            <p:cNvPr id="8" name="Conector de Seta Reta 7">
              <a:extLst>
                <a:ext uri="{FF2B5EF4-FFF2-40B4-BE49-F238E27FC236}">
                  <a16:creationId xmlns:a16="http://schemas.microsoft.com/office/drawing/2014/main" id="{D8638AAA-C4E5-46A3-AFA9-96C716B14258}"/>
                </a:ext>
              </a:extLst>
            </p:cNvPr>
            <p:cNvCxnSpPr/>
            <p:nvPr/>
          </p:nvCxnSpPr>
          <p:spPr>
            <a:xfrm>
              <a:off x="2458387" y="839449"/>
              <a:ext cx="254833" cy="419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0B2C46B3-6435-48E7-9FF9-1ECDB2601CED}"/>
                </a:ext>
              </a:extLst>
            </p:cNvPr>
            <p:cNvSpPr txBox="1"/>
            <p:nvPr/>
          </p:nvSpPr>
          <p:spPr>
            <a:xfrm>
              <a:off x="2638268" y="1139252"/>
              <a:ext cx="539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t</a:t>
              </a:r>
            </a:p>
          </p:txBody>
        </p:sp>
      </p:grpSp>
      <p:graphicFrame>
        <p:nvGraphicFramePr>
          <p:cNvPr id="10" name="Objeto 9">
            <a:extLst>
              <a:ext uri="{FF2B5EF4-FFF2-40B4-BE49-F238E27FC236}">
                <a16:creationId xmlns:a16="http://schemas.microsoft.com/office/drawing/2014/main" id="{47BDDE20-9C38-4398-A7BA-ADEDF422D06B}"/>
              </a:ext>
            </a:extLst>
          </p:cNvPr>
          <p:cNvGraphicFramePr>
            <a:graphicFrameLocks noChangeAspect="1"/>
          </p:cNvGraphicFramePr>
          <p:nvPr/>
        </p:nvGraphicFramePr>
        <p:xfrm>
          <a:off x="8126646" y="483485"/>
          <a:ext cx="1962150" cy="776288"/>
        </p:xfrm>
        <a:graphic>
          <a:graphicData uri="http://schemas.openxmlformats.org/presentationml/2006/ole">
            <mc:AlternateContent xmlns:mc="http://schemas.openxmlformats.org/markup-compatibility/2006">
              <mc:Choice xmlns:v="urn:schemas-microsoft-com:vml" Requires="v">
                <p:oleObj spid="_x0000_s6525" name="Equation" r:id="rId8" imgW="1028520" imgH="406080" progId="Equation.DSMT4">
                  <p:embed/>
                </p:oleObj>
              </mc:Choice>
              <mc:Fallback>
                <p:oleObj name="Equation" r:id="rId8" imgW="1028520" imgH="406080" progId="Equation.DSMT4">
                  <p:embed/>
                  <p:pic>
                    <p:nvPicPr>
                      <p:cNvPr id="10" name="Objeto 9">
                        <a:extLst>
                          <a:ext uri="{FF2B5EF4-FFF2-40B4-BE49-F238E27FC236}">
                            <a16:creationId xmlns:a16="http://schemas.microsoft.com/office/drawing/2014/main" id="{47BDDE20-9C38-4398-A7BA-ADEDF422D06B}"/>
                          </a:ext>
                        </a:extLst>
                      </p:cNvPr>
                      <p:cNvPicPr/>
                      <p:nvPr/>
                    </p:nvPicPr>
                    <p:blipFill>
                      <a:blip r:embed="rId9"/>
                      <a:stretch>
                        <a:fillRect/>
                      </a:stretch>
                    </p:blipFill>
                    <p:spPr>
                      <a:xfrm>
                        <a:off x="8126646" y="483485"/>
                        <a:ext cx="1962150" cy="776288"/>
                      </a:xfrm>
                      <a:prstGeom prst="rect">
                        <a:avLst/>
                      </a:prstGeom>
                    </p:spPr>
                  </p:pic>
                </p:oleObj>
              </mc:Fallback>
            </mc:AlternateContent>
          </a:graphicData>
        </a:graphic>
      </p:graphicFrame>
      <p:graphicFrame>
        <p:nvGraphicFramePr>
          <p:cNvPr id="11" name="Objeto 10">
            <a:extLst>
              <a:ext uri="{FF2B5EF4-FFF2-40B4-BE49-F238E27FC236}">
                <a16:creationId xmlns:a16="http://schemas.microsoft.com/office/drawing/2014/main" id="{C5886E43-E5ED-4EF7-83B2-1ACE95E7002A}"/>
              </a:ext>
            </a:extLst>
          </p:cNvPr>
          <p:cNvGraphicFramePr>
            <a:graphicFrameLocks noChangeAspect="1"/>
          </p:cNvGraphicFramePr>
          <p:nvPr/>
        </p:nvGraphicFramePr>
        <p:xfrm>
          <a:off x="7978983" y="1355776"/>
          <a:ext cx="2713038" cy="776288"/>
        </p:xfrm>
        <a:graphic>
          <a:graphicData uri="http://schemas.openxmlformats.org/presentationml/2006/ole">
            <mc:AlternateContent xmlns:mc="http://schemas.openxmlformats.org/markup-compatibility/2006">
              <mc:Choice xmlns:v="urn:schemas-microsoft-com:vml" Requires="v">
                <p:oleObj spid="_x0000_s6526" name="Equation" r:id="rId10" imgW="1422360" imgH="406080" progId="Equation.DSMT4">
                  <p:embed/>
                </p:oleObj>
              </mc:Choice>
              <mc:Fallback>
                <p:oleObj name="Equation" r:id="rId10" imgW="1422360" imgH="406080" progId="Equation.DSMT4">
                  <p:embed/>
                  <p:pic>
                    <p:nvPicPr>
                      <p:cNvPr id="11" name="Objeto 10">
                        <a:extLst>
                          <a:ext uri="{FF2B5EF4-FFF2-40B4-BE49-F238E27FC236}">
                            <a16:creationId xmlns:a16="http://schemas.microsoft.com/office/drawing/2014/main" id="{C5886E43-E5ED-4EF7-83B2-1ACE95E7002A}"/>
                          </a:ext>
                        </a:extLst>
                      </p:cNvPr>
                      <p:cNvPicPr/>
                      <p:nvPr/>
                    </p:nvPicPr>
                    <p:blipFill>
                      <a:blip r:embed="rId11"/>
                      <a:stretch>
                        <a:fillRect/>
                      </a:stretch>
                    </p:blipFill>
                    <p:spPr>
                      <a:xfrm>
                        <a:off x="7978983" y="1355776"/>
                        <a:ext cx="2713038" cy="776288"/>
                      </a:xfrm>
                      <a:prstGeom prst="rect">
                        <a:avLst/>
                      </a:prstGeom>
                    </p:spPr>
                  </p:pic>
                </p:oleObj>
              </mc:Fallback>
            </mc:AlternateContent>
          </a:graphicData>
        </a:graphic>
      </p:graphicFrame>
      <p:graphicFrame>
        <p:nvGraphicFramePr>
          <p:cNvPr id="12" name="Objeto 11">
            <a:extLst>
              <a:ext uri="{FF2B5EF4-FFF2-40B4-BE49-F238E27FC236}">
                <a16:creationId xmlns:a16="http://schemas.microsoft.com/office/drawing/2014/main" id="{8A14DEC5-D44B-4CE3-AED6-A2AD4EDD182B}"/>
              </a:ext>
            </a:extLst>
          </p:cNvPr>
          <p:cNvGraphicFramePr>
            <a:graphicFrameLocks noChangeAspect="1"/>
          </p:cNvGraphicFramePr>
          <p:nvPr/>
        </p:nvGraphicFramePr>
        <p:xfrm>
          <a:off x="7897605" y="2123087"/>
          <a:ext cx="3048000" cy="703263"/>
        </p:xfrm>
        <a:graphic>
          <a:graphicData uri="http://schemas.openxmlformats.org/presentationml/2006/ole">
            <mc:AlternateContent xmlns:mc="http://schemas.openxmlformats.org/markup-compatibility/2006">
              <mc:Choice xmlns:v="urn:schemas-microsoft-com:vml" Requires="v">
                <p:oleObj spid="_x0000_s6527" name="Equation" r:id="rId12" imgW="1600200" imgH="368280" progId="Equation.DSMT4">
                  <p:embed/>
                </p:oleObj>
              </mc:Choice>
              <mc:Fallback>
                <p:oleObj name="Equation" r:id="rId12" imgW="1600200" imgH="368280" progId="Equation.DSMT4">
                  <p:embed/>
                  <p:pic>
                    <p:nvPicPr>
                      <p:cNvPr id="12" name="Objeto 11">
                        <a:extLst>
                          <a:ext uri="{FF2B5EF4-FFF2-40B4-BE49-F238E27FC236}">
                            <a16:creationId xmlns:a16="http://schemas.microsoft.com/office/drawing/2014/main" id="{8A14DEC5-D44B-4CE3-AED6-A2AD4EDD182B}"/>
                          </a:ext>
                        </a:extLst>
                      </p:cNvPr>
                      <p:cNvPicPr/>
                      <p:nvPr/>
                    </p:nvPicPr>
                    <p:blipFill>
                      <a:blip r:embed="rId13"/>
                      <a:stretch>
                        <a:fillRect/>
                      </a:stretch>
                    </p:blipFill>
                    <p:spPr>
                      <a:xfrm>
                        <a:off x="7897605" y="2123087"/>
                        <a:ext cx="3048000" cy="703263"/>
                      </a:xfrm>
                      <a:prstGeom prst="rect">
                        <a:avLst/>
                      </a:prstGeom>
                    </p:spPr>
                  </p:pic>
                </p:oleObj>
              </mc:Fallback>
            </mc:AlternateContent>
          </a:graphicData>
        </a:graphic>
      </p:graphicFrame>
      <p:sp>
        <p:nvSpPr>
          <p:cNvPr id="13" name="Retângulo 12">
            <a:extLst>
              <a:ext uri="{FF2B5EF4-FFF2-40B4-BE49-F238E27FC236}">
                <a16:creationId xmlns:a16="http://schemas.microsoft.com/office/drawing/2014/main" id="{86410647-0EDF-4435-8D82-41D78CDE59AA}"/>
              </a:ext>
            </a:extLst>
          </p:cNvPr>
          <p:cNvSpPr/>
          <p:nvPr/>
        </p:nvSpPr>
        <p:spPr>
          <a:xfrm>
            <a:off x="224852" y="254833"/>
            <a:ext cx="11692328" cy="284813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tângulo 13">
            <a:extLst>
              <a:ext uri="{FF2B5EF4-FFF2-40B4-BE49-F238E27FC236}">
                <a16:creationId xmlns:a16="http://schemas.microsoft.com/office/drawing/2014/main" id="{FE60C9A0-CB42-48F9-B789-92B29A484E1C}"/>
              </a:ext>
            </a:extLst>
          </p:cNvPr>
          <p:cNvSpPr/>
          <p:nvPr/>
        </p:nvSpPr>
        <p:spPr>
          <a:xfrm>
            <a:off x="242340" y="3360296"/>
            <a:ext cx="11692328" cy="3055494"/>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m 15">
            <a:extLst>
              <a:ext uri="{FF2B5EF4-FFF2-40B4-BE49-F238E27FC236}">
                <a16:creationId xmlns:a16="http://schemas.microsoft.com/office/drawing/2014/main" id="{13327A6D-2798-4FC7-A2F4-B7285FBC14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498645" y="4007715"/>
            <a:ext cx="2193683" cy="2281723"/>
          </a:xfrm>
          <a:prstGeom prst="rect">
            <a:avLst/>
          </a:prstGeom>
        </p:spPr>
      </p:pic>
      <p:sp>
        <p:nvSpPr>
          <p:cNvPr id="17" name="Balão de Fala: Oval 16">
            <a:extLst>
              <a:ext uri="{FF2B5EF4-FFF2-40B4-BE49-F238E27FC236}">
                <a16:creationId xmlns:a16="http://schemas.microsoft.com/office/drawing/2014/main" id="{A777596A-8A47-4086-87C0-8BBC8C522C4D}"/>
              </a:ext>
            </a:extLst>
          </p:cNvPr>
          <p:cNvSpPr/>
          <p:nvPr/>
        </p:nvSpPr>
        <p:spPr>
          <a:xfrm>
            <a:off x="6250898" y="3762531"/>
            <a:ext cx="3912433" cy="1109272"/>
          </a:xfrm>
          <a:prstGeom prst="wedgeEllipseCallout">
            <a:avLst>
              <a:gd name="adj1" fmla="val 46620"/>
              <a:gd name="adj2" fmla="val 71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Aí lembramos o Alemão     Q = </a:t>
            </a:r>
            <a:r>
              <a:rPr kumimoji="0" lang="pt-BR"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vA</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e calculamos as velocidades médias:</a:t>
            </a:r>
          </a:p>
        </p:txBody>
      </p:sp>
      <p:graphicFrame>
        <p:nvGraphicFramePr>
          <p:cNvPr id="18" name="Objeto 17">
            <a:extLst>
              <a:ext uri="{FF2B5EF4-FFF2-40B4-BE49-F238E27FC236}">
                <a16:creationId xmlns:a16="http://schemas.microsoft.com/office/drawing/2014/main" id="{5A5DF272-88AF-4B92-A088-7792384C5D42}"/>
              </a:ext>
            </a:extLst>
          </p:cNvPr>
          <p:cNvGraphicFramePr>
            <a:graphicFrameLocks noChangeAspect="1"/>
          </p:cNvGraphicFramePr>
          <p:nvPr/>
        </p:nvGraphicFramePr>
        <p:xfrm>
          <a:off x="7966023" y="5199271"/>
          <a:ext cx="725488" cy="703262"/>
        </p:xfrm>
        <a:graphic>
          <a:graphicData uri="http://schemas.openxmlformats.org/presentationml/2006/ole">
            <mc:AlternateContent xmlns:mc="http://schemas.openxmlformats.org/markup-compatibility/2006">
              <mc:Choice xmlns:v="urn:schemas-microsoft-com:vml" Requires="v">
                <p:oleObj spid="_x0000_s6528" name="Equation" r:id="rId15" imgW="380880" imgH="368280" progId="Equation.DSMT4">
                  <p:embed/>
                </p:oleObj>
              </mc:Choice>
              <mc:Fallback>
                <p:oleObj name="Equation" r:id="rId15" imgW="380880" imgH="368280" progId="Equation.DSMT4">
                  <p:embed/>
                  <p:pic>
                    <p:nvPicPr>
                      <p:cNvPr id="18" name="Objeto 17">
                        <a:extLst>
                          <a:ext uri="{FF2B5EF4-FFF2-40B4-BE49-F238E27FC236}">
                            <a16:creationId xmlns:a16="http://schemas.microsoft.com/office/drawing/2014/main" id="{5A5DF272-88AF-4B92-A088-7792384C5D42}"/>
                          </a:ext>
                        </a:extLst>
                      </p:cNvPr>
                      <p:cNvPicPr/>
                      <p:nvPr/>
                    </p:nvPicPr>
                    <p:blipFill>
                      <a:blip r:embed="rId16"/>
                      <a:stretch>
                        <a:fillRect/>
                      </a:stretch>
                    </p:blipFill>
                    <p:spPr>
                      <a:xfrm>
                        <a:off x="7966023" y="5199271"/>
                        <a:ext cx="725488" cy="703262"/>
                      </a:xfrm>
                      <a:prstGeom prst="rect">
                        <a:avLst/>
                      </a:prstGeom>
                    </p:spPr>
                  </p:pic>
                </p:oleObj>
              </mc:Fallback>
            </mc:AlternateContent>
          </a:graphicData>
        </a:graphic>
      </p:graphicFrame>
      <p:graphicFrame>
        <p:nvGraphicFramePr>
          <p:cNvPr id="19" name="Objeto 18">
            <a:extLst>
              <a:ext uri="{FF2B5EF4-FFF2-40B4-BE49-F238E27FC236}">
                <a16:creationId xmlns:a16="http://schemas.microsoft.com/office/drawing/2014/main" id="{FEF54D02-79C7-474A-B2A8-D6D97C1D31DD}"/>
              </a:ext>
            </a:extLst>
          </p:cNvPr>
          <p:cNvGraphicFramePr>
            <a:graphicFrameLocks noChangeAspect="1"/>
          </p:cNvGraphicFramePr>
          <p:nvPr/>
        </p:nvGraphicFramePr>
        <p:xfrm>
          <a:off x="1804415" y="3910143"/>
          <a:ext cx="2951163" cy="800100"/>
        </p:xfrm>
        <a:graphic>
          <a:graphicData uri="http://schemas.openxmlformats.org/presentationml/2006/ole">
            <mc:AlternateContent xmlns:mc="http://schemas.openxmlformats.org/markup-compatibility/2006">
              <mc:Choice xmlns:v="urn:schemas-microsoft-com:vml" Requires="v">
                <p:oleObj spid="_x0000_s6529" name="Equation" r:id="rId17" imgW="1549080" imgH="419040" progId="Equation.DSMT4">
                  <p:embed/>
                </p:oleObj>
              </mc:Choice>
              <mc:Fallback>
                <p:oleObj name="Equation" r:id="rId17" imgW="1549080" imgH="419040" progId="Equation.DSMT4">
                  <p:embed/>
                  <p:pic>
                    <p:nvPicPr>
                      <p:cNvPr id="19" name="Objeto 18">
                        <a:extLst>
                          <a:ext uri="{FF2B5EF4-FFF2-40B4-BE49-F238E27FC236}">
                            <a16:creationId xmlns:a16="http://schemas.microsoft.com/office/drawing/2014/main" id="{FEF54D02-79C7-474A-B2A8-D6D97C1D31DD}"/>
                          </a:ext>
                        </a:extLst>
                      </p:cNvPr>
                      <p:cNvPicPr/>
                      <p:nvPr/>
                    </p:nvPicPr>
                    <p:blipFill>
                      <a:blip r:embed="rId18"/>
                      <a:stretch>
                        <a:fillRect/>
                      </a:stretch>
                    </p:blipFill>
                    <p:spPr>
                      <a:xfrm>
                        <a:off x="1804415" y="3910143"/>
                        <a:ext cx="2951163" cy="800100"/>
                      </a:xfrm>
                      <a:prstGeom prst="rect">
                        <a:avLst/>
                      </a:prstGeom>
                    </p:spPr>
                  </p:pic>
                </p:oleObj>
              </mc:Fallback>
            </mc:AlternateContent>
          </a:graphicData>
        </a:graphic>
      </p:graphicFrame>
      <p:graphicFrame>
        <p:nvGraphicFramePr>
          <p:cNvPr id="20" name="Objeto 19">
            <a:extLst>
              <a:ext uri="{FF2B5EF4-FFF2-40B4-BE49-F238E27FC236}">
                <a16:creationId xmlns:a16="http://schemas.microsoft.com/office/drawing/2014/main" id="{425A5111-1103-49C4-93E2-7D1ECBCD7BA2}"/>
              </a:ext>
            </a:extLst>
          </p:cNvPr>
          <p:cNvGraphicFramePr>
            <a:graphicFrameLocks noChangeAspect="1"/>
          </p:cNvGraphicFramePr>
          <p:nvPr/>
        </p:nvGraphicFramePr>
        <p:xfrm>
          <a:off x="275574" y="3455676"/>
          <a:ext cx="6456363" cy="388937"/>
        </p:xfrm>
        <a:graphic>
          <a:graphicData uri="http://schemas.openxmlformats.org/presentationml/2006/ole">
            <mc:AlternateContent xmlns:mc="http://schemas.openxmlformats.org/markup-compatibility/2006">
              <mc:Choice xmlns:v="urn:schemas-microsoft-com:vml" Requires="v">
                <p:oleObj spid="_x0000_s6530" name="Equation" r:id="rId19" imgW="3390840" imgH="203040" progId="Equation.DSMT4">
                  <p:embed/>
                </p:oleObj>
              </mc:Choice>
              <mc:Fallback>
                <p:oleObj name="Equation" r:id="rId19" imgW="3390840" imgH="203040" progId="Equation.DSMT4">
                  <p:embed/>
                  <p:pic>
                    <p:nvPicPr>
                      <p:cNvPr id="20" name="Objeto 19">
                        <a:extLst>
                          <a:ext uri="{FF2B5EF4-FFF2-40B4-BE49-F238E27FC236}">
                            <a16:creationId xmlns:a16="http://schemas.microsoft.com/office/drawing/2014/main" id="{425A5111-1103-49C4-93E2-7D1ECBCD7BA2}"/>
                          </a:ext>
                        </a:extLst>
                      </p:cNvPr>
                      <p:cNvPicPr/>
                      <p:nvPr/>
                    </p:nvPicPr>
                    <p:blipFill>
                      <a:blip r:embed="rId20"/>
                      <a:stretch>
                        <a:fillRect/>
                      </a:stretch>
                    </p:blipFill>
                    <p:spPr>
                      <a:xfrm>
                        <a:off x="275574" y="3455676"/>
                        <a:ext cx="6456363" cy="388937"/>
                      </a:xfrm>
                      <a:prstGeom prst="rect">
                        <a:avLst/>
                      </a:prstGeom>
                    </p:spPr>
                  </p:pic>
                </p:oleObj>
              </mc:Fallback>
            </mc:AlternateContent>
          </a:graphicData>
        </a:graphic>
      </p:graphicFrame>
      <p:graphicFrame>
        <p:nvGraphicFramePr>
          <p:cNvPr id="21" name="Objeto 20">
            <a:extLst>
              <a:ext uri="{FF2B5EF4-FFF2-40B4-BE49-F238E27FC236}">
                <a16:creationId xmlns:a16="http://schemas.microsoft.com/office/drawing/2014/main" id="{5C4DFF25-A525-4EA1-9B76-5B29792EF0A1}"/>
              </a:ext>
            </a:extLst>
          </p:cNvPr>
          <p:cNvGraphicFramePr>
            <a:graphicFrameLocks noChangeAspect="1"/>
          </p:cNvGraphicFramePr>
          <p:nvPr/>
        </p:nvGraphicFramePr>
        <p:xfrm>
          <a:off x="1881188" y="5367338"/>
          <a:ext cx="2832100" cy="800100"/>
        </p:xfrm>
        <a:graphic>
          <a:graphicData uri="http://schemas.openxmlformats.org/presentationml/2006/ole">
            <mc:AlternateContent xmlns:mc="http://schemas.openxmlformats.org/markup-compatibility/2006">
              <mc:Choice xmlns:v="urn:schemas-microsoft-com:vml" Requires="v">
                <p:oleObj spid="_x0000_s6531" name="Equation" r:id="rId21" imgW="1485720" imgH="419040" progId="Equation.DSMT4">
                  <p:embed/>
                </p:oleObj>
              </mc:Choice>
              <mc:Fallback>
                <p:oleObj name="Equation" r:id="rId21" imgW="1485720" imgH="419040" progId="Equation.DSMT4">
                  <p:embed/>
                  <p:pic>
                    <p:nvPicPr>
                      <p:cNvPr id="21" name="Objeto 20">
                        <a:extLst>
                          <a:ext uri="{FF2B5EF4-FFF2-40B4-BE49-F238E27FC236}">
                            <a16:creationId xmlns:a16="http://schemas.microsoft.com/office/drawing/2014/main" id="{5C4DFF25-A525-4EA1-9B76-5B29792EF0A1}"/>
                          </a:ext>
                        </a:extLst>
                      </p:cNvPr>
                      <p:cNvPicPr/>
                      <p:nvPr/>
                    </p:nvPicPr>
                    <p:blipFill>
                      <a:blip r:embed="rId22"/>
                      <a:stretch>
                        <a:fillRect/>
                      </a:stretch>
                    </p:blipFill>
                    <p:spPr>
                      <a:xfrm>
                        <a:off x="1881188" y="5367338"/>
                        <a:ext cx="2832100" cy="800100"/>
                      </a:xfrm>
                      <a:prstGeom prst="rect">
                        <a:avLst/>
                      </a:prstGeom>
                    </p:spPr>
                  </p:pic>
                </p:oleObj>
              </mc:Fallback>
            </mc:AlternateContent>
          </a:graphicData>
        </a:graphic>
      </p:graphicFrame>
      <p:graphicFrame>
        <p:nvGraphicFramePr>
          <p:cNvPr id="22" name="Objeto 21">
            <a:extLst>
              <a:ext uri="{FF2B5EF4-FFF2-40B4-BE49-F238E27FC236}">
                <a16:creationId xmlns:a16="http://schemas.microsoft.com/office/drawing/2014/main" id="{55DBA513-BBBF-4E7A-A3D2-4A77343A1BD8}"/>
              </a:ext>
            </a:extLst>
          </p:cNvPr>
          <p:cNvGraphicFramePr>
            <a:graphicFrameLocks noChangeAspect="1"/>
          </p:cNvGraphicFramePr>
          <p:nvPr/>
        </p:nvGraphicFramePr>
        <p:xfrm>
          <a:off x="401638" y="4911725"/>
          <a:ext cx="6238875" cy="388938"/>
        </p:xfrm>
        <a:graphic>
          <a:graphicData uri="http://schemas.openxmlformats.org/presentationml/2006/ole">
            <mc:AlternateContent xmlns:mc="http://schemas.openxmlformats.org/markup-compatibility/2006">
              <mc:Choice xmlns:v="urn:schemas-microsoft-com:vml" Requires="v">
                <p:oleObj spid="_x0000_s6532" name="Equation" r:id="rId23" imgW="3276360" imgH="203040" progId="Equation.DSMT4">
                  <p:embed/>
                </p:oleObj>
              </mc:Choice>
              <mc:Fallback>
                <p:oleObj name="Equation" r:id="rId23" imgW="3276360" imgH="203040" progId="Equation.DSMT4">
                  <p:embed/>
                  <p:pic>
                    <p:nvPicPr>
                      <p:cNvPr id="22" name="Objeto 21">
                        <a:extLst>
                          <a:ext uri="{FF2B5EF4-FFF2-40B4-BE49-F238E27FC236}">
                            <a16:creationId xmlns:a16="http://schemas.microsoft.com/office/drawing/2014/main" id="{55DBA513-BBBF-4E7A-A3D2-4A77343A1BD8}"/>
                          </a:ext>
                        </a:extLst>
                      </p:cNvPr>
                      <p:cNvPicPr/>
                      <p:nvPr/>
                    </p:nvPicPr>
                    <p:blipFill>
                      <a:blip r:embed="rId24"/>
                      <a:stretch>
                        <a:fillRect/>
                      </a:stretch>
                    </p:blipFill>
                    <p:spPr>
                      <a:xfrm>
                        <a:off x="401638" y="4911725"/>
                        <a:ext cx="6238875" cy="388938"/>
                      </a:xfrm>
                      <a:prstGeom prst="rect">
                        <a:avLst/>
                      </a:prstGeom>
                    </p:spPr>
                  </p:pic>
                </p:oleObj>
              </mc:Fallback>
            </mc:AlternateContent>
          </a:graphicData>
        </a:graphic>
      </p:graphicFrame>
    </p:spTree>
    <p:extLst>
      <p:ext uri="{BB962C8B-B14F-4D97-AF65-F5344CB8AC3E}">
        <p14:creationId xmlns:p14="http://schemas.microsoft.com/office/powerpoint/2010/main" val="68669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6" presetClass="entr" presetSubtype="21"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par>
                                <p:cTn id="50" presetID="16" presetClass="entr" presetSubtype="21"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FEE8979-EB12-4DA1-B189-F4F2305E0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11" y="674557"/>
            <a:ext cx="1200897" cy="2515265"/>
          </a:xfrm>
          <a:prstGeom prst="rect">
            <a:avLst/>
          </a:prstGeom>
        </p:spPr>
      </p:pic>
      <p:sp>
        <p:nvSpPr>
          <p:cNvPr id="3" name="Balão de Fala: Oval 2">
            <a:extLst>
              <a:ext uri="{FF2B5EF4-FFF2-40B4-BE49-F238E27FC236}">
                <a16:creationId xmlns:a16="http://schemas.microsoft.com/office/drawing/2014/main" id="{9402D1A2-8FE4-4BA8-8A5F-D7809C5172AB}"/>
              </a:ext>
            </a:extLst>
          </p:cNvPr>
          <p:cNvSpPr/>
          <p:nvPr/>
        </p:nvSpPr>
        <p:spPr>
          <a:xfrm>
            <a:off x="2068642" y="539646"/>
            <a:ext cx="2983043" cy="1199213"/>
          </a:xfrm>
          <a:prstGeom prst="wedgeEllipseCallout">
            <a:avLst>
              <a:gd name="adj1" fmla="val -60531"/>
              <a:gd name="adj2" fmla="val 32500"/>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Aplicamos a equação da energia de (0) a (1):</a:t>
            </a:r>
          </a:p>
        </p:txBody>
      </p:sp>
      <p:sp>
        <p:nvSpPr>
          <p:cNvPr id="4" name="Retângulo 3">
            <a:extLst>
              <a:ext uri="{FF2B5EF4-FFF2-40B4-BE49-F238E27FC236}">
                <a16:creationId xmlns:a16="http://schemas.microsoft.com/office/drawing/2014/main" id="{C21F9C5C-7144-4813-8F3E-F9361560E0F4}"/>
              </a:ext>
            </a:extLst>
          </p:cNvPr>
          <p:cNvSpPr/>
          <p:nvPr/>
        </p:nvSpPr>
        <p:spPr>
          <a:xfrm>
            <a:off x="359764" y="179882"/>
            <a:ext cx="11482466" cy="42721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Objeto 11">
            <a:extLst>
              <a:ext uri="{FF2B5EF4-FFF2-40B4-BE49-F238E27FC236}">
                <a16:creationId xmlns:a16="http://schemas.microsoft.com/office/drawing/2014/main" id="{327EA12D-0999-44D4-A712-33BFA12D1B66}"/>
              </a:ext>
            </a:extLst>
          </p:cNvPr>
          <p:cNvGraphicFramePr>
            <a:graphicFrameLocks noChangeAspect="1"/>
          </p:cNvGraphicFramePr>
          <p:nvPr/>
        </p:nvGraphicFramePr>
        <p:xfrm>
          <a:off x="2296749" y="1992391"/>
          <a:ext cx="5148262" cy="1304925"/>
        </p:xfrm>
        <a:graphic>
          <a:graphicData uri="http://schemas.openxmlformats.org/presentationml/2006/ole">
            <mc:AlternateContent xmlns:mc="http://schemas.openxmlformats.org/markup-compatibility/2006">
              <mc:Choice xmlns:v="urn:schemas-microsoft-com:vml" Requires="v">
                <p:oleObj spid="_x0000_s7380" name="Equation" r:id="rId5" imgW="2501640" imgH="634680" progId="Equation.DSMT4">
                  <p:embed/>
                </p:oleObj>
              </mc:Choice>
              <mc:Fallback>
                <p:oleObj name="Equation" r:id="rId5" imgW="2501640" imgH="634680" progId="Equation.DSMT4">
                  <p:embed/>
                  <p:pic>
                    <p:nvPicPr>
                      <p:cNvPr id="12" name="Objeto 11">
                        <a:extLst>
                          <a:ext uri="{FF2B5EF4-FFF2-40B4-BE49-F238E27FC236}">
                            <a16:creationId xmlns:a16="http://schemas.microsoft.com/office/drawing/2014/main" id="{327EA12D-0999-44D4-A712-33BFA12D1B66}"/>
                          </a:ext>
                        </a:extLst>
                      </p:cNvPr>
                      <p:cNvPicPr/>
                      <p:nvPr/>
                    </p:nvPicPr>
                    <p:blipFill>
                      <a:blip r:embed="rId6"/>
                      <a:stretch>
                        <a:fillRect/>
                      </a:stretch>
                    </p:blipFill>
                    <p:spPr>
                      <a:xfrm>
                        <a:off x="2296749" y="1992391"/>
                        <a:ext cx="5148262" cy="1304925"/>
                      </a:xfrm>
                      <a:prstGeom prst="rect">
                        <a:avLst/>
                      </a:prstGeom>
                    </p:spPr>
                  </p:pic>
                </p:oleObj>
              </mc:Fallback>
            </mc:AlternateContent>
          </a:graphicData>
        </a:graphic>
      </p:graphicFrame>
      <p:cxnSp>
        <p:nvCxnSpPr>
          <p:cNvPr id="14" name="Conector reto 13">
            <a:extLst>
              <a:ext uri="{FF2B5EF4-FFF2-40B4-BE49-F238E27FC236}">
                <a16:creationId xmlns:a16="http://schemas.microsoft.com/office/drawing/2014/main" id="{38E2BA0A-CD7B-4516-9698-C0748CE3EE50}"/>
              </a:ext>
            </a:extLst>
          </p:cNvPr>
          <p:cNvCxnSpPr/>
          <p:nvPr/>
        </p:nvCxnSpPr>
        <p:spPr>
          <a:xfrm>
            <a:off x="2293495" y="2563318"/>
            <a:ext cx="314794" cy="6595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ector reto 14">
            <a:extLst>
              <a:ext uri="{FF2B5EF4-FFF2-40B4-BE49-F238E27FC236}">
                <a16:creationId xmlns:a16="http://schemas.microsoft.com/office/drawing/2014/main" id="{92477959-8E5A-4F02-827A-1CEEEDC4DC02}"/>
              </a:ext>
            </a:extLst>
          </p:cNvPr>
          <p:cNvCxnSpPr/>
          <p:nvPr/>
        </p:nvCxnSpPr>
        <p:spPr>
          <a:xfrm>
            <a:off x="4499547" y="2580807"/>
            <a:ext cx="314794" cy="6595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Agrupar 18">
            <a:extLst>
              <a:ext uri="{FF2B5EF4-FFF2-40B4-BE49-F238E27FC236}">
                <a16:creationId xmlns:a16="http://schemas.microsoft.com/office/drawing/2014/main" id="{F7064FD4-787E-49D3-BEE6-107FCB1E6E8C}"/>
              </a:ext>
            </a:extLst>
          </p:cNvPr>
          <p:cNvGrpSpPr/>
          <p:nvPr/>
        </p:nvGrpSpPr>
        <p:grpSpPr>
          <a:xfrm>
            <a:off x="7075358" y="864510"/>
            <a:ext cx="4587881" cy="3497628"/>
            <a:chOff x="6955437" y="654648"/>
            <a:chExt cx="4587881" cy="3497628"/>
          </a:xfrm>
        </p:grpSpPr>
        <p:pic>
          <p:nvPicPr>
            <p:cNvPr id="11" name="Imagem 10">
              <a:extLst>
                <a:ext uri="{FF2B5EF4-FFF2-40B4-BE49-F238E27FC236}">
                  <a16:creationId xmlns:a16="http://schemas.microsoft.com/office/drawing/2014/main" id="{D736B1A1-5A51-44EE-976B-1FE3C3401DD8}"/>
                </a:ext>
              </a:extLst>
            </p:cNvPr>
            <p:cNvPicPr>
              <a:picLocks noChangeAspect="1"/>
            </p:cNvPicPr>
            <p:nvPr/>
          </p:nvPicPr>
          <p:blipFill>
            <a:blip r:embed="rId7"/>
            <a:stretch>
              <a:fillRect/>
            </a:stretch>
          </p:blipFill>
          <p:spPr>
            <a:xfrm>
              <a:off x="7601547" y="654648"/>
              <a:ext cx="3941771" cy="3497628"/>
            </a:xfrm>
            <a:prstGeom prst="rect">
              <a:avLst/>
            </a:prstGeom>
          </p:spPr>
        </p:pic>
        <p:cxnSp>
          <p:nvCxnSpPr>
            <p:cNvPr id="17" name="Conector reto 16">
              <a:extLst>
                <a:ext uri="{FF2B5EF4-FFF2-40B4-BE49-F238E27FC236}">
                  <a16:creationId xmlns:a16="http://schemas.microsoft.com/office/drawing/2014/main" id="{D39E352E-40E5-4971-97BE-57B1D9B3CB81}"/>
                </a:ext>
              </a:extLst>
            </p:cNvPr>
            <p:cNvCxnSpPr/>
            <p:nvPr/>
          </p:nvCxnSpPr>
          <p:spPr>
            <a:xfrm flipH="1">
              <a:off x="7015397" y="1753849"/>
              <a:ext cx="3402767"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8" name="CaixaDeTexto 17">
              <a:extLst>
                <a:ext uri="{FF2B5EF4-FFF2-40B4-BE49-F238E27FC236}">
                  <a16:creationId xmlns:a16="http://schemas.microsoft.com/office/drawing/2014/main" id="{1CF1B60F-A894-46EC-A517-916B3AA37416}"/>
                </a:ext>
              </a:extLst>
            </p:cNvPr>
            <p:cNvSpPr txBox="1"/>
            <p:nvPr/>
          </p:nvSpPr>
          <p:spPr>
            <a:xfrm>
              <a:off x="6955437" y="1484026"/>
              <a:ext cx="9443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PHR</a:t>
              </a:r>
            </a:p>
          </p:txBody>
        </p:sp>
      </p:grpSp>
      <p:graphicFrame>
        <p:nvGraphicFramePr>
          <p:cNvPr id="20" name="Objeto 19">
            <a:extLst>
              <a:ext uri="{FF2B5EF4-FFF2-40B4-BE49-F238E27FC236}">
                <a16:creationId xmlns:a16="http://schemas.microsoft.com/office/drawing/2014/main" id="{B4DFF7ED-AB1D-4BEA-99DC-1AA0297CCD71}"/>
              </a:ext>
            </a:extLst>
          </p:cNvPr>
          <p:cNvGraphicFramePr>
            <a:graphicFrameLocks noChangeAspect="1"/>
          </p:cNvGraphicFramePr>
          <p:nvPr/>
        </p:nvGraphicFramePr>
        <p:xfrm>
          <a:off x="2574014" y="3354934"/>
          <a:ext cx="3816350" cy="862013"/>
        </p:xfrm>
        <a:graphic>
          <a:graphicData uri="http://schemas.openxmlformats.org/presentationml/2006/ole">
            <mc:AlternateContent xmlns:mc="http://schemas.openxmlformats.org/markup-compatibility/2006">
              <mc:Choice xmlns:v="urn:schemas-microsoft-com:vml" Requires="v">
                <p:oleObj spid="_x0000_s7381" name="Equation" r:id="rId8" imgW="1854000" imgH="419040" progId="Equation.DSMT4">
                  <p:embed/>
                </p:oleObj>
              </mc:Choice>
              <mc:Fallback>
                <p:oleObj name="Equation" r:id="rId8" imgW="1854000" imgH="419040" progId="Equation.DSMT4">
                  <p:embed/>
                  <p:pic>
                    <p:nvPicPr>
                      <p:cNvPr id="20" name="Objeto 19">
                        <a:extLst>
                          <a:ext uri="{FF2B5EF4-FFF2-40B4-BE49-F238E27FC236}">
                            <a16:creationId xmlns:a16="http://schemas.microsoft.com/office/drawing/2014/main" id="{B4DFF7ED-AB1D-4BEA-99DC-1AA0297CCD71}"/>
                          </a:ext>
                        </a:extLst>
                      </p:cNvPr>
                      <p:cNvPicPr/>
                      <p:nvPr/>
                    </p:nvPicPr>
                    <p:blipFill>
                      <a:blip r:embed="rId9"/>
                      <a:stretch>
                        <a:fillRect/>
                      </a:stretch>
                    </p:blipFill>
                    <p:spPr>
                      <a:xfrm>
                        <a:off x="2574014" y="3354934"/>
                        <a:ext cx="3816350" cy="862013"/>
                      </a:xfrm>
                      <a:prstGeom prst="rect">
                        <a:avLst/>
                      </a:prstGeom>
                    </p:spPr>
                  </p:pic>
                </p:oleObj>
              </mc:Fallback>
            </mc:AlternateContent>
          </a:graphicData>
        </a:graphic>
      </p:graphicFrame>
      <p:sp>
        <p:nvSpPr>
          <p:cNvPr id="21" name="Retângulo 20">
            <a:extLst>
              <a:ext uri="{FF2B5EF4-FFF2-40B4-BE49-F238E27FC236}">
                <a16:creationId xmlns:a16="http://schemas.microsoft.com/office/drawing/2014/main" id="{33F956C9-804A-4BC2-8C46-702869A4D073}"/>
              </a:ext>
            </a:extLst>
          </p:cNvPr>
          <p:cNvSpPr/>
          <p:nvPr/>
        </p:nvSpPr>
        <p:spPr>
          <a:xfrm>
            <a:off x="347272" y="4634460"/>
            <a:ext cx="11482466" cy="2006184"/>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Imagem 24" descr="Uma imagem contendo texto&#10;&#10;Descrição gerada com alta confiança">
            <a:extLst>
              <a:ext uri="{FF2B5EF4-FFF2-40B4-BE49-F238E27FC236}">
                <a16:creationId xmlns:a16="http://schemas.microsoft.com/office/drawing/2014/main" id="{7B270D38-E984-4406-978A-60A396E7DE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4875" y="4911615"/>
            <a:ext cx="1359016" cy="1628333"/>
          </a:xfrm>
          <a:prstGeom prst="rect">
            <a:avLst/>
          </a:prstGeom>
        </p:spPr>
      </p:pic>
      <p:sp>
        <p:nvSpPr>
          <p:cNvPr id="26" name="Balão de Fala: Oval 25">
            <a:extLst>
              <a:ext uri="{FF2B5EF4-FFF2-40B4-BE49-F238E27FC236}">
                <a16:creationId xmlns:a16="http://schemas.microsoft.com/office/drawing/2014/main" id="{7819AF08-7EBF-498F-89F0-2846EF3B0362}"/>
              </a:ext>
            </a:extLst>
          </p:cNvPr>
          <p:cNvSpPr/>
          <p:nvPr/>
        </p:nvSpPr>
        <p:spPr>
          <a:xfrm>
            <a:off x="4721903" y="4796852"/>
            <a:ext cx="5681272" cy="839450"/>
          </a:xfrm>
          <a:prstGeom prst="wedgeEllipseCallout">
            <a:avLst>
              <a:gd name="adj1" fmla="val 57611"/>
              <a:gd name="adj2" fmla="val 25000"/>
            </a:avLst>
          </a:prstGeom>
          <a:solidFill>
            <a:srgbClr val="880015"/>
          </a:solidFill>
          <a:ln w="28575">
            <a:solidFill>
              <a:srgbClr val="BF9B35"/>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Para definir os coeficientes de Coriolis, calculamos o número de Reynolds</a:t>
            </a:r>
          </a:p>
        </p:txBody>
      </p:sp>
      <p:graphicFrame>
        <p:nvGraphicFramePr>
          <p:cNvPr id="27" name="Objeto 26">
            <a:extLst>
              <a:ext uri="{FF2B5EF4-FFF2-40B4-BE49-F238E27FC236}">
                <a16:creationId xmlns:a16="http://schemas.microsoft.com/office/drawing/2014/main" id="{87B808DA-0BB9-4FBE-907B-F6477D184F77}"/>
              </a:ext>
            </a:extLst>
          </p:cNvPr>
          <p:cNvGraphicFramePr>
            <a:graphicFrameLocks noChangeAspect="1"/>
          </p:cNvGraphicFramePr>
          <p:nvPr/>
        </p:nvGraphicFramePr>
        <p:xfrm>
          <a:off x="6262506" y="5720804"/>
          <a:ext cx="2770188" cy="809625"/>
        </p:xfrm>
        <a:graphic>
          <a:graphicData uri="http://schemas.openxmlformats.org/presentationml/2006/ole">
            <mc:AlternateContent xmlns:mc="http://schemas.openxmlformats.org/markup-compatibility/2006">
              <mc:Choice xmlns:v="urn:schemas-microsoft-com:vml" Requires="v">
                <p:oleObj spid="_x0000_s7382" name="Equation" r:id="rId11" imgW="1346040" imgH="393480" progId="Equation.DSMT4">
                  <p:embed/>
                </p:oleObj>
              </mc:Choice>
              <mc:Fallback>
                <p:oleObj name="Equation" r:id="rId11" imgW="1346040" imgH="393480" progId="Equation.DSMT4">
                  <p:embed/>
                  <p:pic>
                    <p:nvPicPr>
                      <p:cNvPr id="27" name="Objeto 26">
                        <a:extLst>
                          <a:ext uri="{FF2B5EF4-FFF2-40B4-BE49-F238E27FC236}">
                            <a16:creationId xmlns:a16="http://schemas.microsoft.com/office/drawing/2014/main" id="{87B808DA-0BB9-4FBE-907B-F6477D184F77}"/>
                          </a:ext>
                        </a:extLst>
                      </p:cNvPr>
                      <p:cNvPicPr/>
                      <p:nvPr/>
                    </p:nvPicPr>
                    <p:blipFill>
                      <a:blip r:embed="rId12"/>
                      <a:stretch>
                        <a:fillRect/>
                      </a:stretch>
                    </p:blipFill>
                    <p:spPr>
                      <a:xfrm>
                        <a:off x="6262506" y="5720804"/>
                        <a:ext cx="2770188" cy="809625"/>
                      </a:xfrm>
                      <a:prstGeom prst="rect">
                        <a:avLst/>
                      </a:prstGeom>
                    </p:spPr>
                  </p:pic>
                </p:oleObj>
              </mc:Fallback>
            </mc:AlternateContent>
          </a:graphicData>
        </a:graphic>
      </p:graphicFrame>
      <p:graphicFrame>
        <p:nvGraphicFramePr>
          <p:cNvPr id="29" name="Objeto 28">
            <a:extLst>
              <a:ext uri="{FF2B5EF4-FFF2-40B4-BE49-F238E27FC236}">
                <a16:creationId xmlns:a16="http://schemas.microsoft.com/office/drawing/2014/main" id="{D6FC13B4-EE97-4F0C-AF7E-E0037548E437}"/>
              </a:ext>
            </a:extLst>
          </p:cNvPr>
          <p:cNvGraphicFramePr>
            <a:graphicFrameLocks noChangeAspect="1"/>
          </p:cNvGraphicFramePr>
          <p:nvPr/>
        </p:nvGraphicFramePr>
        <p:xfrm>
          <a:off x="7242774" y="244033"/>
          <a:ext cx="3803650" cy="652462"/>
        </p:xfrm>
        <a:graphic>
          <a:graphicData uri="http://schemas.openxmlformats.org/presentationml/2006/ole">
            <mc:AlternateContent xmlns:mc="http://schemas.openxmlformats.org/markup-compatibility/2006">
              <mc:Choice xmlns:v="urn:schemas-microsoft-com:vml" Requires="v">
                <p:oleObj spid="_x0000_s7383" name="Equation" r:id="rId13" imgW="2145960" imgH="368280" progId="Equation.DSMT4">
                  <p:embed/>
                </p:oleObj>
              </mc:Choice>
              <mc:Fallback>
                <p:oleObj name="Equation" r:id="rId13" imgW="2145960" imgH="368280" progId="Equation.DSMT4">
                  <p:embed/>
                  <p:pic>
                    <p:nvPicPr>
                      <p:cNvPr id="29" name="Objeto 28">
                        <a:extLst>
                          <a:ext uri="{FF2B5EF4-FFF2-40B4-BE49-F238E27FC236}">
                            <a16:creationId xmlns:a16="http://schemas.microsoft.com/office/drawing/2014/main" id="{D6FC13B4-EE97-4F0C-AF7E-E0037548E437}"/>
                          </a:ext>
                        </a:extLst>
                      </p:cNvPr>
                      <p:cNvPicPr/>
                      <p:nvPr/>
                    </p:nvPicPr>
                    <p:blipFill>
                      <a:blip r:embed="rId14"/>
                      <a:stretch>
                        <a:fillRect/>
                      </a:stretch>
                    </p:blipFill>
                    <p:spPr>
                      <a:xfrm>
                        <a:off x="7242774" y="244033"/>
                        <a:ext cx="3803650" cy="652462"/>
                      </a:xfrm>
                      <a:prstGeom prst="rect">
                        <a:avLst/>
                      </a:prstGeom>
                    </p:spPr>
                  </p:pic>
                </p:oleObj>
              </mc:Fallback>
            </mc:AlternateContent>
          </a:graphicData>
        </a:graphic>
      </p:graphicFrame>
      <p:graphicFrame>
        <p:nvGraphicFramePr>
          <p:cNvPr id="30" name="Objeto 29">
            <a:extLst>
              <a:ext uri="{FF2B5EF4-FFF2-40B4-BE49-F238E27FC236}">
                <a16:creationId xmlns:a16="http://schemas.microsoft.com/office/drawing/2014/main" id="{5FA27947-4F1B-4353-A6D2-45C6DE05E141}"/>
              </a:ext>
            </a:extLst>
          </p:cNvPr>
          <p:cNvGraphicFramePr>
            <a:graphicFrameLocks noChangeAspect="1"/>
          </p:cNvGraphicFramePr>
          <p:nvPr/>
        </p:nvGraphicFramePr>
        <p:xfrm>
          <a:off x="732619" y="4932545"/>
          <a:ext cx="4364037" cy="1254125"/>
        </p:xfrm>
        <a:graphic>
          <a:graphicData uri="http://schemas.openxmlformats.org/presentationml/2006/ole">
            <mc:AlternateContent xmlns:mc="http://schemas.openxmlformats.org/markup-compatibility/2006">
              <mc:Choice xmlns:v="urn:schemas-microsoft-com:vml" Requires="v">
                <p:oleObj spid="_x0000_s7384" name="Equation" r:id="rId15" imgW="2120760" imgH="609480" progId="Equation.DSMT4">
                  <p:embed/>
                </p:oleObj>
              </mc:Choice>
              <mc:Fallback>
                <p:oleObj name="Equation" r:id="rId15" imgW="2120760" imgH="609480" progId="Equation.DSMT4">
                  <p:embed/>
                  <p:pic>
                    <p:nvPicPr>
                      <p:cNvPr id="30" name="Objeto 29">
                        <a:extLst>
                          <a:ext uri="{FF2B5EF4-FFF2-40B4-BE49-F238E27FC236}">
                            <a16:creationId xmlns:a16="http://schemas.microsoft.com/office/drawing/2014/main" id="{5FA27947-4F1B-4353-A6D2-45C6DE05E141}"/>
                          </a:ext>
                        </a:extLst>
                      </p:cNvPr>
                      <p:cNvPicPr/>
                      <p:nvPr/>
                    </p:nvPicPr>
                    <p:blipFill>
                      <a:blip r:embed="rId16"/>
                      <a:stretch>
                        <a:fillRect/>
                      </a:stretch>
                    </p:blipFill>
                    <p:spPr>
                      <a:xfrm>
                        <a:off x="732619" y="4932545"/>
                        <a:ext cx="4364037" cy="1254125"/>
                      </a:xfrm>
                      <a:prstGeom prst="rect">
                        <a:avLst/>
                      </a:prstGeom>
                    </p:spPr>
                  </p:pic>
                </p:oleObj>
              </mc:Fallback>
            </mc:AlternateContent>
          </a:graphicData>
        </a:graphic>
      </p:graphicFrame>
    </p:spTree>
    <p:extLst>
      <p:ext uri="{BB962C8B-B14F-4D97-AF65-F5344CB8AC3E}">
        <p14:creationId xmlns:p14="http://schemas.microsoft.com/office/powerpoint/2010/main" val="398161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Agrupar 49">
            <a:extLst>
              <a:ext uri="{FF2B5EF4-FFF2-40B4-BE49-F238E27FC236}">
                <a16:creationId xmlns:a16="http://schemas.microsoft.com/office/drawing/2014/main" id="{C0B3D904-DFD3-4DF6-B6B0-9E71D5EDC55D}"/>
              </a:ext>
            </a:extLst>
          </p:cNvPr>
          <p:cNvGrpSpPr/>
          <p:nvPr/>
        </p:nvGrpSpPr>
        <p:grpSpPr>
          <a:xfrm>
            <a:off x="7450111" y="3067362"/>
            <a:ext cx="4014474" cy="2971800"/>
            <a:chOff x="7450111" y="3067362"/>
            <a:chExt cx="4014474" cy="2971800"/>
          </a:xfrm>
        </p:grpSpPr>
        <p:grpSp>
          <p:nvGrpSpPr>
            <p:cNvPr id="42" name="Agrupar 41">
              <a:extLst>
                <a:ext uri="{FF2B5EF4-FFF2-40B4-BE49-F238E27FC236}">
                  <a16:creationId xmlns:a16="http://schemas.microsoft.com/office/drawing/2014/main" id="{70A4943F-AF54-4D30-8740-AD5C1F269E56}"/>
                </a:ext>
              </a:extLst>
            </p:cNvPr>
            <p:cNvGrpSpPr/>
            <p:nvPr/>
          </p:nvGrpSpPr>
          <p:grpSpPr>
            <a:xfrm>
              <a:off x="7450111" y="3067362"/>
              <a:ext cx="4014474" cy="2971800"/>
              <a:chOff x="7450111" y="3067362"/>
              <a:chExt cx="4014474" cy="2971800"/>
            </a:xfrm>
          </p:grpSpPr>
          <p:grpSp>
            <p:nvGrpSpPr>
              <p:cNvPr id="28" name="Agrupar 27">
                <a:extLst>
                  <a:ext uri="{FF2B5EF4-FFF2-40B4-BE49-F238E27FC236}">
                    <a16:creationId xmlns:a16="http://schemas.microsoft.com/office/drawing/2014/main" id="{092412AF-3EAC-42B9-B2D6-7AFC5C38E44C}"/>
                  </a:ext>
                </a:extLst>
              </p:cNvPr>
              <p:cNvGrpSpPr/>
              <p:nvPr/>
            </p:nvGrpSpPr>
            <p:grpSpPr>
              <a:xfrm>
                <a:off x="7450111" y="3067362"/>
                <a:ext cx="4014474" cy="2971800"/>
                <a:chOff x="7450111" y="3067362"/>
                <a:chExt cx="4014474" cy="2971800"/>
              </a:xfrm>
            </p:grpSpPr>
            <p:grpSp>
              <p:nvGrpSpPr>
                <p:cNvPr id="26" name="Agrupar 25">
                  <a:extLst>
                    <a:ext uri="{FF2B5EF4-FFF2-40B4-BE49-F238E27FC236}">
                      <a16:creationId xmlns:a16="http://schemas.microsoft.com/office/drawing/2014/main" id="{70DBEF1F-61C0-4951-8A27-40C7313FE8DF}"/>
                    </a:ext>
                  </a:extLst>
                </p:cNvPr>
                <p:cNvGrpSpPr/>
                <p:nvPr/>
              </p:nvGrpSpPr>
              <p:grpSpPr>
                <a:xfrm>
                  <a:off x="7450111" y="3067362"/>
                  <a:ext cx="4014474" cy="2971800"/>
                  <a:chOff x="7450111" y="3067362"/>
                  <a:chExt cx="4014474" cy="2971800"/>
                </a:xfrm>
              </p:grpSpPr>
              <p:grpSp>
                <p:nvGrpSpPr>
                  <p:cNvPr id="23" name="Agrupar 22">
                    <a:extLst>
                      <a:ext uri="{FF2B5EF4-FFF2-40B4-BE49-F238E27FC236}">
                        <a16:creationId xmlns:a16="http://schemas.microsoft.com/office/drawing/2014/main" id="{45A0755D-E823-4363-90EB-0A3176973A24}"/>
                      </a:ext>
                    </a:extLst>
                  </p:cNvPr>
                  <p:cNvGrpSpPr/>
                  <p:nvPr/>
                </p:nvGrpSpPr>
                <p:grpSpPr>
                  <a:xfrm>
                    <a:off x="7450111" y="3067362"/>
                    <a:ext cx="4014474" cy="2971800"/>
                    <a:chOff x="7450111" y="3067362"/>
                    <a:chExt cx="4014474" cy="2971800"/>
                  </a:xfrm>
                </p:grpSpPr>
                <p:grpSp>
                  <p:nvGrpSpPr>
                    <p:cNvPr id="21" name="Agrupar 20">
                      <a:extLst>
                        <a:ext uri="{FF2B5EF4-FFF2-40B4-BE49-F238E27FC236}">
                          <a16:creationId xmlns:a16="http://schemas.microsoft.com/office/drawing/2014/main" id="{3A9F0C31-65C1-4929-A974-F8821C731AAF}"/>
                        </a:ext>
                      </a:extLst>
                    </p:cNvPr>
                    <p:cNvGrpSpPr/>
                    <p:nvPr/>
                  </p:nvGrpSpPr>
                  <p:grpSpPr>
                    <a:xfrm>
                      <a:off x="7450111" y="3067362"/>
                      <a:ext cx="4014474" cy="2971800"/>
                      <a:chOff x="7450111" y="3067362"/>
                      <a:chExt cx="4014474" cy="2971800"/>
                    </a:xfrm>
                  </p:grpSpPr>
                  <p:grpSp>
                    <p:nvGrpSpPr>
                      <p:cNvPr id="17" name="Agrupar 16">
                        <a:extLst>
                          <a:ext uri="{FF2B5EF4-FFF2-40B4-BE49-F238E27FC236}">
                            <a16:creationId xmlns:a16="http://schemas.microsoft.com/office/drawing/2014/main" id="{614B7520-196B-4DD3-B26B-590C513CD395}"/>
                          </a:ext>
                        </a:extLst>
                      </p:cNvPr>
                      <p:cNvGrpSpPr/>
                      <p:nvPr/>
                    </p:nvGrpSpPr>
                    <p:grpSpPr>
                      <a:xfrm>
                        <a:off x="7450111" y="3067362"/>
                        <a:ext cx="4014474" cy="2971800"/>
                        <a:chOff x="7450111" y="3067362"/>
                        <a:chExt cx="4014474" cy="2971800"/>
                      </a:xfrm>
                    </p:grpSpPr>
                    <p:grpSp>
                      <p:nvGrpSpPr>
                        <p:cNvPr id="15" name="Agrupar 14">
                          <a:extLst>
                            <a:ext uri="{FF2B5EF4-FFF2-40B4-BE49-F238E27FC236}">
                              <a16:creationId xmlns:a16="http://schemas.microsoft.com/office/drawing/2014/main" id="{C76AD5B0-EE85-4BBA-86EA-57DA114A81B4}"/>
                            </a:ext>
                          </a:extLst>
                        </p:cNvPr>
                        <p:cNvGrpSpPr/>
                        <p:nvPr/>
                      </p:nvGrpSpPr>
                      <p:grpSpPr>
                        <a:xfrm>
                          <a:off x="7450111" y="3067362"/>
                          <a:ext cx="4014474" cy="2971800"/>
                          <a:chOff x="7450111" y="3067362"/>
                          <a:chExt cx="4014474" cy="2971800"/>
                        </a:xfrm>
                      </p:grpSpPr>
                      <p:pic>
                        <p:nvPicPr>
                          <p:cNvPr id="7" name="Imagem 6">
                            <a:extLst>
                              <a:ext uri="{FF2B5EF4-FFF2-40B4-BE49-F238E27FC236}">
                                <a16:creationId xmlns:a16="http://schemas.microsoft.com/office/drawing/2014/main" id="{8FD42ABD-F666-4DD5-9AD3-EE1096782E86}"/>
                              </a:ext>
                            </a:extLst>
                          </p:cNvPr>
                          <p:cNvPicPr>
                            <a:picLocks noChangeAspect="1"/>
                          </p:cNvPicPr>
                          <p:nvPr/>
                        </p:nvPicPr>
                        <p:blipFill>
                          <a:blip r:embed="rId4"/>
                          <a:stretch>
                            <a:fillRect/>
                          </a:stretch>
                        </p:blipFill>
                        <p:spPr>
                          <a:xfrm>
                            <a:off x="7892710" y="3067362"/>
                            <a:ext cx="3571875" cy="2971800"/>
                          </a:xfrm>
                          <a:prstGeom prst="rect">
                            <a:avLst/>
                          </a:prstGeom>
                        </p:spPr>
                      </p:pic>
                      <p:cxnSp>
                        <p:nvCxnSpPr>
                          <p:cNvPr id="9" name="Conector reto 8">
                            <a:extLst>
                              <a:ext uri="{FF2B5EF4-FFF2-40B4-BE49-F238E27FC236}">
                                <a16:creationId xmlns:a16="http://schemas.microsoft.com/office/drawing/2014/main" id="{BC9B9657-0684-47A3-AA40-577EE994267B}"/>
                              </a:ext>
                            </a:extLst>
                          </p:cNvPr>
                          <p:cNvCxnSpPr>
                            <a:cxnSpLocks/>
                          </p:cNvCxnSpPr>
                          <p:nvPr/>
                        </p:nvCxnSpPr>
                        <p:spPr>
                          <a:xfrm>
                            <a:off x="7450111" y="3972394"/>
                            <a:ext cx="3177915"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670C610B-EEE9-4C6A-B7CE-56557224F17D}"/>
                              </a:ext>
                            </a:extLst>
                          </p:cNvPr>
                          <p:cNvCxnSpPr/>
                          <p:nvPr/>
                        </p:nvCxnSpPr>
                        <p:spPr>
                          <a:xfrm flipH="1">
                            <a:off x="7615003" y="5111646"/>
                            <a:ext cx="854440"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3E1B2889-240F-43BE-B73C-EFC3CEBC5B52}"/>
                              </a:ext>
                            </a:extLst>
                          </p:cNvPr>
                          <p:cNvCxnSpPr/>
                          <p:nvPr/>
                        </p:nvCxnSpPr>
                        <p:spPr>
                          <a:xfrm flipH="1">
                            <a:off x="7749915" y="5966085"/>
                            <a:ext cx="1199213"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16" name="CaixaDeTexto 15">
                          <a:extLst>
                            <a:ext uri="{FF2B5EF4-FFF2-40B4-BE49-F238E27FC236}">
                              <a16:creationId xmlns:a16="http://schemas.microsoft.com/office/drawing/2014/main" id="{BA7E6FCC-8B62-40E8-A0A7-B16A89068BE0}"/>
                            </a:ext>
                          </a:extLst>
                        </p:cNvPr>
                        <p:cNvSpPr txBox="1"/>
                        <p:nvPr/>
                      </p:nvSpPr>
                      <p:spPr>
                        <a:xfrm>
                          <a:off x="7480092" y="3687580"/>
                          <a:ext cx="10193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PHR</a:t>
                          </a:r>
                        </a:p>
                      </p:txBody>
                    </p:sp>
                  </p:grpSp>
                  <p:cxnSp>
                    <p:nvCxnSpPr>
                      <p:cNvPr id="19" name="Conector reto 18">
                        <a:extLst>
                          <a:ext uri="{FF2B5EF4-FFF2-40B4-BE49-F238E27FC236}">
                            <a16:creationId xmlns:a16="http://schemas.microsoft.com/office/drawing/2014/main" id="{EA9B8263-02C5-41AD-9CC5-10D22811E255}"/>
                          </a:ext>
                        </a:extLst>
                      </p:cNvPr>
                      <p:cNvCxnSpPr>
                        <a:cxnSpLocks/>
                      </p:cNvCxnSpPr>
                      <p:nvPr/>
                    </p:nvCxnSpPr>
                    <p:spPr>
                      <a:xfrm flipV="1">
                        <a:off x="8949128" y="3657600"/>
                        <a:ext cx="0" cy="32978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22" name="CaixaDeTexto 21">
                      <a:extLst>
                        <a:ext uri="{FF2B5EF4-FFF2-40B4-BE49-F238E27FC236}">
                          <a16:creationId xmlns:a16="http://schemas.microsoft.com/office/drawing/2014/main" id="{4677265C-04E2-421D-9D18-7B2DCBC0F252}"/>
                        </a:ext>
                      </a:extLst>
                    </p:cNvPr>
                    <p:cNvSpPr txBox="1"/>
                    <p:nvPr/>
                  </p:nvSpPr>
                  <p:spPr>
                    <a:xfrm>
                      <a:off x="8724275" y="3387778"/>
                      <a:ext cx="10643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(0)</a:t>
                      </a:r>
                    </a:p>
                  </p:txBody>
                </p:sp>
              </p:grpSp>
              <p:cxnSp>
                <p:nvCxnSpPr>
                  <p:cNvPr id="25" name="Conector reto 24">
                    <a:extLst>
                      <a:ext uri="{FF2B5EF4-FFF2-40B4-BE49-F238E27FC236}">
                        <a16:creationId xmlns:a16="http://schemas.microsoft.com/office/drawing/2014/main" id="{976D0033-E637-4285-82B4-0C8E2057A1B6}"/>
                      </a:ext>
                    </a:extLst>
                  </p:cNvPr>
                  <p:cNvCxnSpPr/>
                  <p:nvPr/>
                </p:nvCxnSpPr>
                <p:spPr>
                  <a:xfrm flipV="1">
                    <a:off x="8544393" y="3747541"/>
                    <a:ext cx="0" cy="19487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27" name="CaixaDeTexto 26">
                  <a:extLst>
                    <a:ext uri="{FF2B5EF4-FFF2-40B4-BE49-F238E27FC236}">
                      <a16:creationId xmlns:a16="http://schemas.microsoft.com/office/drawing/2014/main" id="{6C03304F-93EC-433A-86A3-FA2B6091A165}"/>
                    </a:ext>
                  </a:extLst>
                </p:cNvPr>
                <p:cNvSpPr txBox="1"/>
                <p:nvPr/>
              </p:nvSpPr>
              <p:spPr>
                <a:xfrm>
                  <a:off x="8319541" y="3507698"/>
                  <a:ext cx="17538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(1)</a:t>
                  </a:r>
                </a:p>
              </p:txBody>
            </p:sp>
          </p:grpSp>
          <p:cxnSp>
            <p:nvCxnSpPr>
              <p:cNvPr id="40" name="Conector reto 39">
                <a:extLst>
                  <a:ext uri="{FF2B5EF4-FFF2-40B4-BE49-F238E27FC236}">
                    <a16:creationId xmlns:a16="http://schemas.microsoft.com/office/drawing/2014/main" id="{E7E6BE7D-9C95-4F69-B220-F4B28C7DE135}"/>
                  </a:ext>
                </a:extLst>
              </p:cNvPr>
              <p:cNvCxnSpPr>
                <a:cxnSpLocks/>
              </p:cNvCxnSpPr>
              <p:nvPr/>
            </p:nvCxnSpPr>
            <p:spPr>
              <a:xfrm flipH="1">
                <a:off x="8664315" y="5471410"/>
                <a:ext cx="314793"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49" name="Conector reto 48">
              <a:extLst>
                <a:ext uri="{FF2B5EF4-FFF2-40B4-BE49-F238E27FC236}">
                  <a16:creationId xmlns:a16="http://schemas.microsoft.com/office/drawing/2014/main" id="{54644798-88FC-4928-B387-E4F6FE8398B1}"/>
                </a:ext>
              </a:extLst>
            </p:cNvPr>
            <p:cNvCxnSpPr/>
            <p:nvPr/>
          </p:nvCxnSpPr>
          <p:spPr>
            <a:xfrm flipH="1">
              <a:off x="7719934" y="5471410"/>
              <a:ext cx="959371"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2" name="Retângulo 1">
            <a:extLst>
              <a:ext uri="{FF2B5EF4-FFF2-40B4-BE49-F238E27FC236}">
                <a16:creationId xmlns:a16="http://schemas.microsoft.com/office/drawing/2014/main" id="{6BC2CAB6-E30E-423D-B940-39DED2AD5966}"/>
              </a:ext>
            </a:extLst>
          </p:cNvPr>
          <p:cNvSpPr/>
          <p:nvPr/>
        </p:nvSpPr>
        <p:spPr>
          <a:xfrm>
            <a:off x="302302" y="407234"/>
            <a:ext cx="11482466" cy="2006184"/>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4C704D85-19A6-49EB-BAC8-B400CFF06F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894" y="765950"/>
            <a:ext cx="1795522" cy="1507101"/>
          </a:xfrm>
          <a:prstGeom prst="rect">
            <a:avLst/>
          </a:prstGeom>
        </p:spPr>
      </p:pic>
      <p:sp>
        <p:nvSpPr>
          <p:cNvPr id="4" name="Balão de Fala: Oval 3">
            <a:extLst>
              <a:ext uri="{FF2B5EF4-FFF2-40B4-BE49-F238E27FC236}">
                <a16:creationId xmlns:a16="http://schemas.microsoft.com/office/drawing/2014/main" id="{33E01EF7-63EC-448E-9E85-477CF6DD3A9C}"/>
              </a:ext>
            </a:extLst>
          </p:cNvPr>
          <p:cNvSpPr/>
          <p:nvPr/>
        </p:nvSpPr>
        <p:spPr>
          <a:xfrm>
            <a:off x="2101121" y="527155"/>
            <a:ext cx="4089817" cy="1199213"/>
          </a:xfrm>
          <a:prstGeom prst="wedgeEllipseCallout">
            <a:avLst>
              <a:gd name="adj1" fmla="val -60531"/>
              <a:gd name="adj2" fmla="val 32500"/>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Aplicamos a equação manométrica de (0) a (1) com origem em (0):</a:t>
            </a:r>
          </a:p>
        </p:txBody>
      </p:sp>
      <p:graphicFrame>
        <p:nvGraphicFramePr>
          <p:cNvPr id="5" name="Objeto 4">
            <a:extLst>
              <a:ext uri="{FF2B5EF4-FFF2-40B4-BE49-F238E27FC236}">
                <a16:creationId xmlns:a16="http://schemas.microsoft.com/office/drawing/2014/main" id="{B1E3150F-391C-4C74-A38A-564909504E30}"/>
              </a:ext>
            </a:extLst>
          </p:cNvPr>
          <p:cNvGraphicFramePr>
            <a:graphicFrameLocks noChangeAspect="1"/>
          </p:cNvGraphicFramePr>
          <p:nvPr/>
        </p:nvGraphicFramePr>
        <p:xfrm>
          <a:off x="2099562" y="1813810"/>
          <a:ext cx="3868383" cy="489654"/>
        </p:xfrm>
        <a:graphic>
          <a:graphicData uri="http://schemas.openxmlformats.org/presentationml/2006/ole">
            <mc:AlternateContent xmlns:mc="http://schemas.openxmlformats.org/markup-compatibility/2006">
              <mc:Choice xmlns:v="urn:schemas-microsoft-com:vml" Requires="v">
                <p:oleObj spid="_x0000_s8572" name="Equation" r:id="rId6" imgW="2908080" imgH="368280" progId="Equation.DSMT4">
                  <p:embed/>
                </p:oleObj>
              </mc:Choice>
              <mc:Fallback>
                <p:oleObj name="Equation" r:id="rId6" imgW="2908080" imgH="368280" progId="Equation.DSMT4">
                  <p:embed/>
                  <p:pic>
                    <p:nvPicPr>
                      <p:cNvPr id="5" name="Objeto 4">
                        <a:extLst>
                          <a:ext uri="{FF2B5EF4-FFF2-40B4-BE49-F238E27FC236}">
                            <a16:creationId xmlns:a16="http://schemas.microsoft.com/office/drawing/2014/main" id="{B1E3150F-391C-4C74-A38A-564909504E30}"/>
                          </a:ext>
                        </a:extLst>
                      </p:cNvPr>
                      <p:cNvPicPr/>
                      <p:nvPr/>
                    </p:nvPicPr>
                    <p:blipFill>
                      <a:blip r:embed="rId7"/>
                      <a:stretch>
                        <a:fillRect/>
                      </a:stretch>
                    </p:blipFill>
                    <p:spPr>
                      <a:xfrm>
                        <a:off x="2099562" y="1813810"/>
                        <a:ext cx="3868383" cy="489654"/>
                      </a:xfrm>
                      <a:prstGeom prst="rect">
                        <a:avLst/>
                      </a:prstGeom>
                    </p:spPr>
                  </p:pic>
                </p:oleObj>
              </mc:Fallback>
            </mc:AlternateContent>
          </a:graphicData>
        </a:graphic>
      </p:graphicFrame>
      <p:sp>
        <p:nvSpPr>
          <p:cNvPr id="6" name="Retângulo 5">
            <a:extLst>
              <a:ext uri="{FF2B5EF4-FFF2-40B4-BE49-F238E27FC236}">
                <a16:creationId xmlns:a16="http://schemas.microsoft.com/office/drawing/2014/main" id="{98801594-5571-483F-B706-C1D117D6C7C0}"/>
              </a:ext>
            </a:extLst>
          </p:cNvPr>
          <p:cNvSpPr/>
          <p:nvPr/>
        </p:nvSpPr>
        <p:spPr>
          <a:xfrm>
            <a:off x="274820" y="2583306"/>
            <a:ext cx="11482466" cy="3997376"/>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9" name="Objeto 28">
            <a:extLst>
              <a:ext uri="{FF2B5EF4-FFF2-40B4-BE49-F238E27FC236}">
                <a16:creationId xmlns:a16="http://schemas.microsoft.com/office/drawing/2014/main" id="{7EF05956-9095-48A3-AAA2-C20AC6F4EF72}"/>
              </a:ext>
            </a:extLst>
          </p:cNvPr>
          <p:cNvGraphicFramePr>
            <a:graphicFrameLocks noChangeAspect="1"/>
          </p:cNvGraphicFramePr>
          <p:nvPr/>
        </p:nvGraphicFramePr>
        <p:xfrm>
          <a:off x="6582659" y="588598"/>
          <a:ext cx="417747" cy="514150"/>
        </p:xfrm>
        <a:graphic>
          <a:graphicData uri="http://schemas.openxmlformats.org/presentationml/2006/ole">
            <mc:AlternateContent xmlns:mc="http://schemas.openxmlformats.org/markup-compatibility/2006">
              <mc:Choice xmlns:v="urn:schemas-microsoft-com:vml" Requires="v">
                <p:oleObj spid="_x0000_s8573" name="Equation" r:id="rId8" imgW="164880" imgH="203040" progId="Equation.DSMT4">
                  <p:embed/>
                </p:oleObj>
              </mc:Choice>
              <mc:Fallback>
                <p:oleObj name="Equation" r:id="rId8" imgW="164880" imgH="203040" progId="Equation.DSMT4">
                  <p:embed/>
                  <p:pic>
                    <p:nvPicPr>
                      <p:cNvPr id="29" name="Objeto 28">
                        <a:extLst>
                          <a:ext uri="{FF2B5EF4-FFF2-40B4-BE49-F238E27FC236}">
                            <a16:creationId xmlns:a16="http://schemas.microsoft.com/office/drawing/2014/main" id="{7EF05956-9095-48A3-AAA2-C20AC6F4EF72}"/>
                          </a:ext>
                        </a:extLst>
                      </p:cNvPr>
                      <p:cNvPicPr/>
                      <p:nvPr/>
                    </p:nvPicPr>
                    <p:blipFill>
                      <a:blip r:embed="rId9"/>
                      <a:stretch>
                        <a:fillRect/>
                      </a:stretch>
                    </p:blipFill>
                    <p:spPr>
                      <a:xfrm>
                        <a:off x="6582659" y="588598"/>
                        <a:ext cx="417747" cy="514150"/>
                      </a:xfrm>
                      <a:prstGeom prst="rect">
                        <a:avLst/>
                      </a:prstGeom>
                    </p:spPr>
                  </p:pic>
                </p:oleObj>
              </mc:Fallback>
            </mc:AlternateContent>
          </a:graphicData>
        </a:graphic>
      </p:graphicFrame>
      <p:cxnSp>
        <p:nvCxnSpPr>
          <p:cNvPr id="31" name="Conector de Seta Reta 30">
            <a:extLst>
              <a:ext uri="{FF2B5EF4-FFF2-40B4-BE49-F238E27FC236}">
                <a16:creationId xmlns:a16="http://schemas.microsoft.com/office/drawing/2014/main" id="{D289261A-42C1-47CB-A08B-1866975DB7FF}"/>
              </a:ext>
            </a:extLst>
          </p:cNvPr>
          <p:cNvCxnSpPr>
            <a:cxnSpLocks/>
          </p:cNvCxnSpPr>
          <p:nvPr/>
        </p:nvCxnSpPr>
        <p:spPr>
          <a:xfrm>
            <a:off x="8109679" y="3972394"/>
            <a:ext cx="0" cy="1139252"/>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Conector de Seta Reta 35">
            <a:extLst>
              <a:ext uri="{FF2B5EF4-FFF2-40B4-BE49-F238E27FC236}">
                <a16:creationId xmlns:a16="http://schemas.microsoft.com/office/drawing/2014/main" id="{7FA2460E-029A-4C73-9D08-61F081029057}"/>
              </a:ext>
            </a:extLst>
          </p:cNvPr>
          <p:cNvCxnSpPr>
            <a:cxnSpLocks/>
          </p:cNvCxnSpPr>
          <p:nvPr/>
        </p:nvCxnSpPr>
        <p:spPr>
          <a:xfrm>
            <a:off x="8876675" y="3984459"/>
            <a:ext cx="0" cy="1127187"/>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Sinal de Multiplicação 36">
            <a:extLst>
              <a:ext uri="{FF2B5EF4-FFF2-40B4-BE49-F238E27FC236}">
                <a16:creationId xmlns:a16="http://schemas.microsoft.com/office/drawing/2014/main" id="{AAD02957-A6D1-4B33-BFA5-A3BEC8889F49}"/>
              </a:ext>
            </a:extLst>
          </p:cNvPr>
          <p:cNvSpPr/>
          <p:nvPr/>
        </p:nvSpPr>
        <p:spPr>
          <a:xfrm>
            <a:off x="8019737" y="4452079"/>
            <a:ext cx="179882" cy="194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inal de Multiplicação 37">
            <a:extLst>
              <a:ext uri="{FF2B5EF4-FFF2-40B4-BE49-F238E27FC236}">
                <a16:creationId xmlns:a16="http://schemas.microsoft.com/office/drawing/2014/main" id="{02EF6832-07F1-4A9D-8072-7F258E77926D}"/>
              </a:ext>
            </a:extLst>
          </p:cNvPr>
          <p:cNvSpPr/>
          <p:nvPr/>
        </p:nvSpPr>
        <p:spPr>
          <a:xfrm>
            <a:off x="8786734" y="4439587"/>
            <a:ext cx="179882" cy="194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 name="Conector de Seta Reta 45">
            <a:extLst>
              <a:ext uri="{FF2B5EF4-FFF2-40B4-BE49-F238E27FC236}">
                <a16:creationId xmlns:a16="http://schemas.microsoft.com/office/drawing/2014/main" id="{858C3513-87E4-442C-87A9-99265E47DA90}"/>
              </a:ext>
            </a:extLst>
          </p:cNvPr>
          <p:cNvCxnSpPr>
            <a:cxnSpLocks/>
          </p:cNvCxnSpPr>
          <p:nvPr/>
        </p:nvCxnSpPr>
        <p:spPr>
          <a:xfrm>
            <a:off x="9173981" y="5111646"/>
            <a:ext cx="0" cy="3566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7" name="Objeto 46">
            <a:extLst>
              <a:ext uri="{FF2B5EF4-FFF2-40B4-BE49-F238E27FC236}">
                <a16:creationId xmlns:a16="http://schemas.microsoft.com/office/drawing/2014/main" id="{5E95EA6F-27A0-48A6-A83E-5A58EDCF93A6}"/>
              </a:ext>
            </a:extLst>
          </p:cNvPr>
          <p:cNvGraphicFramePr>
            <a:graphicFrameLocks noChangeAspect="1"/>
          </p:cNvGraphicFramePr>
          <p:nvPr/>
        </p:nvGraphicFramePr>
        <p:xfrm>
          <a:off x="6938755" y="588598"/>
          <a:ext cx="1419225" cy="579437"/>
        </p:xfrm>
        <a:graphic>
          <a:graphicData uri="http://schemas.openxmlformats.org/presentationml/2006/ole">
            <mc:AlternateContent xmlns:mc="http://schemas.openxmlformats.org/markup-compatibility/2006">
              <mc:Choice xmlns:v="urn:schemas-microsoft-com:vml" Requires="v">
                <p:oleObj spid="_x0000_s8574" name="Equation" r:id="rId10" imgW="558720" imgH="228600" progId="Equation.DSMT4">
                  <p:embed/>
                </p:oleObj>
              </mc:Choice>
              <mc:Fallback>
                <p:oleObj name="Equation" r:id="rId10" imgW="558720" imgH="228600" progId="Equation.DSMT4">
                  <p:embed/>
                  <p:pic>
                    <p:nvPicPr>
                      <p:cNvPr id="47" name="Objeto 46">
                        <a:extLst>
                          <a:ext uri="{FF2B5EF4-FFF2-40B4-BE49-F238E27FC236}">
                            <a16:creationId xmlns:a16="http://schemas.microsoft.com/office/drawing/2014/main" id="{5E95EA6F-27A0-48A6-A83E-5A58EDCF93A6}"/>
                          </a:ext>
                        </a:extLst>
                      </p:cNvPr>
                      <p:cNvPicPr/>
                      <p:nvPr/>
                    </p:nvPicPr>
                    <p:blipFill>
                      <a:blip r:embed="rId11"/>
                      <a:stretch>
                        <a:fillRect/>
                      </a:stretch>
                    </p:blipFill>
                    <p:spPr>
                      <a:xfrm>
                        <a:off x="6938755" y="588598"/>
                        <a:ext cx="1419225" cy="579437"/>
                      </a:xfrm>
                      <a:prstGeom prst="rect">
                        <a:avLst/>
                      </a:prstGeom>
                    </p:spPr>
                  </p:pic>
                </p:oleObj>
              </mc:Fallback>
            </mc:AlternateContent>
          </a:graphicData>
        </a:graphic>
      </p:graphicFrame>
      <p:cxnSp>
        <p:nvCxnSpPr>
          <p:cNvPr id="52" name="Conector de Seta Reta 51">
            <a:extLst>
              <a:ext uri="{FF2B5EF4-FFF2-40B4-BE49-F238E27FC236}">
                <a16:creationId xmlns:a16="http://schemas.microsoft.com/office/drawing/2014/main" id="{64C54661-2869-4443-82DC-72A24AABE0D7}"/>
              </a:ext>
            </a:extLst>
          </p:cNvPr>
          <p:cNvCxnSpPr/>
          <p:nvPr/>
        </p:nvCxnSpPr>
        <p:spPr>
          <a:xfrm>
            <a:off x="8829207" y="5456420"/>
            <a:ext cx="0" cy="5096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de Seta Reta 52">
            <a:extLst>
              <a:ext uri="{FF2B5EF4-FFF2-40B4-BE49-F238E27FC236}">
                <a16:creationId xmlns:a16="http://schemas.microsoft.com/office/drawing/2014/main" id="{68902D9A-4538-4CF9-B34E-17BAA000D09C}"/>
              </a:ext>
            </a:extLst>
          </p:cNvPr>
          <p:cNvCxnSpPr/>
          <p:nvPr/>
        </p:nvCxnSpPr>
        <p:spPr>
          <a:xfrm>
            <a:off x="8172138" y="5473909"/>
            <a:ext cx="0" cy="509665"/>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Sinal de Multiplicação 53">
            <a:extLst>
              <a:ext uri="{FF2B5EF4-FFF2-40B4-BE49-F238E27FC236}">
                <a16:creationId xmlns:a16="http://schemas.microsoft.com/office/drawing/2014/main" id="{C2D77892-AAD8-45D6-B15C-9972153BD43B}"/>
              </a:ext>
            </a:extLst>
          </p:cNvPr>
          <p:cNvSpPr/>
          <p:nvPr/>
        </p:nvSpPr>
        <p:spPr>
          <a:xfrm>
            <a:off x="8784236" y="5591331"/>
            <a:ext cx="89941" cy="13491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Sinal de Multiplicação 54">
            <a:extLst>
              <a:ext uri="{FF2B5EF4-FFF2-40B4-BE49-F238E27FC236}">
                <a16:creationId xmlns:a16="http://schemas.microsoft.com/office/drawing/2014/main" id="{0DA0AFC1-C180-4EDF-AB0F-1EA7AFC54D21}"/>
              </a:ext>
            </a:extLst>
          </p:cNvPr>
          <p:cNvSpPr/>
          <p:nvPr/>
        </p:nvSpPr>
        <p:spPr>
          <a:xfrm>
            <a:off x="8127167" y="5638800"/>
            <a:ext cx="89941" cy="13491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Conector de Seta Reta 55">
            <a:extLst>
              <a:ext uri="{FF2B5EF4-FFF2-40B4-BE49-F238E27FC236}">
                <a16:creationId xmlns:a16="http://schemas.microsoft.com/office/drawing/2014/main" id="{66E83289-9275-417E-970D-081821EA2775}"/>
              </a:ext>
            </a:extLst>
          </p:cNvPr>
          <p:cNvCxnSpPr>
            <a:cxnSpLocks/>
          </p:cNvCxnSpPr>
          <p:nvPr/>
        </p:nvCxnSpPr>
        <p:spPr>
          <a:xfrm>
            <a:off x="8322040" y="5114145"/>
            <a:ext cx="0" cy="354185"/>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57" name="Objeto 56">
            <a:extLst>
              <a:ext uri="{FF2B5EF4-FFF2-40B4-BE49-F238E27FC236}">
                <a16:creationId xmlns:a16="http://schemas.microsoft.com/office/drawing/2014/main" id="{599D8C4D-1588-4769-89EA-C37F3DD3DC5B}"/>
              </a:ext>
            </a:extLst>
          </p:cNvPr>
          <p:cNvGraphicFramePr>
            <a:graphicFrameLocks noChangeAspect="1"/>
          </p:cNvGraphicFramePr>
          <p:nvPr/>
        </p:nvGraphicFramePr>
        <p:xfrm>
          <a:off x="8416925" y="576263"/>
          <a:ext cx="1225550" cy="579437"/>
        </p:xfrm>
        <a:graphic>
          <a:graphicData uri="http://schemas.openxmlformats.org/presentationml/2006/ole">
            <mc:AlternateContent xmlns:mc="http://schemas.openxmlformats.org/markup-compatibility/2006">
              <mc:Choice xmlns:v="urn:schemas-microsoft-com:vml" Requires="v">
                <p:oleObj spid="_x0000_s8575" name="Equation" r:id="rId12" imgW="482400" imgH="228600" progId="Equation.DSMT4">
                  <p:embed/>
                </p:oleObj>
              </mc:Choice>
              <mc:Fallback>
                <p:oleObj name="Equation" r:id="rId12" imgW="482400" imgH="228600" progId="Equation.DSMT4">
                  <p:embed/>
                  <p:pic>
                    <p:nvPicPr>
                      <p:cNvPr id="57" name="Objeto 56">
                        <a:extLst>
                          <a:ext uri="{FF2B5EF4-FFF2-40B4-BE49-F238E27FC236}">
                            <a16:creationId xmlns:a16="http://schemas.microsoft.com/office/drawing/2014/main" id="{599D8C4D-1588-4769-89EA-C37F3DD3DC5B}"/>
                          </a:ext>
                        </a:extLst>
                      </p:cNvPr>
                      <p:cNvPicPr/>
                      <p:nvPr/>
                    </p:nvPicPr>
                    <p:blipFill>
                      <a:blip r:embed="rId13"/>
                      <a:stretch>
                        <a:fillRect/>
                      </a:stretch>
                    </p:blipFill>
                    <p:spPr>
                      <a:xfrm>
                        <a:off x="8416925" y="576263"/>
                        <a:ext cx="1225550" cy="579437"/>
                      </a:xfrm>
                      <a:prstGeom prst="rect">
                        <a:avLst/>
                      </a:prstGeom>
                    </p:spPr>
                  </p:pic>
                </p:oleObj>
              </mc:Fallback>
            </mc:AlternateContent>
          </a:graphicData>
        </a:graphic>
      </p:graphicFrame>
      <p:graphicFrame>
        <p:nvGraphicFramePr>
          <p:cNvPr id="58" name="Objeto 57">
            <a:extLst>
              <a:ext uri="{FF2B5EF4-FFF2-40B4-BE49-F238E27FC236}">
                <a16:creationId xmlns:a16="http://schemas.microsoft.com/office/drawing/2014/main" id="{FD2436CD-5047-439A-9682-95E81FB1146D}"/>
              </a:ext>
            </a:extLst>
          </p:cNvPr>
          <p:cNvGraphicFramePr>
            <a:graphicFrameLocks noChangeAspect="1"/>
          </p:cNvGraphicFramePr>
          <p:nvPr/>
        </p:nvGraphicFramePr>
        <p:xfrm>
          <a:off x="9664700" y="576263"/>
          <a:ext cx="674688" cy="514350"/>
        </p:xfrm>
        <a:graphic>
          <a:graphicData uri="http://schemas.openxmlformats.org/presentationml/2006/ole">
            <mc:AlternateContent xmlns:mc="http://schemas.openxmlformats.org/markup-compatibility/2006">
              <mc:Choice xmlns:v="urn:schemas-microsoft-com:vml" Requires="v">
                <p:oleObj spid="_x0000_s8576" name="Equation" r:id="rId14" imgW="266400" imgH="203040" progId="Equation.DSMT4">
                  <p:embed/>
                </p:oleObj>
              </mc:Choice>
              <mc:Fallback>
                <p:oleObj name="Equation" r:id="rId14" imgW="266400" imgH="203040" progId="Equation.DSMT4">
                  <p:embed/>
                  <p:pic>
                    <p:nvPicPr>
                      <p:cNvPr id="58" name="Objeto 57">
                        <a:extLst>
                          <a:ext uri="{FF2B5EF4-FFF2-40B4-BE49-F238E27FC236}">
                            <a16:creationId xmlns:a16="http://schemas.microsoft.com/office/drawing/2014/main" id="{FD2436CD-5047-439A-9682-95E81FB1146D}"/>
                          </a:ext>
                        </a:extLst>
                      </p:cNvPr>
                      <p:cNvPicPr/>
                      <p:nvPr/>
                    </p:nvPicPr>
                    <p:blipFill>
                      <a:blip r:embed="rId15"/>
                      <a:stretch>
                        <a:fillRect/>
                      </a:stretch>
                    </p:blipFill>
                    <p:spPr>
                      <a:xfrm>
                        <a:off x="9664700" y="576263"/>
                        <a:ext cx="674688" cy="514350"/>
                      </a:xfrm>
                      <a:prstGeom prst="rect">
                        <a:avLst/>
                      </a:prstGeom>
                    </p:spPr>
                  </p:pic>
                </p:oleObj>
              </mc:Fallback>
            </mc:AlternateContent>
          </a:graphicData>
        </a:graphic>
      </p:graphicFrame>
      <p:graphicFrame>
        <p:nvGraphicFramePr>
          <p:cNvPr id="59" name="Objeto 58">
            <a:extLst>
              <a:ext uri="{FF2B5EF4-FFF2-40B4-BE49-F238E27FC236}">
                <a16:creationId xmlns:a16="http://schemas.microsoft.com/office/drawing/2014/main" id="{4F277D4D-B91B-4C8D-9C30-DC33BB63BED6}"/>
              </a:ext>
            </a:extLst>
          </p:cNvPr>
          <p:cNvGraphicFramePr>
            <a:graphicFrameLocks noChangeAspect="1"/>
          </p:cNvGraphicFramePr>
          <p:nvPr/>
        </p:nvGraphicFramePr>
        <p:xfrm>
          <a:off x="10083046" y="5159454"/>
          <a:ext cx="938212" cy="228600"/>
        </p:xfrm>
        <a:graphic>
          <a:graphicData uri="http://schemas.openxmlformats.org/presentationml/2006/ole">
            <mc:AlternateContent xmlns:mc="http://schemas.openxmlformats.org/markup-compatibility/2006">
              <mc:Choice xmlns:v="urn:schemas-microsoft-com:vml" Requires="v">
                <p:oleObj spid="_x0000_s8577" name="Equation" r:id="rId16" imgW="672840" imgH="164880" progId="Equation.DSMT4">
                  <p:embed/>
                </p:oleObj>
              </mc:Choice>
              <mc:Fallback>
                <p:oleObj name="Equation" r:id="rId16" imgW="672840" imgH="164880" progId="Equation.DSMT4">
                  <p:embed/>
                  <p:pic>
                    <p:nvPicPr>
                      <p:cNvPr id="59" name="Objeto 58">
                        <a:extLst>
                          <a:ext uri="{FF2B5EF4-FFF2-40B4-BE49-F238E27FC236}">
                            <a16:creationId xmlns:a16="http://schemas.microsoft.com/office/drawing/2014/main" id="{4F277D4D-B91B-4C8D-9C30-DC33BB63BED6}"/>
                          </a:ext>
                        </a:extLst>
                      </p:cNvPr>
                      <p:cNvPicPr/>
                      <p:nvPr/>
                    </p:nvPicPr>
                    <p:blipFill>
                      <a:blip r:embed="rId17"/>
                      <a:stretch>
                        <a:fillRect/>
                      </a:stretch>
                    </p:blipFill>
                    <p:spPr>
                      <a:xfrm>
                        <a:off x="10083046" y="5159454"/>
                        <a:ext cx="938212" cy="228600"/>
                      </a:xfrm>
                      <a:prstGeom prst="rect">
                        <a:avLst/>
                      </a:prstGeom>
                    </p:spPr>
                  </p:pic>
                </p:oleObj>
              </mc:Fallback>
            </mc:AlternateContent>
          </a:graphicData>
        </a:graphic>
      </p:graphicFrame>
      <p:sp>
        <p:nvSpPr>
          <p:cNvPr id="60" name="Elipse 59">
            <a:extLst>
              <a:ext uri="{FF2B5EF4-FFF2-40B4-BE49-F238E27FC236}">
                <a16:creationId xmlns:a16="http://schemas.microsoft.com/office/drawing/2014/main" id="{6BB33396-493C-4D59-92CB-EEE8F0507015}"/>
              </a:ext>
            </a:extLst>
          </p:cNvPr>
          <p:cNvSpPr/>
          <p:nvPr/>
        </p:nvSpPr>
        <p:spPr>
          <a:xfrm>
            <a:off x="10043410" y="5051685"/>
            <a:ext cx="1004341" cy="4047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1" name="Objeto 60">
            <a:extLst>
              <a:ext uri="{FF2B5EF4-FFF2-40B4-BE49-F238E27FC236}">
                <a16:creationId xmlns:a16="http://schemas.microsoft.com/office/drawing/2014/main" id="{4D254A49-64AD-48C6-B60D-2BCB0B998F3B}"/>
              </a:ext>
            </a:extLst>
          </p:cNvPr>
          <p:cNvGraphicFramePr>
            <a:graphicFrameLocks noChangeAspect="1"/>
          </p:cNvGraphicFramePr>
          <p:nvPr/>
        </p:nvGraphicFramePr>
        <p:xfrm>
          <a:off x="6353566" y="1233072"/>
          <a:ext cx="5354637" cy="1093787"/>
        </p:xfrm>
        <a:graphic>
          <a:graphicData uri="http://schemas.openxmlformats.org/presentationml/2006/ole">
            <mc:AlternateContent xmlns:mc="http://schemas.openxmlformats.org/markup-compatibility/2006">
              <mc:Choice xmlns:v="urn:schemas-microsoft-com:vml" Requires="v">
                <p:oleObj spid="_x0000_s8578" name="Equation" r:id="rId18" imgW="2108160" imgH="431640" progId="Equation.DSMT4">
                  <p:embed/>
                </p:oleObj>
              </mc:Choice>
              <mc:Fallback>
                <p:oleObj name="Equation" r:id="rId18" imgW="2108160" imgH="431640" progId="Equation.DSMT4">
                  <p:embed/>
                  <p:pic>
                    <p:nvPicPr>
                      <p:cNvPr id="61" name="Objeto 60">
                        <a:extLst>
                          <a:ext uri="{FF2B5EF4-FFF2-40B4-BE49-F238E27FC236}">
                            <a16:creationId xmlns:a16="http://schemas.microsoft.com/office/drawing/2014/main" id="{4D254A49-64AD-48C6-B60D-2BCB0B998F3B}"/>
                          </a:ext>
                        </a:extLst>
                      </p:cNvPr>
                      <p:cNvPicPr/>
                      <p:nvPr/>
                    </p:nvPicPr>
                    <p:blipFill>
                      <a:blip r:embed="rId19"/>
                      <a:stretch>
                        <a:fillRect/>
                      </a:stretch>
                    </p:blipFill>
                    <p:spPr>
                      <a:xfrm>
                        <a:off x="6353566" y="1233072"/>
                        <a:ext cx="5354637" cy="1093787"/>
                      </a:xfrm>
                      <a:prstGeom prst="rect">
                        <a:avLst/>
                      </a:prstGeom>
                    </p:spPr>
                  </p:pic>
                </p:oleObj>
              </mc:Fallback>
            </mc:AlternateContent>
          </a:graphicData>
        </a:graphic>
      </p:graphicFrame>
      <p:pic>
        <p:nvPicPr>
          <p:cNvPr id="62" name="Imagem 61">
            <a:extLst>
              <a:ext uri="{FF2B5EF4-FFF2-40B4-BE49-F238E27FC236}">
                <a16:creationId xmlns:a16="http://schemas.microsoft.com/office/drawing/2014/main" id="{AC58721E-3993-4EDB-B012-26F8E1B368B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98970" y="2953065"/>
            <a:ext cx="1200897" cy="2515265"/>
          </a:xfrm>
          <a:prstGeom prst="rect">
            <a:avLst/>
          </a:prstGeom>
        </p:spPr>
      </p:pic>
      <p:sp>
        <p:nvSpPr>
          <p:cNvPr id="63" name="Balão de Fala: Oval 62">
            <a:extLst>
              <a:ext uri="{FF2B5EF4-FFF2-40B4-BE49-F238E27FC236}">
                <a16:creationId xmlns:a16="http://schemas.microsoft.com/office/drawing/2014/main" id="{78DBA303-1CED-4FFA-B94E-3D85F9E659B1}"/>
              </a:ext>
            </a:extLst>
          </p:cNvPr>
          <p:cNvSpPr/>
          <p:nvPr/>
        </p:nvSpPr>
        <p:spPr>
          <a:xfrm>
            <a:off x="1978701" y="2818154"/>
            <a:ext cx="4796853" cy="1199213"/>
          </a:xfrm>
          <a:prstGeom prst="wedgeEllipseCallout">
            <a:avLst>
              <a:gd name="adj1" fmla="val -60531"/>
              <a:gd name="adj2" fmla="val 32500"/>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Agora é calcular a perda de carga na redução:</a:t>
            </a:r>
          </a:p>
        </p:txBody>
      </p:sp>
      <p:graphicFrame>
        <p:nvGraphicFramePr>
          <p:cNvPr id="64" name="Objeto 63">
            <a:extLst>
              <a:ext uri="{FF2B5EF4-FFF2-40B4-BE49-F238E27FC236}">
                <a16:creationId xmlns:a16="http://schemas.microsoft.com/office/drawing/2014/main" id="{77C412E9-F012-4163-B85B-EC0555DE5B36}"/>
              </a:ext>
            </a:extLst>
          </p:cNvPr>
          <p:cNvGraphicFramePr>
            <a:graphicFrameLocks noChangeAspect="1"/>
          </p:cNvGraphicFramePr>
          <p:nvPr/>
        </p:nvGraphicFramePr>
        <p:xfrm>
          <a:off x="2218024" y="4431416"/>
          <a:ext cx="4678363" cy="835025"/>
        </p:xfrm>
        <a:graphic>
          <a:graphicData uri="http://schemas.openxmlformats.org/presentationml/2006/ole">
            <mc:AlternateContent xmlns:mc="http://schemas.openxmlformats.org/markup-compatibility/2006">
              <mc:Choice xmlns:v="urn:schemas-microsoft-com:vml" Requires="v">
                <p:oleObj spid="_x0000_s8579" name="Equation" r:id="rId21" imgW="2273040" imgH="406080" progId="Equation.DSMT4">
                  <p:embed/>
                </p:oleObj>
              </mc:Choice>
              <mc:Fallback>
                <p:oleObj name="Equation" r:id="rId21" imgW="2273040" imgH="406080" progId="Equation.DSMT4">
                  <p:embed/>
                  <p:pic>
                    <p:nvPicPr>
                      <p:cNvPr id="64" name="Objeto 63">
                        <a:extLst>
                          <a:ext uri="{FF2B5EF4-FFF2-40B4-BE49-F238E27FC236}">
                            <a16:creationId xmlns:a16="http://schemas.microsoft.com/office/drawing/2014/main" id="{77C412E9-F012-4163-B85B-EC0555DE5B36}"/>
                          </a:ext>
                        </a:extLst>
                      </p:cNvPr>
                      <p:cNvPicPr/>
                      <p:nvPr/>
                    </p:nvPicPr>
                    <p:blipFill>
                      <a:blip r:embed="rId22"/>
                      <a:stretch>
                        <a:fillRect/>
                      </a:stretch>
                    </p:blipFill>
                    <p:spPr>
                      <a:xfrm>
                        <a:off x="2218024" y="4431416"/>
                        <a:ext cx="4678363" cy="835025"/>
                      </a:xfrm>
                      <a:prstGeom prst="rect">
                        <a:avLst/>
                      </a:prstGeom>
                    </p:spPr>
                  </p:pic>
                </p:oleObj>
              </mc:Fallback>
            </mc:AlternateContent>
          </a:graphicData>
        </a:graphic>
      </p:graphicFrame>
      <p:graphicFrame>
        <p:nvGraphicFramePr>
          <p:cNvPr id="65" name="Objeto 64">
            <a:extLst>
              <a:ext uri="{FF2B5EF4-FFF2-40B4-BE49-F238E27FC236}">
                <a16:creationId xmlns:a16="http://schemas.microsoft.com/office/drawing/2014/main" id="{D8CD48BE-AAB8-447C-892F-9610F18A2A5A}"/>
              </a:ext>
            </a:extLst>
          </p:cNvPr>
          <p:cNvGraphicFramePr>
            <a:graphicFrameLocks noChangeAspect="1"/>
          </p:cNvGraphicFramePr>
          <p:nvPr/>
        </p:nvGraphicFramePr>
        <p:xfrm>
          <a:off x="3489325" y="5705475"/>
          <a:ext cx="2168525" cy="417513"/>
        </p:xfrm>
        <a:graphic>
          <a:graphicData uri="http://schemas.openxmlformats.org/presentationml/2006/ole">
            <mc:AlternateContent xmlns:mc="http://schemas.openxmlformats.org/markup-compatibility/2006">
              <mc:Choice xmlns:v="urn:schemas-microsoft-com:vml" Requires="v">
                <p:oleObj spid="_x0000_s8580" name="Equation" r:id="rId23" imgW="1054080" imgH="203040" progId="Equation.DSMT4">
                  <p:embed/>
                </p:oleObj>
              </mc:Choice>
              <mc:Fallback>
                <p:oleObj name="Equation" r:id="rId23" imgW="1054080" imgH="203040" progId="Equation.DSMT4">
                  <p:embed/>
                  <p:pic>
                    <p:nvPicPr>
                      <p:cNvPr id="65" name="Objeto 64">
                        <a:extLst>
                          <a:ext uri="{FF2B5EF4-FFF2-40B4-BE49-F238E27FC236}">
                            <a16:creationId xmlns:a16="http://schemas.microsoft.com/office/drawing/2014/main" id="{D8CD48BE-AAB8-447C-892F-9610F18A2A5A}"/>
                          </a:ext>
                        </a:extLst>
                      </p:cNvPr>
                      <p:cNvPicPr/>
                      <p:nvPr/>
                    </p:nvPicPr>
                    <p:blipFill>
                      <a:blip r:embed="rId24"/>
                      <a:stretch>
                        <a:fillRect/>
                      </a:stretch>
                    </p:blipFill>
                    <p:spPr>
                      <a:xfrm>
                        <a:off x="3489325" y="5705475"/>
                        <a:ext cx="2168525" cy="417513"/>
                      </a:xfrm>
                      <a:prstGeom prst="rect">
                        <a:avLst/>
                      </a:prstGeom>
                    </p:spPr>
                  </p:pic>
                </p:oleObj>
              </mc:Fallback>
            </mc:AlternateContent>
          </a:graphicData>
        </a:graphic>
      </p:graphicFrame>
    </p:spTree>
    <p:extLst>
      <p:ext uri="{BB962C8B-B14F-4D97-AF65-F5344CB8AC3E}">
        <p14:creationId xmlns:p14="http://schemas.microsoft.com/office/powerpoint/2010/main" val="377729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arn(inVertical)">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barn(inVertical)">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barn(inVertical)">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barn(inVertical)">
                                      <p:cBhvr>
                                        <p:cTn id="40" dur="500"/>
                                        <p:tgtEl>
                                          <p:spTgt spid="5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barn(inVertical)">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barn(inVertical)">
                                      <p:cBhvr>
                                        <p:cTn id="50" dur="500"/>
                                        <p:tgtEl>
                                          <p:spTgt spid="5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barn(inVertical)">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barn(inVertical)">
                                      <p:cBhvr>
                                        <p:cTn id="58" dur="5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barn(inVertical)">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barn(inVertical)">
                                      <p:cBhvr>
                                        <p:cTn id="68" dur="500"/>
                                        <p:tgtEl>
                                          <p:spTgt spid="5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barn(inVertical)">
                                      <p:cBhvr>
                                        <p:cTn id="73" dur="500"/>
                                        <p:tgtEl>
                                          <p:spTgt spid="60"/>
                                        </p:tgtEl>
                                      </p:cBhvr>
                                    </p:animEffect>
                                  </p:childTnLst>
                                </p:cTn>
                              </p:par>
                              <p:par>
                                <p:cTn id="74" presetID="16" presetClass="entr" presetSubtype="21" fill="hold"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barn(inVertical)">
                                      <p:cBhvr>
                                        <p:cTn id="81" dur="500"/>
                                        <p:tgtEl>
                                          <p:spTgt spid="61"/>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63"/>
                                        </p:tgtEl>
                                        <p:attrNameLst>
                                          <p:attrName>style.visibility</p:attrName>
                                        </p:attrNameLst>
                                      </p:cBhvr>
                                      <p:to>
                                        <p:strVal val="visible"/>
                                      </p:to>
                                    </p:set>
                                    <p:animEffect transition="in" filter="barn(inVertical)">
                                      <p:cBhvr>
                                        <p:cTn id="86" dur="500"/>
                                        <p:tgtEl>
                                          <p:spTgt spid="63"/>
                                        </p:tgtEl>
                                      </p:cBhvr>
                                    </p:animEffect>
                                  </p:childTnLst>
                                </p:cTn>
                              </p:par>
                              <p:par>
                                <p:cTn id="87" presetID="16" presetClass="entr" presetSubtype="21" fill="hold" nodeType="with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barn(inVertical)">
                                      <p:cBhvr>
                                        <p:cTn id="89" dur="500"/>
                                        <p:tgtEl>
                                          <p:spTgt spid="62"/>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barn(inVertical)">
                                      <p:cBhvr>
                                        <p:cTn id="92" dur="500"/>
                                        <p:tgtEl>
                                          <p:spTgt spid="6"/>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barn(inVertical)">
                                      <p:cBhvr>
                                        <p:cTn id="97" dur="500"/>
                                        <p:tgtEl>
                                          <p:spTgt spid="64"/>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65"/>
                                        </p:tgtEl>
                                        <p:attrNameLst>
                                          <p:attrName>style.visibility</p:attrName>
                                        </p:attrNameLst>
                                      </p:cBhvr>
                                      <p:to>
                                        <p:strVal val="visible"/>
                                      </p:to>
                                    </p:set>
                                    <p:animEffect transition="in" filter="barn(inVertical)">
                                      <p:cBhvr>
                                        <p:cTn id="10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7" grpId="0" animBg="1"/>
      <p:bldP spid="38" grpId="0" animBg="1"/>
      <p:bldP spid="54" grpId="0" animBg="1"/>
      <p:bldP spid="55" grpId="0" animBg="1"/>
      <p:bldP spid="60" grpId="0" animBg="1"/>
      <p:bldP spid="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Agrupar 22">
            <a:extLst>
              <a:ext uri="{FF2B5EF4-FFF2-40B4-BE49-F238E27FC236}">
                <a16:creationId xmlns:a16="http://schemas.microsoft.com/office/drawing/2014/main" id="{1F74F318-D339-4390-B096-B977148454E9}"/>
              </a:ext>
            </a:extLst>
          </p:cNvPr>
          <p:cNvGrpSpPr/>
          <p:nvPr/>
        </p:nvGrpSpPr>
        <p:grpSpPr>
          <a:xfrm>
            <a:off x="0" y="0"/>
            <a:ext cx="12192000" cy="6858000"/>
            <a:chOff x="0" y="0"/>
            <a:chExt cx="12192000" cy="6858000"/>
          </a:xfrm>
        </p:grpSpPr>
        <p:pic>
          <p:nvPicPr>
            <p:cNvPr id="8" name="Imagem 7" descr="Uma imagem contendo interior, parede, chão, edifício&#10;&#10;Descrição gerada com muito alta confiança">
              <a:extLst>
                <a:ext uri="{FF2B5EF4-FFF2-40B4-BE49-F238E27FC236}">
                  <a16:creationId xmlns:a16="http://schemas.microsoft.com/office/drawing/2014/main" id="{F56822D2-9608-48D8-8387-2BAFADB29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2" name="Conector reto 11">
              <a:extLst>
                <a:ext uri="{FF2B5EF4-FFF2-40B4-BE49-F238E27FC236}">
                  <a16:creationId xmlns:a16="http://schemas.microsoft.com/office/drawing/2014/main" id="{EF3929B6-A08F-4197-99D7-358186A0ADEC}"/>
                </a:ext>
              </a:extLst>
            </p:cNvPr>
            <p:cNvCxnSpPr/>
            <p:nvPr/>
          </p:nvCxnSpPr>
          <p:spPr>
            <a:xfrm flipH="1" flipV="1">
              <a:off x="11602387" y="1109272"/>
              <a:ext cx="269823" cy="3597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F6A02E10-C9D5-436E-BB0D-2DE3E0C2470A}"/>
                </a:ext>
              </a:extLst>
            </p:cNvPr>
            <p:cNvCxnSpPr>
              <a:cxnSpLocks/>
            </p:cNvCxnSpPr>
            <p:nvPr/>
          </p:nvCxnSpPr>
          <p:spPr>
            <a:xfrm flipH="1" flipV="1">
              <a:off x="10313233" y="1229193"/>
              <a:ext cx="392243" cy="3322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2E300799-9780-4E9B-9EC1-F187456E3614}"/>
                </a:ext>
              </a:extLst>
            </p:cNvPr>
            <p:cNvCxnSpPr>
              <a:cxnSpLocks/>
            </p:cNvCxnSpPr>
            <p:nvPr/>
          </p:nvCxnSpPr>
          <p:spPr>
            <a:xfrm flipV="1">
              <a:off x="3090469" y="1858780"/>
              <a:ext cx="417229" cy="4072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ECC53D2B-37DA-40A7-8A02-8453ACB3EEA0}"/>
                </a:ext>
              </a:extLst>
            </p:cNvPr>
            <p:cNvCxnSpPr/>
            <p:nvPr/>
          </p:nvCxnSpPr>
          <p:spPr>
            <a:xfrm flipH="1" flipV="1">
              <a:off x="2415901" y="1921237"/>
              <a:ext cx="269823" cy="3597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aixaDeTexto 18">
              <a:extLst>
                <a:ext uri="{FF2B5EF4-FFF2-40B4-BE49-F238E27FC236}">
                  <a16:creationId xmlns:a16="http://schemas.microsoft.com/office/drawing/2014/main" id="{3BE12D60-02E4-4654-B0E8-E5D8184EAF9B}"/>
                </a:ext>
              </a:extLst>
            </p:cNvPr>
            <p:cNvSpPr txBox="1"/>
            <p:nvPr/>
          </p:nvSpPr>
          <p:spPr>
            <a:xfrm>
              <a:off x="11362544" y="809469"/>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(0)</a:t>
              </a:r>
            </a:p>
          </p:txBody>
        </p:sp>
        <p:sp>
          <p:nvSpPr>
            <p:cNvPr id="20" name="CaixaDeTexto 19">
              <a:extLst>
                <a:ext uri="{FF2B5EF4-FFF2-40B4-BE49-F238E27FC236}">
                  <a16:creationId xmlns:a16="http://schemas.microsoft.com/office/drawing/2014/main" id="{9DAB1E1A-3C05-4BD5-A240-EBDE4EC373CE}"/>
                </a:ext>
              </a:extLst>
            </p:cNvPr>
            <p:cNvSpPr txBox="1"/>
            <p:nvPr/>
          </p:nvSpPr>
          <p:spPr>
            <a:xfrm>
              <a:off x="10060898" y="916898"/>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(1)</a:t>
              </a:r>
            </a:p>
          </p:txBody>
        </p:sp>
        <p:sp>
          <p:nvSpPr>
            <p:cNvPr id="21" name="CaixaDeTexto 20">
              <a:extLst>
                <a:ext uri="{FF2B5EF4-FFF2-40B4-BE49-F238E27FC236}">
                  <a16:creationId xmlns:a16="http://schemas.microsoft.com/office/drawing/2014/main" id="{78E502EC-EFC6-4E32-A519-0BC29EFF4BA9}"/>
                </a:ext>
              </a:extLst>
            </p:cNvPr>
            <p:cNvSpPr txBox="1"/>
            <p:nvPr/>
          </p:nvSpPr>
          <p:spPr>
            <a:xfrm>
              <a:off x="3285344" y="1561475"/>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(2)</a:t>
              </a:r>
            </a:p>
          </p:txBody>
        </p:sp>
        <p:sp>
          <p:nvSpPr>
            <p:cNvPr id="22" name="CaixaDeTexto 21">
              <a:extLst>
                <a:ext uri="{FF2B5EF4-FFF2-40B4-BE49-F238E27FC236}">
                  <a16:creationId xmlns:a16="http://schemas.microsoft.com/office/drawing/2014/main" id="{4ED89640-7217-4CF4-950F-282020F12F72}"/>
                </a:ext>
              </a:extLst>
            </p:cNvPr>
            <p:cNvSpPr txBox="1"/>
            <p:nvPr/>
          </p:nvSpPr>
          <p:spPr>
            <a:xfrm>
              <a:off x="2146091" y="1591456"/>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(3)</a:t>
              </a:r>
            </a:p>
          </p:txBody>
        </p:sp>
      </p:grpSp>
      <p:pic>
        <p:nvPicPr>
          <p:cNvPr id="13318" name="Picture 6" descr="C:\Users\raigi\AppData\Local\Temp\SNAGHTML5b08f45.PNG">
            <a:extLst>
              <a:ext uri="{FF2B5EF4-FFF2-40B4-BE49-F238E27FC236}">
                <a16:creationId xmlns:a16="http://schemas.microsoft.com/office/drawing/2014/main" id="{0D658564-82E4-461A-BF16-33B3FB75C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712" y="3192905"/>
            <a:ext cx="1992154" cy="3206256"/>
          </a:xfrm>
          <a:prstGeom prst="rect">
            <a:avLst/>
          </a:prstGeom>
          <a:noFill/>
          <a:extLst>
            <a:ext uri="{909E8E84-426E-40DD-AFC4-6F175D3DCCD1}">
              <a14:hiddenFill xmlns:a14="http://schemas.microsoft.com/office/drawing/2010/main">
                <a:solidFill>
                  <a:srgbClr val="FFFFFF"/>
                </a:solidFill>
              </a14:hiddenFill>
            </a:ext>
          </a:extLst>
        </p:spPr>
      </p:pic>
      <p:sp>
        <p:nvSpPr>
          <p:cNvPr id="24" name="Balão de Fala: Oval 23">
            <a:extLst>
              <a:ext uri="{FF2B5EF4-FFF2-40B4-BE49-F238E27FC236}">
                <a16:creationId xmlns:a16="http://schemas.microsoft.com/office/drawing/2014/main" id="{DFD677F5-F7BC-43D3-86B1-E1360334665E}"/>
              </a:ext>
            </a:extLst>
          </p:cNvPr>
          <p:cNvSpPr/>
          <p:nvPr/>
        </p:nvSpPr>
        <p:spPr>
          <a:xfrm>
            <a:off x="3807502" y="3237875"/>
            <a:ext cx="3462729" cy="1394086"/>
          </a:xfrm>
          <a:prstGeom prst="wedgeEllipseCallout">
            <a:avLst>
              <a:gd name="adj1" fmla="val 56395"/>
              <a:gd name="adj2" fmla="val 22715"/>
            </a:avLst>
          </a:prstGeom>
          <a:solidFill>
            <a:srgbClr val="890011"/>
          </a:solidFill>
          <a:ln w="38100">
            <a:solidFill>
              <a:srgbClr val="1B4A3B"/>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Vamos refletir sobre os trechos utilizados para os cálculos das perdas anteriores!</a:t>
            </a:r>
          </a:p>
        </p:txBody>
      </p:sp>
    </p:spTree>
    <p:extLst>
      <p:ext uri="{BB962C8B-B14F-4D97-AF65-F5344CB8AC3E}">
        <p14:creationId xmlns:p14="http://schemas.microsoft.com/office/powerpoint/2010/main" val="260448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descr="Uma imagem contendo texto&#10;&#10;Descrição gerada com alta confiança">
            <a:extLst>
              <a:ext uri="{FF2B5EF4-FFF2-40B4-BE49-F238E27FC236}">
                <a16:creationId xmlns:a16="http://schemas.microsoft.com/office/drawing/2014/main" id="{D6156D9E-4309-4D9F-89AE-6376CD866122}"/>
              </a:ext>
            </a:extLst>
          </p:cNvPr>
          <p:cNvPicPr>
            <a:picLocks noChangeAspect="1"/>
          </p:cNvPicPr>
          <p:nvPr/>
        </p:nvPicPr>
        <p:blipFill rotWithShape="1">
          <a:blip r:embed="rId3">
            <a:extLst>
              <a:ext uri="{28A0092B-C50C-407E-A947-70E740481C1C}">
                <a14:useLocalDpi xmlns:a14="http://schemas.microsoft.com/office/drawing/2010/main" val="0"/>
              </a:ext>
            </a:extLst>
          </a:blip>
          <a:srcRect t="442"/>
          <a:stretch/>
        </p:blipFill>
        <p:spPr>
          <a:xfrm>
            <a:off x="20" y="10"/>
            <a:ext cx="12191980" cy="6857990"/>
          </a:xfrm>
          <a:prstGeom prst="rect">
            <a:avLst/>
          </a:prstGeom>
        </p:spPr>
      </p:pic>
      <p:pic>
        <p:nvPicPr>
          <p:cNvPr id="14338" name="Picture 2" descr="C:\Users\raigi\AppData\Local\Temp\SNAGHTML5b8aead.PNG">
            <a:extLst>
              <a:ext uri="{FF2B5EF4-FFF2-40B4-BE49-F238E27FC236}">
                <a16:creationId xmlns:a16="http://schemas.microsoft.com/office/drawing/2014/main" id="{1A313655-25D1-4ADE-B2EE-A001640EA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7986" y="2013601"/>
            <a:ext cx="2038350" cy="3400425"/>
          </a:xfrm>
          <a:prstGeom prst="rect">
            <a:avLst/>
          </a:prstGeom>
          <a:noFill/>
          <a:extLst>
            <a:ext uri="{909E8E84-426E-40DD-AFC4-6F175D3DCCD1}">
              <a14:hiddenFill xmlns:a14="http://schemas.microsoft.com/office/drawing/2010/main">
                <a:solidFill>
                  <a:srgbClr val="FFFFFF"/>
                </a:solidFill>
              </a14:hiddenFill>
            </a:ext>
          </a:extLst>
        </p:spPr>
      </p:pic>
      <p:sp>
        <p:nvSpPr>
          <p:cNvPr id="4" name="Balão de Fala: Oval 3">
            <a:extLst>
              <a:ext uri="{FF2B5EF4-FFF2-40B4-BE49-F238E27FC236}">
                <a16:creationId xmlns:a16="http://schemas.microsoft.com/office/drawing/2014/main" id="{783C21A4-9712-499F-9E62-5D03C2B60573}"/>
              </a:ext>
            </a:extLst>
          </p:cNvPr>
          <p:cNvSpPr/>
          <p:nvPr/>
        </p:nvSpPr>
        <p:spPr>
          <a:xfrm>
            <a:off x="4781862" y="149902"/>
            <a:ext cx="7285220" cy="2923082"/>
          </a:xfrm>
          <a:prstGeom prst="wedgeEllipseCallout">
            <a:avLst>
              <a:gd name="adj1" fmla="val -48591"/>
              <a:gd name="adj2" fmla="val 53063"/>
            </a:avLst>
          </a:prstGeom>
          <a:solidFill>
            <a:srgbClr val="7B5B5B"/>
          </a:solidFill>
          <a:ln w="57150">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lvl="0" algn="ct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Considerando os comprimentos, podemos afirmar que em relação ao comprimento total da bancada, temos: L</a:t>
            </a:r>
            <a:r>
              <a:rPr kumimoji="0" lang="pt-BR" sz="18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0-1</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desprezível; L</a:t>
            </a:r>
            <a:r>
              <a:rPr kumimoji="0" lang="pt-BR" sz="18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1-2</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não desprezível e L</a:t>
            </a:r>
            <a:r>
              <a:rPr kumimoji="0" lang="pt-BR" sz="18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2-3</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desprezível. Já em relação as áreas das seções: A</a:t>
            </a:r>
            <a:r>
              <a:rPr kumimoji="0" lang="pt-BR" sz="18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é diferente de A</a:t>
            </a:r>
            <a:r>
              <a:rPr kumimoji="0" lang="pt-BR" sz="18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e a partir daí a área fica constante. Agora em relação a acessórios hidráulicos: no trecho  1-2 sem acessórios e </a:t>
            </a:r>
            <a:r>
              <a:rPr lang="pt-BR" b="1" dirty="0">
                <a:solidFill>
                  <a:prstClr val="white"/>
                </a:solidFill>
                <a:effectLst>
                  <a:outerShdw blurRad="38100" dist="38100" dir="2700000" algn="tl">
                    <a:srgbClr val="000000">
                      <a:alpha val="43137"/>
                    </a:srgbClr>
                  </a:outerShdw>
                </a:effectLst>
              </a:rPr>
              <a:t>nos trechos de 0-1 e </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2-3 têm os acessórios!</a:t>
            </a:r>
          </a:p>
        </p:txBody>
      </p:sp>
      <p:sp>
        <p:nvSpPr>
          <p:cNvPr id="5" name="Balão de Fala: Oval 4">
            <a:extLst>
              <a:ext uri="{FF2B5EF4-FFF2-40B4-BE49-F238E27FC236}">
                <a16:creationId xmlns:a16="http://schemas.microsoft.com/office/drawing/2014/main" id="{1A6EC43A-D4FA-41DD-AF94-8458844C1023}"/>
              </a:ext>
            </a:extLst>
          </p:cNvPr>
          <p:cNvSpPr/>
          <p:nvPr/>
        </p:nvSpPr>
        <p:spPr>
          <a:xfrm>
            <a:off x="4736892" y="4317167"/>
            <a:ext cx="2533337" cy="1543987"/>
          </a:xfrm>
          <a:prstGeom prst="wedgeEllipseCallout">
            <a:avLst>
              <a:gd name="adj1" fmla="val -1306"/>
              <a:gd name="adj2" fmla="val 65413"/>
            </a:avLst>
          </a:prstGeom>
          <a:solidFill>
            <a:srgbClr val="464646"/>
          </a:solidFill>
          <a:ln w="38100">
            <a:solidFill>
              <a:srgbClr val="FF0000"/>
            </a:solidFill>
          </a:ln>
          <a:scene3d>
            <a:camera prst="isometricOffAxis1Righ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Está parecendo que existem dois tipos de perda de carga!</a:t>
            </a:r>
          </a:p>
        </p:txBody>
      </p:sp>
    </p:spTree>
    <p:extLst>
      <p:ext uri="{BB962C8B-B14F-4D97-AF65-F5344CB8AC3E}">
        <p14:creationId xmlns:p14="http://schemas.microsoft.com/office/powerpoint/2010/main" val="402070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64DA5DD-9B5B-430D-ADAF-2A9325A1F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1837" y="443041"/>
            <a:ext cx="3553321" cy="3753374"/>
          </a:xfrm>
          <a:prstGeom prst="rect">
            <a:avLst/>
          </a:prstGeom>
        </p:spPr>
      </p:pic>
      <p:sp>
        <p:nvSpPr>
          <p:cNvPr id="4" name="Balão de Fala: Oval 3">
            <a:extLst>
              <a:ext uri="{FF2B5EF4-FFF2-40B4-BE49-F238E27FC236}">
                <a16:creationId xmlns:a16="http://schemas.microsoft.com/office/drawing/2014/main" id="{06C378AB-F542-404C-BD80-5C7D83BA36CA}"/>
              </a:ext>
            </a:extLst>
          </p:cNvPr>
          <p:cNvSpPr/>
          <p:nvPr/>
        </p:nvSpPr>
        <p:spPr>
          <a:xfrm>
            <a:off x="2503357" y="314794"/>
            <a:ext cx="3852473" cy="1049311"/>
          </a:xfrm>
          <a:prstGeom prst="wedgeEllipseCallout">
            <a:avLst>
              <a:gd name="adj1" fmla="val -49147"/>
              <a:gd name="adj2" fmla="val 98214"/>
            </a:avLst>
          </a:prstGeom>
          <a:solidFill>
            <a:srgbClr val="7B5B5B"/>
          </a:solidFill>
          <a:ln w="38100">
            <a:solidFill>
              <a:srgbClr val="E33E1D"/>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Isso mesmo, e antes de falar delas, gostaria de ler um parágrafo:</a:t>
            </a: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 name="Balão de Fala: Oval 4">
            <a:extLst>
              <a:ext uri="{FF2B5EF4-FFF2-40B4-BE49-F238E27FC236}">
                <a16:creationId xmlns:a16="http://schemas.microsoft.com/office/drawing/2014/main" id="{36551F0A-766A-4119-BBAA-0B54DE0B0BB0}"/>
              </a:ext>
            </a:extLst>
          </p:cNvPr>
          <p:cNvSpPr/>
          <p:nvPr/>
        </p:nvSpPr>
        <p:spPr>
          <a:xfrm>
            <a:off x="4167264" y="1289154"/>
            <a:ext cx="7689955" cy="2488367"/>
          </a:xfrm>
          <a:prstGeom prst="wedgeEllipseCallout">
            <a:avLst>
              <a:gd name="adj1" fmla="val -58990"/>
              <a:gd name="adj2" fmla="val -18549"/>
            </a:avLst>
          </a:prstGeom>
          <a:solidFill>
            <a:srgbClr val="E33E1D"/>
          </a:solidFill>
          <a:ln w="57150">
            <a:solidFill>
              <a:srgbClr val="856464"/>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“Poucos problemas merecem tanta atenção ou foram tão investigados quanto a determinação das perdas de carga nas instalações. As dificuldade que se apresentam ao estudo analítico da questão são tantas que levaram os pesquisadores às investigações experimentais.”  (Azevedo Netto, Manual de Hidráulica, página 118</a:t>
            </a:r>
          </a:p>
        </p:txBody>
      </p:sp>
      <p:pic>
        <p:nvPicPr>
          <p:cNvPr id="11" name="Imagem 10">
            <a:extLst>
              <a:ext uri="{FF2B5EF4-FFF2-40B4-BE49-F238E27FC236}">
                <a16:creationId xmlns:a16="http://schemas.microsoft.com/office/drawing/2014/main" id="{618F5AAD-5321-4CE1-B20C-DEB4AB47C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83852" y="4215311"/>
            <a:ext cx="2223663" cy="2312906"/>
          </a:xfrm>
          <a:prstGeom prst="rect">
            <a:avLst/>
          </a:prstGeom>
        </p:spPr>
      </p:pic>
      <p:sp>
        <p:nvSpPr>
          <p:cNvPr id="12" name="Balão de Fala: Oval 11">
            <a:extLst>
              <a:ext uri="{FF2B5EF4-FFF2-40B4-BE49-F238E27FC236}">
                <a16:creationId xmlns:a16="http://schemas.microsoft.com/office/drawing/2014/main" id="{9C1261FC-7A27-4510-B180-1D90885A5A1F}"/>
              </a:ext>
            </a:extLst>
          </p:cNvPr>
          <p:cNvSpPr/>
          <p:nvPr/>
        </p:nvSpPr>
        <p:spPr>
          <a:xfrm>
            <a:off x="4721901" y="4197246"/>
            <a:ext cx="4467069" cy="1768840"/>
          </a:xfrm>
          <a:prstGeom prst="wedgeEllipseCallout">
            <a:avLst>
              <a:gd name="adj1" fmla="val 60201"/>
              <a:gd name="adj2" fmla="val 16737"/>
            </a:avLst>
          </a:prstGeom>
          <a:solidFill>
            <a:srgbClr val="AF8B31"/>
          </a:solidFill>
          <a:ln w="38100">
            <a:solidFill>
              <a:srgbClr val="242424"/>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Agora ficou claro porque iniciamos resolvendo os exercícios anteriores com dados experimentais!</a:t>
            </a:r>
          </a:p>
        </p:txBody>
      </p:sp>
      <p:pic>
        <p:nvPicPr>
          <p:cNvPr id="14" name="Imagem 13">
            <a:extLst>
              <a:ext uri="{FF2B5EF4-FFF2-40B4-BE49-F238E27FC236}">
                <a16:creationId xmlns:a16="http://schemas.microsoft.com/office/drawing/2014/main" id="{66FCD0DF-B1DE-4727-8F42-BC71625A5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6133" y="4886794"/>
            <a:ext cx="1765467" cy="1725139"/>
          </a:xfrm>
          <a:prstGeom prst="rect">
            <a:avLst/>
          </a:prstGeom>
        </p:spPr>
      </p:pic>
      <p:sp>
        <p:nvSpPr>
          <p:cNvPr id="15" name="Retângulo 14">
            <a:extLst>
              <a:ext uri="{FF2B5EF4-FFF2-40B4-BE49-F238E27FC236}">
                <a16:creationId xmlns:a16="http://schemas.microsoft.com/office/drawing/2014/main" id="{C9276515-FC36-4183-A091-0927E2699869}"/>
              </a:ext>
            </a:extLst>
          </p:cNvPr>
          <p:cNvSpPr/>
          <p:nvPr/>
        </p:nvSpPr>
        <p:spPr>
          <a:xfrm>
            <a:off x="209862" y="194872"/>
            <a:ext cx="11782269" cy="647575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3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Agrupar 6">
            <a:extLst>
              <a:ext uri="{FF2B5EF4-FFF2-40B4-BE49-F238E27FC236}">
                <a16:creationId xmlns:a16="http://schemas.microsoft.com/office/drawing/2014/main" id="{2B9460DC-3117-4773-9C2A-EA4E35935019}"/>
              </a:ext>
            </a:extLst>
          </p:cNvPr>
          <p:cNvGrpSpPr/>
          <p:nvPr/>
        </p:nvGrpSpPr>
        <p:grpSpPr>
          <a:xfrm>
            <a:off x="0" y="0"/>
            <a:ext cx="12192000" cy="6858000"/>
            <a:chOff x="0" y="0"/>
            <a:chExt cx="12192000" cy="6858000"/>
          </a:xfrm>
        </p:grpSpPr>
        <p:pic>
          <p:nvPicPr>
            <p:cNvPr id="8" name="Imagem 7" descr="Uma imagem contendo interior, parede, chão, edifício&#10;&#10;Descrição gerada com muito alta confiança">
              <a:extLst>
                <a:ext uri="{FF2B5EF4-FFF2-40B4-BE49-F238E27FC236}">
                  <a16:creationId xmlns:a16="http://schemas.microsoft.com/office/drawing/2014/main" id="{F56822D2-9608-48D8-8387-2BAFADB29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3" name="Conector reto 12">
              <a:extLst>
                <a:ext uri="{FF2B5EF4-FFF2-40B4-BE49-F238E27FC236}">
                  <a16:creationId xmlns:a16="http://schemas.microsoft.com/office/drawing/2014/main" id="{F6A02E10-C9D5-436E-BB0D-2DE3E0C2470A}"/>
                </a:ext>
              </a:extLst>
            </p:cNvPr>
            <p:cNvCxnSpPr>
              <a:cxnSpLocks/>
            </p:cNvCxnSpPr>
            <p:nvPr/>
          </p:nvCxnSpPr>
          <p:spPr>
            <a:xfrm flipH="1" flipV="1">
              <a:off x="10313233" y="1229193"/>
              <a:ext cx="392243" cy="3322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2E300799-9780-4E9B-9EC1-F187456E3614}"/>
                </a:ext>
              </a:extLst>
            </p:cNvPr>
            <p:cNvCxnSpPr>
              <a:cxnSpLocks/>
            </p:cNvCxnSpPr>
            <p:nvPr/>
          </p:nvCxnSpPr>
          <p:spPr>
            <a:xfrm flipV="1">
              <a:off x="3090469" y="1858780"/>
              <a:ext cx="417229" cy="4072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aixaDeTexto 19">
              <a:extLst>
                <a:ext uri="{FF2B5EF4-FFF2-40B4-BE49-F238E27FC236}">
                  <a16:creationId xmlns:a16="http://schemas.microsoft.com/office/drawing/2014/main" id="{9DAB1E1A-3C05-4BD5-A240-EBDE4EC373CE}"/>
                </a:ext>
              </a:extLst>
            </p:cNvPr>
            <p:cNvSpPr txBox="1"/>
            <p:nvPr/>
          </p:nvSpPr>
          <p:spPr>
            <a:xfrm>
              <a:off x="10060898" y="916898"/>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(1)</a:t>
              </a:r>
            </a:p>
          </p:txBody>
        </p:sp>
        <p:sp>
          <p:nvSpPr>
            <p:cNvPr id="21" name="CaixaDeTexto 20">
              <a:extLst>
                <a:ext uri="{FF2B5EF4-FFF2-40B4-BE49-F238E27FC236}">
                  <a16:creationId xmlns:a16="http://schemas.microsoft.com/office/drawing/2014/main" id="{78E502EC-EFC6-4E32-A519-0BC29EFF4BA9}"/>
                </a:ext>
              </a:extLst>
            </p:cNvPr>
            <p:cNvSpPr txBox="1"/>
            <p:nvPr/>
          </p:nvSpPr>
          <p:spPr>
            <a:xfrm>
              <a:off x="3285344" y="1561475"/>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(2)</a:t>
              </a:r>
            </a:p>
          </p:txBody>
        </p:sp>
      </p:grpSp>
      <p:sp>
        <p:nvSpPr>
          <p:cNvPr id="2" name="Retângulo 1">
            <a:extLst>
              <a:ext uri="{FF2B5EF4-FFF2-40B4-BE49-F238E27FC236}">
                <a16:creationId xmlns:a16="http://schemas.microsoft.com/office/drawing/2014/main" id="{78752609-95A6-446F-992E-F5B364B5A800}"/>
              </a:ext>
            </a:extLst>
          </p:cNvPr>
          <p:cNvSpPr/>
          <p:nvPr/>
        </p:nvSpPr>
        <p:spPr>
          <a:xfrm rot="21273086">
            <a:off x="3073092" y="1681174"/>
            <a:ext cx="7671983" cy="4646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8" name="Picture 6" descr="C:\Users\raigi\AppData\Local\Temp\SNAGHTML5b08f45.PNG">
            <a:extLst>
              <a:ext uri="{FF2B5EF4-FFF2-40B4-BE49-F238E27FC236}">
                <a16:creationId xmlns:a16="http://schemas.microsoft.com/office/drawing/2014/main" id="{0D658564-82E4-461A-BF16-33B3FB75C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712" y="3192905"/>
            <a:ext cx="1992154" cy="3206256"/>
          </a:xfrm>
          <a:prstGeom prst="rect">
            <a:avLst/>
          </a:prstGeom>
          <a:noFill/>
          <a:extLst>
            <a:ext uri="{909E8E84-426E-40DD-AFC4-6F175D3DCCD1}">
              <a14:hiddenFill xmlns:a14="http://schemas.microsoft.com/office/drawing/2010/main">
                <a:solidFill>
                  <a:srgbClr val="FFFFFF"/>
                </a:solidFill>
              </a14:hiddenFill>
            </a:ext>
          </a:extLst>
        </p:spPr>
      </p:pic>
      <p:sp>
        <p:nvSpPr>
          <p:cNvPr id="24" name="Balão de Fala: Oval 23">
            <a:extLst>
              <a:ext uri="{FF2B5EF4-FFF2-40B4-BE49-F238E27FC236}">
                <a16:creationId xmlns:a16="http://schemas.microsoft.com/office/drawing/2014/main" id="{DFD677F5-F7BC-43D3-86B1-E1360334665E}"/>
              </a:ext>
            </a:extLst>
          </p:cNvPr>
          <p:cNvSpPr/>
          <p:nvPr/>
        </p:nvSpPr>
        <p:spPr>
          <a:xfrm>
            <a:off x="404734" y="2818151"/>
            <a:ext cx="6865497" cy="2398426"/>
          </a:xfrm>
          <a:prstGeom prst="wedgeEllipseCallout">
            <a:avLst>
              <a:gd name="adj1" fmla="val 53645"/>
              <a:gd name="adj2" fmla="val 11042"/>
            </a:avLst>
          </a:prstGeom>
          <a:solidFill>
            <a:srgbClr val="890011"/>
          </a:solidFill>
          <a:ln w="38100">
            <a:solidFill>
              <a:srgbClr val="1B4A3B"/>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itchFamily="34" charset="0"/>
                <a:ea typeface="+mn-ea"/>
                <a:cs typeface="+mn-cs"/>
              </a:rPr>
              <a:t>A perda no tubo com área constante e comprimento não desprezível é a perda de carga distribuída, no nosso curso representada por </a:t>
            </a:r>
            <a:r>
              <a:rPr kumimoji="0" lang="pt-BR"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Verdana" pitchFamily="34" charset="0"/>
                <a:ea typeface="+mn-ea"/>
                <a:cs typeface="+mn-cs"/>
              </a:rPr>
              <a:t>h</a:t>
            </a:r>
            <a:r>
              <a:rPr kumimoji="0" lang="pt-BR" sz="1800" b="1" i="0" u="none" strike="noStrike" kern="1200" cap="none" spc="0" normalizeH="0" baseline="-25000" noProof="0" dirty="0" err="1">
                <a:ln>
                  <a:noFill/>
                </a:ln>
                <a:solidFill>
                  <a:prstClr val="white"/>
                </a:solidFill>
                <a:effectLst>
                  <a:outerShdw blurRad="38100" dist="38100" dir="2700000" algn="tl">
                    <a:srgbClr val="000000">
                      <a:alpha val="43137"/>
                    </a:srgbClr>
                  </a:outerShdw>
                </a:effectLst>
                <a:uLnTx/>
                <a:uFillTx/>
                <a:latin typeface="Verdana" pitchFamily="34" charset="0"/>
                <a:ea typeface="+mn-ea"/>
                <a:cs typeface="+mn-cs"/>
              </a:rPr>
              <a:t>f</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itchFamily="34" charset="0"/>
                <a:ea typeface="+mn-ea"/>
                <a:cs typeface="+mn-cs"/>
              </a:rPr>
              <a:t>,</a:t>
            </a:r>
            <a:r>
              <a:rPr kumimoji="0" lang="pt-BR" sz="18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Verdana" pitchFamily="34" charset="0"/>
                <a:ea typeface="+mn-ea"/>
                <a:cs typeface="+mn-cs"/>
              </a:rPr>
              <a:t> </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itchFamily="34" charset="0"/>
                <a:ea typeface="+mn-ea"/>
                <a:cs typeface="+mn-cs"/>
              </a:rPr>
              <a:t>é devido a viscosidade do fluido e/ou a rugosidade do tubo. </a:t>
            </a:r>
          </a:p>
        </p:txBody>
      </p:sp>
      <p:pic>
        <p:nvPicPr>
          <p:cNvPr id="17412" name="Picture 4" descr="C:\Users\raigi\AppData\Local\Temp\SNAGHTML8507f14.PNG">
            <a:extLst>
              <a:ext uri="{FF2B5EF4-FFF2-40B4-BE49-F238E27FC236}">
                <a16:creationId xmlns:a16="http://schemas.microsoft.com/office/drawing/2014/main" id="{A388272F-9291-41CE-AD61-A85039AE8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72030" y="268823"/>
            <a:ext cx="1749477" cy="1302389"/>
          </a:xfrm>
          <a:prstGeom prst="rect">
            <a:avLst/>
          </a:prstGeom>
          <a:noFill/>
          <a:extLst>
            <a:ext uri="{909E8E84-426E-40DD-AFC4-6F175D3DCCD1}">
              <a14:hiddenFill xmlns:a14="http://schemas.microsoft.com/office/drawing/2010/main">
                <a:solidFill>
                  <a:srgbClr val="FFFFFF"/>
                </a:solidFill>
              </a14:hiddenFill>
            </a:ext>
          </a:extLst>
        </p:spPr>
      </p:pic>
      <p:sp>
        <p:nvSpPr>
          <p:cNvPr id="6" name="Balão de Fala: Oval 5">
            <a:extLst>
              <a:ext uri="{FF2B5EF4-FFF2-40B4-BE49-F238E27FC236}">
                <a16:creationId xmlns:a16="http://schemas.microsoft.com/office/drawing/2014/main" id="{A5090BF0-57A6-4EC9-AFE1-80B75C918B3A}"/>
              </a:ext>
            </a:extLst>
          </p:cNvPr>
          <p:cNvSpPr/>
          <p:nvPr/>
        </p:nvSpPr>
        <p:spPr>
          <a:xfrm>
            <a:off x="5231567" y="269823"/>
            <a:ext cx="3162925" cy="944380"/>
          </a:xfrm>
          <a:prstGeom prst="wedgeEllipseCallout">
            <a:avLst>
              <a:gd name="adj1" fmla="val -71544"/>
              <a:gd name="adj2" fmla="val -992"/>
            </a:avLst>
          </a:prstGeom>
          <a:solidFill>
            <a:srgbClr val="05231B"/>
          </a:solidFill>
          <a:ln w="38100">
            <a:solidFill>
              <a:srgbClr val="EAC9BC"/>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Hp</a:t>
            </a:r>
            <a:r>
              <a:rPr kumimoji="0" lang="pt-BR" sz="1800" b="0" i="0" u="none" strike="noStrike" kern="1200" cap="none" spc="0" normalizeH="0" baseline="-25000" noProof="0" dirty="0">
                <a:ln>
                  <a:noFill/>
                </a:ln>
                <a:solidFill>
                  <a:prstClr val="white"/>
                </a:solidFill>
                <a:effectLst/>
                <a:uLnTx/>
                <a:uFillTx/>
                <a:latin typeface="Calibri" panose="020F0502020204030204"/>
                <a:ea typeface="+mn-ea"/>
                <a:cs typeface="+mn-cs"/>
              </a:rPr>
              <a:t>1-2</a:t>
            </a: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 = h</a:t>
            </a:r>
            <a:r>
              <a:rPr kumimoji="0" lang="pt-BR" sz="1800" b="0" i="0" u="none" strike="noStrike" kern="1200" cap="none" spc="0" normalizeH="0" baseline="-25000" noProof="0" dirty="0">
                <a:ln>
                  <a:noFill/>
                </a:ln>
                <a:solidFill>
                  <a:prstClr val="white"/>
                </a:solidFill>
                <a:effectLst/>
                <a:uLnTx/>
                <a:uFillTx/>
                <a:latin typeface="Calibri" panose="020F0502020204030204"/>
                <a:ea typeface="+mn-ea"/>
                <a:cs typeface="+mn-cs"/>
              </a:rPr>
              <a:t>f1-2</a:t>
            </a:r>
          </a:p>
        </p:txBody>
      </p:sp>
    </p:spTree>
    <p:extLst>
      <p:ext uri="{BB962C8B-B14F-4D97-AF65-F5344CB8AC3E}">
        <p14:creationId xmlns:p14="http://schemas.microsoft.com/office/powerpoint/2010/main" val="12732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barn(inVertical)">
                                      <p:cBhvr>
                                        <p:cTn id="12" dur="500"/>
                                        <p:tgtEl>
                                          <p:spTgt spid="174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Uma imagem contendo interior, parede, chão, sala&#10;&#10;Descrição gerada com muito alta confiança">
            <a:extLst>
              <a:ext uri="{FF2B5EF4-FFF2-40B4-BE49-F238E27FC236}">
                <a16:creationId xmlns:a16="http://schemas.microsoft.com/office/drawing/2014/main" id="{C81CBB72-8F5F-4F36-9B7B-35B93A955C8F}"/>
              </a:ext>
            </a:extLst>
          </p:cNvPr>
          <p:cNvPicPr>
            <a:picLocks noChangeAspect="1"/>
          </p:cNvPicPr>
          <p:nvPr/>
        </p:nvPicPr>
        <p:blipFill rotWithShape="1">
          <a:blip r:embed="rId3">
            <a:extLst>
              <a:ext uri="{28A0092B-C50C-407E-A947-70E740481C1C}">
                <a14:useLocalDpi xmlns:a14="http://schemas.microsoft.com/office/drawing/2010/main" val="0"/>
              </a:ext>
            </a:extLst>
          </a:blip>
          <a:srcRect t="19214" b="5786"/>
          <a:stretch/>
        </p:blipFill>
        <p:spPr>
          <a:xfrm>
            <a:off x="20" y="10"/>
            <a:ext cx="12191980" cy="6857990"/>
          </a:xfrm>
          <a:prstGeom prst="rect">
            <a:avLst/>
          </a:prstGeom>
        </p:spPr>
      </p:pic>
      <p:pic>
        <p:nvPicPr>
          <p:cNvPr id="2052" name="Picture 4" descr="C:\Users\raigi\AppData\Local\Temp\SNAGHTML31a23a7e.PNG">
            <a:extLst>
              <a:ext uri="{FF2B5EF4-FFF2-40B4-BE49-F238E27FC236}">
                <a16:creationId xmlns:a16="http://schemas.microsoft.com/office/drawing/2014/main" id="{0A293774-4DE7-46A9-97C8-43DA5A79F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961053"/>
            <a:ext cx="2046294" cy="24183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raigi\AppData\Local\Temp\SNAGHTML318e32ee.PNG">
            <a:extLst>
              <a:ext uri="{FF2B5EF4-FFF2-40B4-BE49-F238E27FC236}">
                <a16:creationId xmlns:a16="http://schemas.microsoft.com/office/drawing/2014/main" id="{AC5C97B6-BEC3-42BE-A19C-B94A37BB68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9608" y="10"/>
            <a:ext cx="1292392" cy="1229348"/>
          </a:xfrm>
          <a:prstGeom prst="rect">
            <a:avLst/>
          </a:prstGeom>
          <a:noFill/>
          <a:extLst>
            <a:ext uri="{909E8E84-426E-40DD-AFC4-6F175D3DCCD1}">
              <a14:hiddenFill xmlns:a14="http://schemas.microsoft.com/office/drawing/2010/main">
                <a:solidFill>
                  <a:srgbClr val="FFFFFF"/>
                </a:solidFill>
              </a14:hiddenFill>
            </a:ext>
          </a:extLst>
        </p:spPr>
      </p:pic>
      <p:sp>
        <p:nvSpPr>
          <p:cNvPr id="8" name="Balão de Fala: Oval 7">
            <a:extLst>
              <a:ext uri="{FF2B5EF4-FFF2-40B4-BE49-F238E27FC236}">
                <a16:creationId xmlns:a16="http://schemas.microsoft.com/office/drawing/2014/main" id="{02551D19-E136-4D4F-A67D-9353F23E7D6E}"/>
              </a:ext>
            </a:extLst>
          </p:cNvPr>
          <p:cNvSpPr/>
          <p:nvPr/>
        </p:nvSpPr>
        <p:spPr>
          <a:xfrm>
            <a:off x="2536723" y="5249388"/>
            <a:ext cx="4110733" cy="552845"/>
          </a:xfrm>
          <a:prstGeom prst="wedgeEllipseCallout">
            <a:avLst>
              <a:gd name="adj1" fmla="val 52056"/>
              <a:gd name="adj2" fmla="val -96669"/>
            </a:avLst>
          </a:prstGeom>
          <a:solidFill>
            <a:srgbClr val="231F20"/>
          </a:solidFill>
          <a:ln>
            <a:solidFill>
              <a:srgbClr val="C4CED4"/>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Cálculos das perdas de carga</a:t>
            </a:r>
          </a:p>
        </p:txBody>
      </p:sp>
    </p:spTree>
    <p:extLst>
      <p:ext uri="{BB962C8B-B14F-4D97-AF65-F5344CB8AC3E}">
        <p14:creationId xmlns:p14="http://schemas.microsoft.com/office/powerpoint/2010/main" val="372347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Agrupar 22">
            <a:extLst>
              <a:ext uri="{FF2B5EF4-FFF2-40B4-BE49-F238E27FC236}">
                <a16:creationId xmlns:a16="http://schemas.microsoft.com/office/drawing/2014/main" id="{1F74F318-D339-4390-B096-B977148454E9}"/>
              </a:ext>
            </a:extLst>
          </p:cNvPr>
          <p:cNvGrpSpPr/>
          <p:nvPr/>
        </p:nvGrpSpPr>
        <p:grpSpPr>
          <a:xfrm>
            <a:off x="0" y="0"/>
            <a:ext cx="12192000" cy="6858000"/>
            <a:chOff x="0" y="0"/>
            <a:chExt cx="12192000" cy="6858000"/>
          </a:xfrm>
        </p:grpSpPr>
        <p:pic>
          <p:nvPicPr>
            <p:cNvPr id="8" name="Imagem 7" descr="Uma imagem contendo interior, parede, chão, edifício&#10;&#10;Descrição gerada com muito alta confiança">
              <a:extLst>
                <a:ext uri="{FF2B5EF4-FFF2-40B4-BE49-F238E27FC236}">
                  <a16:creationId xmlns:a16="http://schemas.microsoft.com/office/drawing/2014/main" id="{F56822D2-9608-48D8-8387-2BAFADB29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2" name="Conector reto 11">
              <a:extLst>
                <a:ext uri="{FF2B5EF4-FFF2-40B4-BE49-F238E27FC236}">
                  <a16:creationId xmlns:a16="http://schemas.microsoft.com/office/drawing/2014/main" id="{EF3929B6-A08F-4197-99D7-358186A0ADEC}"/>
                </a:ext>
              </a:extLst>
            </p:cNvPr>
            <p:cNvCxnSpPr/>
            <p:nvPr/>
          </p:nvCxnSpPr>
          <p:spPr>
            <a:xfrm flipH="1" flipV="1">
              <a:off x="11602387" y="1109272"/>
              <a:ext cx="269823" cy="3597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F6A02E10-C9D5-436E-BB0D-2DE3E0C2470A}"/>
                </a:ext>
              </a:extLst>
            </p:cNvPr>
            <p:cNvCxnSpPr>
              <a:cxnSpLocks/>
            </p:cNvCxnSpPr>
            <p:nvPr/>
          </p:nvCxnSpPr>
          <p:spPr>
            <a:xfrm flipH="1" flipV="1">
              <a:off x="10313233" y="1229193"/>
              <a:ext cx="392243" cy="3322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2E300799-9780-4E9B-9EC1-F187456E3614}"/>
                </a:ext>
              </a:extLst>
            </p:cNvPr>
            <p:cNvCxnSpPr>
              <a:cxnSpLocks/>
            </p:cNvCxnSpPr>
            <p:nvPr/>
          </p:nvCxnSpPr>
          <p:spPr>
            <a:xfrm flipV="1">
              <a:off x="3090469" y="1858780"/>
              <a:ext cx="417229" cy="4072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ECC53D2B-37DA-40A7-8A02-8453ACB3EEA0}"/>
                </a:ext>
              </a:extLst>
            </p:cNvPr>
            <p:cNvCxnSpPr/>
            <p:nvPr/>
          </p:nvCxnSpPr>
          <p:spPr>
            <a:xfrm flipH="1" flipV="1">
              <a:off x="2415901" y="1921237"/>
              <a:ext cx="269823" cy="3597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aixaDeTexto 18">
              <a:extLst>
                <a:ext uri="{FF2B5EF4-FFF2-40B4-BE49-F238E27FC236}">
                  <a16:creationId xmlns:a16="http://schemas.microsoft.com/office/drawing/2014/main" id="{3BE12D60-02E4-4654-B0E8-E5D8184EAF9B}"/>
                </a:ext>
              </a:extLst>
            </p:cNvPr>
            <p:cNvSpPr txBox="1"/>
            <p:nvPr/>
          </p:nvSpPr>
          <p:spPr>
            <a:xfrm>
              <a:off x="11362544" y="809469"/>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(0)</a:t>
              </a:r>
            </a:p>
          </p:txBody>
        </p:sp>
        <p:sp>
          <p:nvSpPr>
            <p:cNvPr id="20" name="CaixaDeTexto 19">
              <a:extLst>
                <a:ext uri="{FF2B5EF4-FFF2-40B4-BE49-F238E27FC236}">
                  <a16:creationId xmlns:a16="http://schemas.microsoft.com/office/drawing/2014/main" id="{9DAB1E1A-3C05-4BD5-A240-EBDE4EC373CE}"/>
                </a:ext>
              </a:extLst>
            </p:cNvPr>
            <p:cNvSpPr txBox="1"/>
            <p:nvPr/>
          </p:nvSpPr>
          <p:spPr>
            <a:xfrm>
              <a:off x="10060898" y="916898"/>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(1)</a:t>
              </a:r>
            </a:p>
          </p:txBody>
        </p:sp>
        <p:sp>
          <p:nvSpPr>
            <p:cNvPr id="21" name="CaixaDeTexto 20">
              <a:extLst>
                <a:ext uri="{FF2B5EF4-FFF2-40B4-BE49-F238E27FC236}">
                  <a16:creationId xmlns:a16="http://schemas.microsoft.com/office/drawing/2014/main" id="{78E502EC-EFC6-4E32-A519-0BC29EFF4BA9}"/>
                </a:ext>
              </a:extLst>
            </p:cNvPr>
            <p:cNvSpPr txBox="1"/>
            <p:nvPr/>
          </p:nvSpPr>
          <p:spPr>
            <a:xfrm>
              <a:off x="3285344" y="1561475"/>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(2)</a:t>
              </a:r>
            </a:p>
          </p:txBody>
        </p:sp>
        <p:sp>
          <p:nvSpPr>
            <p:cNvPr id="22" name="CaixaDeTexto 21">
              <a:extLst>
                <a:ext uri="{FF2B5EF4-FFF2-40B4-BE49-F238E27FC236}">
                  <a16:creationId xmlns:a16="http://schemas.microsoft.com/office/drawing/2014/main" id="{4ED89640-7217-4CF4-950F-282020F12F72}"/>
                </a:ext>
              </a:extLst>
            </p:cNvPr>
            <p:cNvSpPr txBox="1"/>
            <p:nvPr/>
          </p:nvSpPr>
          <p:spPr>
            <a:xfrm>
              <a:off x="2146091" y="1591456"/>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(3)</a:t>
              </a:r>
            </a:p>
          </p:txBody>
        </p:sp>
      </p:grpSp>
      <p:pic>
        <p:nvPicPr>
          <p:cNvPr id="13318" name="Picture 6" descr="C:\Users\raigi\AppData\Local\Temp\SNAGHTML5b08f45.PNG">
            <a:extLst>
              <a:ext uri="{FF2B5EF4-FFF2-40B4-BE49-F238E27FC236}">
                <a16:creationId xmlns:a16="http://schemas.microsoft.com/office/drawing/2014/main" id="{0D658564-82E4-461A-BF16-33B3FB75C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712" y="3192905"/>
            <a:ext cx="1992154" cy="3206256"/>
          </a:xfrm>
          <a:prstGeom prst="rect">
            <a:avLst/>
          </a:prstGeom>
          <a:noFill/>
          <a:extLst>
            <a:ext uri="{909E8E84-426E-40DD-AFC4-6F175D3DCCD1}">
              <a14:hiddenFill xmlns:a14="http://schemas.microsoft.com/office/drawing/2010/main">
                <a:solidFill>
                  <a:srgbClr val="FFFFFF"/>
                </a:solidFill>
              </a14:hiddenFill>
            </a:ext>
          </a:extLst>
        </p:spPr>
      </p:pic>
      <p:sp>
        <p:nvSpPr>
          <p:cNvPr id="24" name="Balão de Fala: Oval 23">
            <a:extLst>
              <a:ext uri="{FF2B5EF4-FFF2-40B4-BE49-F238E27FC236}">
                <a16:creationId xmlns:a16="http://schemas.microsoft.com/office/drawing/2014/main" id="{DFD677F5-F7BC-43D3-86B1-E1360334665E}"/>
              </a:ext>
            </a:extLst>
          </p:cNvPr>
          <p:cNvSpPr/>
          <p:nvPr/>
        </p:nvSpPr>
        <p:spPr>
          <a:xfrm>
            <a:off x="224852" y="2713220"/>
            <a:ext cx="7045379" cy="1918741"/>
          </a:xfrm>
          <a:prstGeom prst="wedgeEllipseCallout">
            <a:avLst>
              <a:gd name="adj1" fmla="val 53842"/>
              <a:gd name="adj2" fmla="val 33653"/>
            </a:avLst>
          </a:prstGeom>
          <a:solidFill>
            <a:srgbClr val="890011"/>
          </a:solidFill>
          <a:ln w="38100">
            <a:solidFill>
              <a:srgbClr val="1B4A3B"/>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Já os trechos com comprimentos desprezíveis e onde temos presença de acessório hidráulico, mudança de seção ou direção, ocorre a perda singular ou localizada, que no nosso curso representamos por </a:t>
            </a:r>
            <a:r>
              <a:rPr kumimoji="0" lang="pt-BR"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a:t>
            </a:r>
            <a:r>
              <a:rPr kumimoji="0" lang="pt-BR" sz="1800" b="1" i="0" u="none" strike="noStrike" kern="1200" cap="none" spc="0" normalizeH="0" baseline="-2500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a:t>
            </a:r>
            <a:endParaRPr kumimoji="0" lang="pt-BR" sz="18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Retângulo 1">
            <a:extLst>
              <a:ext uri="{FF2B5EF4-FFF2-40B4-BE49-F238E27FC236}">
                <a16:creationId xmlns:a16="http://schemas.microsoft.com/office/drawing/2014/main" id="{BDCC6B9E-7ACA-4115-B2DF-A6E9856293A6}"/>
              </a:ext>
            </a:extLst>
          </p:cNvPr>
          <p:cNvSpPr/>
          <p:nvPr/>
        </p:nvSpPr>
        <p:spPr>
          <a:xfrm>
            <a:off x="2653259" y="2158584"/>
            <a:ext cx="464695" cy="4347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tângulo 2">
            <a:extLst>
              <a:ext uri="{FF2B5EF4-FFF2-40B4-BE49-F238E27FC236}">
                <a16:creationId xmlns:a16="http://schemas.microsoft.com/office/drawing/2014/main" id="{9D96D1F6-8B07-4BB7-9971-6F6D99980057}"/>
              </a:ext>
            </a:extLst>
          </p:cNvPr>
          <p:cNvSpPr/>
          <p:nvPr/>
        </p:nvSpPr>
        <p:spPr>
          <a:xfrm rot="21325145">
            <a:off x="10717967" y="1289154"/>
            <a:ext cx="1169233" cy="4347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4" descr="C:\Users\raigi\AppData\Local\Temp\SNAGHTML8507f14.PNG">
            <a:extLst>
              <a:ext uri="{FF2B5EF4-FFF2-40B4-BE49-F238E27FC236}">
                <a16:creationId xmlns:a16="http://schemas.microsoft.com/office/drawing/2014/main" id="{D78DFD3A-8A2B-45F1-83CE-E1ABEB885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72030" y="268823"/>
            <a:ext cx="1749477" cy="1302389"/>
          </a:xfrm>
          <a:prstGeom prst="rect">
            <a:avLst/>
          </a:prstGeom>
          <a:noFill/>
          <a:extLst>
            <a:ext uri="{909E8E84-426E-40DD-AFC4-6F175D3DCCD1}">
              <a14:hiddenFill xmlns:a14="http://schemas.microsoft.com/office/drawing/2010/main">
                <a:solidFill>
                  <a:srgbClr val="FFFFFF"/>
                </a:solidFill>
              </a14:hiddenFill>
            </a:ext>
          </a:extLst>
        </p:spPr>
      </p:pic>
      <p:sp>
        <p:nvSpPr>
          <p:cNvPr id="25" name="Balão de Fala: Oval 24">
            <a:extLst>
              <a:ext uri="{FF2B5EF4-FFF2-40B4-BE49-F238E27FC236}">
                <a16:creationId xmlns:a16="http://schemas.microsoft.com/office/drawing/2014/main" id="{F4E70B71-DB2B-49FB-BE35-3D993F960695}"/>
              </a:ext>
            </a:extLst>
          </p:cNvPr>
          <p:cNvSpPr/>
          <p:nvPr/>
        </p:nvSpPr>
        <p:spPr>
          <a:xfrm>
            <a:off x="4901783" y="194872"/>
            <a:ext cx="3612630" cy="944380"/>
          </a:xfrm>
          <a:prstGeom prst="wedgeEllipseCallout">
            <a:avLst>
              <a:gd name="adj1" fmla="val -59511"/>
              <a:gd name="adj2" fmla="val 8532"/>
            </a:avLst>
          </a:prstGeom>
          <a:solidFill>
            <a:srgbClr val="05231B"/>
          </a:solidFill>
          <a:ln w="38100">
            <a:solidFill>
              <a:srgbClr val="EAC9BC"/>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Hp</a:t>
            </a:r>
            <a:r>
              <a:rPr kumimoji="0" lang="pt-BR" sz="1800" b="0" i="0" u="none" strike="noStrike" kern="1200" cap="none" spc="0" normalizeH="0" baseline="-25000" noProof="0" dirty="0">
                <a:ln>
                  <a:noFill/>
                </a:ln>
                <a:solidFill>
                  <a:prstClr val="white"/>
                </a:solidFill>
                <a:effectLst/>
                <a:uLnTx/>
                <a:uFillTx/>
                <a:latin typeface="Calibri" panose="020F0502020204030204"/>
                <a:ea typeface="+mn-ea"/>
                <a:cs typeface="+mn-cs"/>
              </a:rPr>
              <a:t>0-1</a:t>
            </a: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 = h</a:t>
            </a:r>
            <a:r>
              <a:rPr kumimoji="0" lang="pt-BR" sz="1800" b="0" i="0" u="none" strike="noStrike" kern="1200" cap="none" spc="0" normalizeH="0" baseline="-25000" noProof="0" dirty="0">
                <a:ln>
                  <a:noFill/>
                </a:ln>
                <a:solidFill>
                  <a:prstClr val="white"/>
                </a:solidFill>
                <a:effectLst/>
                <a:uLnTx/>
                <a:uFillTx/>
                <a:latin typeface="Calibri" panose="020F0502020204030204"/>
                <a:ea typeface="+mn-ea"/>
                <a:cs typeface="+mn-cs"/>
              </a:rPr>
              <a:t>s0-1 </a:t>
            </a: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e Hp</a:t>
            </a:r>
            <a:r>
              <a:rPr kumimoji="0" lang="pt-BR" sz="1800" b="0" i="0" u="none" strike="noStrike" kern="1200" cap="none" spc="0" normalizeH="0" baseline="-25000" noProof="0" dirty="0">
                <a:ln>
                  <a:noFill/>
                </a:ln>
                <a:solidFill>
                  <a:prstClr val="white"/>
                </a:solidFill>
                <a:effectLst/>
                <a:uLnTx/>
                <a:uFillTx/>
                <a:latin typeface="Calibri" panose="020F0502020204030204"/>
                <a:ea typeface="+mn-ea"/>
                <a:cs typeface="+mn-cs"/>
              </a:rPr>
              <a:t>2-3</a:t>
            </a: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 = h</a:t>
            </a:r>
            <a:r>
              <a:rPr kumimoji="0" lang="pt-BR" sz="1800" b="0" i="0" u="none" strike="noStrike" kern="1200" cap="none" spc="0" normalizeH="0" baseline="-25000" noProof="0" dirty="0">
                <a:ln>
                  <a:noFill/>
                </a:ln>
                <a:solidFill>
                  <a:prstClr val="white"/>
                </a:solidFill>
                <a:effectLst/>
                <a:uLnTx/>
                <a:uFillTx/>
                <a:latin typeface="Calibri" panose="020F0502020204030204"/>
                <a:ea typeface="+mn-ea"/>
                <a:cs typeface="+mn-cs"/>
              </a:rPr>
              <a:t>s2-3</a:t>
            </a: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pt-BR"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pic>
        <p:nvPicPr>
          <p:cNvPr id="18436" name="Picture 4" descr="C:\Users\raigi\AppData\Local\Temp\SNAGHTML863f0dd.PNG">
            <a:extLst>
              <a:ext uri="{FF2B5EF4-FFF2-40B4-BE49-F238E27FC236}">
                <a16:creationId xmlns:a16="http://schemas.microsoft.com/office/drawing/2014/main" id="{F81290DD-60E6-4D0C-A30E-DBE8C8608B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01544" y="1864784"/>
            <a:ext cx="740685" cy="8852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raigi\AppData\Local\Temp\SNAGHTML863f0dd.PNG">
            <a:extLst>
              <a:ext uri="{FF2B5EF4-FFF2-40B4-BE49-F238E27FC236}">
                <a16:creationId xmlns:a16="http://schemas.microsoft.com/office/drawing/2014/main" id="{01249728-7A6B-4A1B-B1EC-40C8E2B038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97070">
            <a:off x="3339138" y="2032174"/>
            <a:ext cx="740685" cy="88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29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436"/>
                                        </p:tgtEl>
                                        <p:attrNameLst>
                                          <p:attrName>style.visibility</p:attrName>
                                        </p:attrNameLst>
                                      </p:cBhvr>
                                      <p:to>
                                        <p:strVal val="visible"/>
                                      </p:to>
                                    </p:set>
                                    <p:animEffect transition="in" filter="barn(inVertical)">
                                      <p:cBhvr>
                                        <p:cTn id="15" dur="500"/>
                                        <p:tgtEl>
                                          <p:spTgt spid="184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a:extLst>
              <a:ext uri="{FF2B5EF4-FFF2-40B4-BE49-F238E27FC236}">
                <a16:creationId xmlns:a16="http://schemas.microsoft.com/office/drawing/2014/main" id="{F56FE03C-E239-4F1A-B812-C9ACF07BE919}"/>
              </a:ext>
            </a:extLst>
          </p:cNvPr>
          <p:cNvSpPr/>
          <p:nvPr/>
        </p:nvSpPr>
        <p:spPr>
          <a:xfrm>
            <a:off x="865102" y="613879"/>
            <a:ext cx="1037187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Calibri" panose="020F0502020204030204"/>
                <a:ea typeface="+mn-ea"/>
                <a:cs typeface="+mn-cs"/>
              </a:rPr>
              <a:t>Exemplos de acessórios hidráulicos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Calibri" panose="020F0502020204030204"/>
                <a:ea typeface="+mn-ea"/>
                <a:cs typeface="+mn-cs"/>
              </a:rPr>
              <a:t>ou singularidades</a:t>
            </a:r>
          </a:p>
        </p:txBody>
      </p:sp>
      <p:pic>
        <p:nvPicPr>
          <p:cNvPr id="13" name="Imagem 12">
            <a:extLst>
              <a:ext uri="{FF2B5EF4-FFF2-40B4-BE49-F238E27FC236}">
                <a16:creationId xmlns:a16="http://schemas.microsoft.com/office/drawing/2014/main" id="{D1B36915-767F-48B9-910C-AA3793F3AB89}"/>
              </a:ext>
            </a:extLst>
          </p:cNvPr>
          <p:cNvPicPr>
            <a:picLocks noChangeAspect="1"/>
          </p:cNvPicPr>
          <p:nvPr/>
        </p:nvPicPr>
        <p:blipFill>
          <a:blip r:embed="rId3"/>
          <a:stretch>
            <a:fillRect/>
          </a:stretch>
        </p:blipFill>
        <p:spPr>
          <a:xfrm>
            <a:off x="4544197" y="2400227"/>
            <a:ext cx="6908288" cy="4120494"/>
          </a:xfrm>
          <a:prstGeom prst="rect">
            <a:avLst/>
          </a:prstGeom>
        </p:spPr>
      </p:pic>
      <p:sp>
        <p:nvSpPr>
          <p:cNvPr id="14" name="Retângulo 13">
            <a:extLst>
              <a:ext uri="{FF2B5EF4-FFF2-40B4-BE49-F238E27FC236}">
                <a16:creationId xmlns:a16="http://schemas.microsoft.com/office/drawing/2014/main" id="{E202DF8D-2150-4B20-B758-D103868F1E8E}"/>
              </a:ext>
            </a:extLst>
          </p:cNvPr>
          <p:cNvSpPr/>
          <p:nvPr/>
        </p:nvSpPr>
        <p:spPr>
          <a:xfrm>
            <a:off x="374754" y="299803"/>
            <a:ext cx="11422505" cy="629586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m 15">
            <a:extLst>
              <a:ext uri="{FF2B5EF4-FFF2-40B4-BE49-F238E27FC236}">
                <a16:creationId xmlns:a16="http://schemas.microsoft.com/office/drawing/2014/main" id="{64922D93-1643-4B30-84F4-174EA1211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71" y="3568672"/>
            <a:ext cx="1569982" cy="2990442"/>
          </a:xfrm>
          <a:prstGeom prst="rect">
            <a:avLst/>
          </a:prstGeom>
        </p:spPr>
      </p:pic>
      <p:sp>
        <p:nvSpPr>
          <p:cNvPr id="17" name="Balão de Fala: Oval 16">
            <a:extLst>
              <a:ext uri="{FF2B5EF4-FFF2-40B4-BE49-F238E27FC236}">
                <a16:creationId xmlns:a16="http://schemas.microsoft.com/office/drawing/2014/main" id="{9C952024-9524-4C9F-BC03-C8FCC59B0BE1}"/>
              </a:ext>
            </a:extLst>
          </p:cNvPr>
          <p:cNvSpPr/>
          <p:nvPr/>
        </p:nvSpPr>
        <p:spPr>
          <a:xfrm>
            <a:off x="1933731" y="2863121"/>
            <a:ext cx="2773180" cy="1753849"/>
          </a:xfrm>
          <a:prstGeom prst="wedgeEllipseCallout">
            <a:avLst>
              <a:gd name="adj1" fmla="val -55428"/>
              <a:gd name="adj2" fmla="val 57372"/>
            </a:avLst>
          </a:prstGeom>
          <a:solidFill>
            <a:srgbClr val="856464"/>
          </a:solidFill>
          <a:ln w="38100">
            <a:solidFill>
              <a:srgbClr val="EAC9BC"/>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Existem outros, como por exemplo os medidores de vazão!</a:t>
            </a:r>
          </a:p>
        </p:txBody>
      </p:sp>
    </p:spTree>
    <p:extLst>
      <p:ext uri="{BB962C8B-B14F-4D97-AF65-F5344CB8AC3E}">
        <p14:creationId xmlns:p14="http://schemas.microsoft.com/office/powerpoint/2010/main" val="35600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05BA56D-F0A8-4954-AF18-B0005A83F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95" y="848537"/>
            <a:ext cx="3136795" cy="2798987"/>
          </a:xfrm>
          <a:prstGeom prst="rect">
            <a:avLst/>
          </a:prstGeom>
        </p:spPr>
      </p:pic>
      <p:sp>
        <p:nvSpPr>
          <p:cNvPr id="4" name="Balão de Fala: Oval 3">
            <a:extLst>
              <a:ext uri="{FF2B5EF4-FFF2-40B4-BE49-F238E27FC236}">
                <a16:creationId xmlns:a16="http://schemas.microsoft.com/office/drawing/2014/main" id="{7D28D07F-46A7-4679-A57E-174CEF0115B0}"/>
              </a:ext>
            </a:extLst>
          </p:cNvPr>
          <p:cNvSpPr/>
          <p:nvPr/>
        </p:nvSpPr>
        <p:spPr>
          <a:xfrm>
            <a:off x="2473377" y="554636"/>
            <a:ext cx="7659974" cy="1573967"/>
          </a:xfrm>
          <a:prstGeom prst="wedgeEllipseCallout">
            <a:avLst>
              <a:gd name="adj1" fmla="val -49404"/>
              <a:gd name="adj2" fmla="val 71071"/>
            </a:avLst>
          </a:prstGeom>
          <a:solidFill>
            <a:srgbClr val="563129"/>
          </a:solidFill>
          <a:ln w="38100">
            <a:solidFill>
              <a:srgbClr val="47577D"/>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Para projetos não podemos usar os procedimentos mostrados até agora, já que ainda a instalação não existe fisicamente e aí como fazemos?</a:t>
            </a:r>
          </a:p>
        </p:txBody>
      </p:sp>
      <p:sp>
        <p:nvSpPr>
          <p:cNvPr id="5" name="Retângulo 4">
            <a:extLst>
              <a:ext uri="{FF2B5EF4-FFF2-40B4-BE49-F238E27FC236}">
                <a16:creationId xmlns:a16="http://schemas.microsoft.com/office/drawing/2014/main" id="{74FFDEB1-2C4B-4001-950E-4B8EF5404FA1}"/>
              </a:ext>
            </a:extLst>
          </p:cNvPr>
          <p:cNvSpPr/>
          <p:nvPr/>
        </p:nvSpPr>
        <p:spPr>
          <a:xfrm>
            <a:off x="284813" y="224852"/>
            <a:ext cx="11572407" cy="340276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m 6">
            <a:extLst>
              <a:ext uri="{FF2B5EF4-FFF2-40B4-BE49-F238E27FC236}">
                <a16:creationId xmlns:a16="http://schemas.microsoft.com/office/drawing/2014/main" id="{8E48B477-826B-43A6-8246-891472A75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4340" y="2083664"/>
            <a:ext cx="1268637" cy="1493955"/>
          </a:xfrm>
          <a:prstGeom prst="rect">
            <a:avLst/>
          </a:prstGeom>
        </p:spPr>
      </p:pic>
      <p:sp>
        <p:nvSpPr>
          <p:cNvPr id="8" name="Retângulo 7">
            <a:extLst>
              <a:ext uri="{FF2B5EF4-FFF2-40B4-BE49-F238E27FC236}">
                <a16:creationId xmlns:a16="http://schemas.microsoft.com/office/drawing/2014/main" id="{38AD11CA-449E-4301-8883-644DEE2C6A23}"/>
              </a:ext>
            </a:extLst>
          </p:cNvPr>
          <p:cNvSpPr/>
          <p:nvPr/>
        </p:nvSpPr>
        <p:spPr>
          <a:xfrm>
            <a:off x="272321" y="3899941"/>
            <a:ext cx="11572407" cy="265076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m 9">
            <a:extLst>
              <a:ext uri="{FF2B5EF4-FFF2-40B4-BE49-F238E27FC236}">
                <a16:creationId xmlns:a16="http://schemas.microsoft.com/office/drawing/2014/main" id="{9DA1B328-6F0E-4892-9484-D2C5DE5BD7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8113" y="4468733"/>
            <a:ext cx="1824667" cy="1900695"/>
          </a:xfrm>
          <a:prstGeom prst="rect">
            <a:avLst/>
          </a:prstGeom>
          <a:solidFill>
            <a:srgbClr val="012245"/>
          </a:solidFill>
        </p:spPr>
      </p:pic>
      <p:pic>
        <p:nvPicPr>
          <p:cNvPr id="13" name="Imagem 12">
            <a:extLst>
              <a:ext uri="{FF2B5EF4-FFF2-40B4-BE49-F238E27FC236}">
                <a16:creationId xmlns:a16="http://schemas.microsoft.com/office/drawing/2014/main" id="{27ECF4F8-A950-45F7-A490-23D5EF40B2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929" y="5237778"/>
            <a:ext cx="1497821" cy="1259138"/>
          </a:xfrm>
          <a:prstGeom prst="rect">
            <a:avLst/>
          </a:prstGeom>
        </p:spPr>
      </p:pic>
      <p:sp>
        <p:nvSpPr>
          <p:cNvPr id="14" name="Balão de Pensamento: Nuvem 13">
            <a:extLst>
              <a:ext uri="{FF2B5EF4-FFF2-40B4-BE49-F238E27FC236}">
                <a16:creationId xmlns:a16="http://schemas.microsoft.com/office/drawing/2014/main" id="{54AD3DEC-CEA1-4FE4-8703-DA420C637CE1}"/>
              </a:ext>
            </a:extLst>
          </p:cNvPr>
          <p:cNvSpPr/>
          <p:nvPr/>
        </p:nvSpPr>
        <p:spPr>
          <a:xfrm>
            <a:off x="719528" y="4107305"/>
            <a:ext cx="2173574" cy="944380"/>
          </a:xfrm>
          <a:prstGeom prst="cloudCallout">
            <a:avLst>
              <a:gd name="adj1" fmla="val -24281"/>
              <a:gd name="adj2" fmla="val 86310"/>
            </a:avLst>
          </a:prstGeom>
          <a:solidFill>
            <a:srgbClr val="282828"/>
          </a:solidFill>
          <a:ln>
            <a:solidFill>
              <a:srgbClr val="7A674E"/>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Vamos começar!</a:t>
            </a:r>
          </a:p>
        </p:txBody>
      </p:sp>
      <p:sp>
        <p:nvSpPr>
          <p:cNvPr id="11" name="Balão de Fala: Oval 10">
            <a:extLst>
              <a:ext uri="{FF2B5EF4-FFF2-40B4-BE49-F238E27FC236}">
                <a16:creationId xmlns:a16="http://schemas.microsoft.com/office/drawing/2014/main" id="{98185B3E-CC1A-4AB4-89E2-5D34952ECCBA}"/>
              </a:ext>
            </a:extLst>
          </p:cNvPr>
          <p:cNvSpPr/>
          <p:nvPr/>
        </p:nvSpPr>
        <p:spPr>
          <a:xfrm>
            <a:off x="7030386" y="3927424"/>
            <a:ext cx="2638271" cy="1543986"/>
          </a:xfrm>
          <a:prstGeom prst="wedgeEllipseCallout">
            <a:avLst>
              <a:gd name="adj1" fmla="val 55515"/>
              <a:gd name="adj2" fmla="val 21906"/>
            </a:avLst>
          </a:prstGeom>
          <a:solidFill>
            <a:srgbClr val="002245"/>
          </a:solidFill>
          <a:ln w="38100">
            <a:solidFill>
              <a:srgbClr val="4C93DA"/>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Iniciamos com a perda de carga distribuída (</a:t>
            </a:r>
            <a:r>
              <a:rPr kumimoji="0" lang="pt-BR"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a:t>
            </a:r>
            <a:r>
              <a:rPr kumimoji="0" lang="pt-BR" sz="1800" b="1" i="0" u="none" strike="noStrike" kern="1200" cap="none" spc="0" normalizeH="0" baseline="-2500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p>
        </p:txBody>
      </p:sp>
      <p:pic>
        <p:nvPicPr>
          <p:cNvPr id="22530" name="Picture 2" descr="C:\Users\raigi\AppData\Local\Temp\SNAGHTML942b955.PNG">
            <a:extLst>
              <a:ext uri="{FF2B5EF4-FFF2-40B4-BE49-F238E27FC236}">
                <a16:creationId xmlns:a16="http://schemas.microsoft.com/office/drawing/2014/main" id="{F58C3077-D5CE-49D2-818B-AB2C57C852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7153" y="4061335"/>
            <a:ext cx="3358578" cy="2364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05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530"/>
                                        </p:tgtEl>
                                        <p:attrNameLst>
                                          <p:attrName>style.visibility</p:attrName>
                                        </p:attrNameLst>
                                      </p:cBhvr>
                                      <p:to>
                                        <p:strVal val="visible"/>
                                      </p:to>
                                    </p:set>
                                    <p:animEffect transition="in" filter="barn(inVertical)">
                                      <p:cBhvr>
                                        <p:cTn id="18" dur="500"/>
                                        <p:tgtEl>
                                          <p:spTgt spid="225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F573A7D6-C69E-407A-B472-273F6443B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92" y="683645"/>
            <a:ext cx="3136795" cy="2798987"/>
          </a:xfrm>
          <a:prstGeom prst="rect">
            <a:avLst/>
          </a:prstGeom>
        </p:spPr>
      </p:pic>
      <p:sp>
        <p:nvSpPr>
          <p:cNvPr id="5" name="Balão de Fala: Oval 4">
            <a:extLst>
              <a:ext uri="{FF2B5EF4-FFF2-40B4-BE49-F238E27FC236}">
                <a16:creationId xmlns:a16="http://schemas.microsoft.com/office/drawing/2014/main" id="{A40D42DC-0F54-4078-8AD5-9C8AE7CF938D}"/>
              </a:ext>
            </a:extLst>
          </p:cNvPr>
          <p:cNvSpPr/>
          <p:nvPr/>
        </p:nvSpPr>
        <p:spPr>
          <a:xfrm>
            <a:off x="2488367" y="644577"/>
            <a:ext cx="2713220" cy="1753849"/>
          </a:xfrm>
          <a:prstGeom prst="wedgeEllipseCallout">
            <a:avLst>
              <a:gd name="adj1" fmla="val -61138"/>
              <a:gd name="adj2" fmla="val 45213"/>
            </a:avLst>
          </a:prstGeom>
          <a:solidFill>
            <a:srgbClr val="2F0201"/>
          </a:solidFill>
          <a:ln w="38100">
            <a:solidFill>
              <a:srgbClr val="012245"/>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Esta perda ocorre devido a viscosidade do fluido?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tângulo 6">
            <a:extLst>
              <a:ext uri="{FF2B5EF4-FFF2-40B4-BE49-F238E27FC236}">
                <a16:creationId xmlns:a16="http://schemas.microsoft.com/office/drawing/2014/main" id="{A3F39694-0D60-4760-939D-D27E87E8E17F}"/>
              </a:ext>
            </a:extLst>
          </p:cNvPr>
          <p:cNvSpPr/>
          <p:nvPr/>
        </p:nvSpPr>
        <p:spPr>
          <a:xfrm>
            <a:off x="194872" y="224852"/>
            <a:ext cx="11797259" cy="3237876"/>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tângulo 11">
            <a:extLst>
              <a:ext uri="{FF2B5EF4-FFF2-40B4-BE49-F238E27FC236}">
                <a16:creationId xmlns:a16="http://schemas.microsoft.com/office/drawing/2014/main" id="{9939006D-2AA5-43CF-92BC-834796C53DC3}"/>
              </a:ext>
            </a:extLst>
          </p:cNvPr>
          <p:cNvSpPr/>
          <p:nvPr/>
        </p:nvSpPr>
        <p:spPr>
          <a:xfrm>
            <a:off x="152400" y="3620124"/>
            <a:ext cx="11797259" cy="303550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m 13">
            <a:extLst>
              <a:ext uri="{FF2B5EF4-FFF2-40B4-BE49-F238E27FC236}">
                <a16:creationId xmlns:a16="http://schemas.microsoft.com/office/drawing/2014/main" id="{2C28F3A5-2DD5-4A99-845B-AE80C95AA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2611" y="4633625"/>
            <a:ext cx="1824667" cy="1900695"/>
          </a:xfrm>
          <a:prstGeom prst="rect">
            <a:avLst/>
          </a:prstGeom>
          <a:solidFill>
            <a:srgbClr val="012245"/>
          </a:solidFill>
        </p:spPr>
      </p:pic>
      <p:pic>
        <p:nvPicPr>
          <p:cNvPr id="10" name="Imagem 9">
            <a:extLst>
              <a:ext uri="{FF2B5EF4-FFF2-40B4-BE49-F238E27FC236}">
                <a16:creationId xmlns:a16="http://schemas.microsoft.com/office/drawing/2014/main" id="{75AAD40C-22CF-4D7B-ADDF-40C98582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52" y="4040843"/>
            <a:ext cx="2631192" cy="2571089"/>
          </a:xfrm>
          <a:prstGeom prst="rect">
            <a:avLst/>
          </a:prstGeom>
        </p:spPr>
      </p:pic>
      <p:pic>
        <p:nvPicPr>
          <p:cNvPr id="16" name="Imagem 15">
            <a:extLst>
              <a:ext uri="{FF2B5EF4-FFF2-40B4-BE49-F238E27FC236}">
                <a16:creationId xmlns:a16="http://schemas.microsoft.com/office/drawing/2014/main" id="{9CFCBEBF-23B5-4B16-9E52-D2BA35C3D1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3560" y="5347057"/>
            <a:ext cx="1392762" cy="1282959"/>
          </a:xfrm>
          <a:prstGeom prst="rect">
            <a:avLst/>
          </a:prstGeom>
        </p:spPr>
      </p:pic>
      <p:sp>
        <p:nvSpPr>
          <p:cNvPr id="3" name="Texto explicativo em elipse 2"/>
          <p:cNvSpPr/>
          <p:nvPr/>
        </p:nvSpPr>
        <p:spPr>
          <a:xfrm>
            <a:off x="3882452" y="3684108"/>
            <a:ext cx="6355830" cy="1877243"/>
          </a:xfrm>
          <a:prstGeom prst="wedgeEllipseCallout">
            <a:avLst>
              <a:gd name="adj1" fmla="val 53894"/>
              <a:gd name="adj2" fmla="val 34008"/>
            </a:avLst>
          </a:prstGeom>
          <a:solidFill>
            <a:srgbClr val="002245"/>
          </a:solidFill>
          <a:ln w="38100">
            <a:solidFill>
              <a:srgbClr val="4D96DD"/>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Para o escoamento laminar isto é uma verdade, mas para o escoamento turbulento não é só a viscosidade que a influencia!</a:t>
            </a:r>
            <a:endParaRPr kumimoji="0" lang="pt-B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 name="Imagem 3">
            <a:extLst>
              <a:ext uri="{FF2B5EF4-FFF2-40B4-BE49-F238E27FC236}">
                <a16:creationId xmlns:a16="http://schemas.microsoft.com/office/drawing/2014/main" id="{098818F6-CCEF-444C-8DFE-738260FF12E5}"/>
              </a:ext>
            </a:extLst>
          </p:cNvPr>
          <p:cNvPicPr>
            <a:picLocks noChangeAspect="1"/>
          </p:cNvPicPr>
          <p:nvPr/>
        </p:nvPicPr>
        <p:blipFill>
          <a:blip r:embed="rId7"/>
          <a:stretch>
            <a:fillRect/>
          </a:stretch>
        </p:blipFill>
        <p:spPr>
          <a:xfrm>
            <a:off x="5785126" y="278165"/>
            <a:ext cx="5491318" cy="3169573"/>
          </a:xfrm>
          <a:prstGeom prst="rect">
            <a:avLst/>
          </a:prstGeom>
        </p:spPr>
      </p:pic>
      <p:pic>
        <p:nvPicPr>
          <p:cNvPr id="13" name="Imagem 12">
            <a:extLst>
              <a:ext uri="{FF2B5EF4-FFF2-40B4-BE49-F238E27FC236}">
                <a16:creationId xmlns:a16="http://schemas.microsoft.com/office/drawing/2014/main" id="{BEF03E99-1A6C-4B20-AD32-B1DE33632E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5147" y="1933762"/>
            <a:ext cx="1268637" cy="1493955"/>
          </a:xfrm>
          <a:prstGeom prst="rect">
            <a:avLst/>
          </a:prstGeom>
        </p:spPr>
      </p:pic>
    </p:spTree>
    <p:extLst>
      <p:ext uri="{BB962C8B-B14F-4D97-AF65-F5344CB8AC3E}">
        <p14:creationId xmlns:p14="http://schemas.microsoft.com/office/powerpoint/2010/main" val="185663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2F6CD89-473D-4705-BB8A-EA46F4ECC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10411" y="3840612"/>
            <a:ext cx="3039672" cy="2800030"/>
          </a:xfrm>
          <a:prstGeom prst="rect">
            <a:avLst/>
          </a:prstGeom>
        </p:spPr>
      </p:pic>
      <p:sp>
        <p:nvSpPr>
          <p:cNvPr id="7" name="Retângulo 6">
            <a:extLst>
              <a:ext uri="{FF2B5EF4-FFF2-40B4-BE49-F238E27FC236}">
                <a16:creationId xmlns:a16="http://schemas.microsoft.com/office/drawing/2014/main" id="{431E1282-CD5D-490B-99DA-7D0C9D4E77C5}"/>
              </a:ext>
            </a:extLst>
          </p:cNvPr>
          <p:cNvSpPr/>
          <p:nvPr/>
        </p:nvSpPr>
        <p:spPr>
          <a:xfrm>
            <a:off x="299803" y="224852"/>
            <a:ext cx="11752289" cy="644577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m 7">
            <a:extLst>
              <a:ext uri="{FF2B5EF4-FFF2-40B4-BE49-F238E27FC236}">
                <a16:creationId xmlns:a16="http://schemas.microsoft.com/office/drawing/2014/main" id="{84E28B81-A88C-4E37-B9A5-F4DCB9447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241036" y="1010553"/>
            <a:ext cx="1497821" cy="1259138"/>
          </a:xfrm>
          <a:prstGeom prst="rect">
            <a:avLst/>
          </a:prstGeom>
        </p:spPr>
      </p:pic>
      <p:sp>
        <p:nvSpPr>
          <p:cNvPr id="9" name="Balão de Pensamento: Nuvem 8">
            <a:extLst>
              <a:ext uri="{FF2B5EF4-FFF2-40B4-BE49-F238E27FC236}">
                <a16:creationId xmlns:a16="http://schemas.microsoft.com/office/drawing/2014/main" id="{E14A7807-B5E2-4DFB-964D-88C0643AAA76}"/>
              </a:ext>
            </a:extLst>
          </p:cNvPr>
          <p:cNvSpPr/>
          <p:nvPr/>
        </p:nvSpPr>
        <p:spPr>
          <a:xfrm>
            <a:off x="1768839" y="419725"/>
            <a:ext cx="2173574" cy="944380"/>
          </a:xfrm>
          <a:prstGeom prst="cloudCallout">
            <a:avLst>
              <a:gd name="adj1" fmla="val -65660"/>
              <a:gd name="adj2" fmla="val 79961"/>
            </a:avLst>
          </a:prstGeom>
          <a:solidFill>
            <a:srgbClr val="282828"/>
          </a:solidFill>
          <a:ln>
            <a:solidFill>
              <a:srgbClr val="7A674E"/>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Quero ver!</a:t>
            </a:r>
          </a:p>
        </p:txBody>
      </p:sp>
      <p:pic>
        <p:nvPicPr>
          <p:cNvPr id="3" name="Imagem 2">
            <a:extLst>
              <a:ext uri="{FF2B5EF4-FFF2-40B4-BE49-F238E27FC236}">
                <a16:creationId xmlns:a16="http://schemas.microsoft.com/office/drawing/2014/main" id="{ECA4CD3F-3FD3-4DF1-9325-40986717DD2A}"/>
              </a:ext>
            </a:extLst>
          </p:cNvPr>
          <p:cNvPicPr>
            <a:picLocks noChangeAspect="1"/>
          </p:cNvPicPr>
          <p:nvPr/>
        </p:nvPicPr>
        <p:blipFill>
          <a:blip r:embed="rId5"/>
          <a:stretch>
            <a:fillRect/>
          </a:stretch>
        </p:blipFill>
        <p:spPr>
          <a:xfrm>
            <a:off x="466492" y="2200936"/>
            <a:ext cx="3520892" cy="4337524"/>
          </a:xfrm>
          <a:prstGeom prst="rect">
            <a:avLst/>
          </a:prstGeom>
        </p:spPr>
      </p:pic>
      <p:sp>
        <p:nvSpPr>
          <p:cNvPr id="6" name="Balão de Fala: Oval 5">
            <a:extLst>
              <a:ext uri="{FF2B5EF4-FFF2-40B4-BE49-F238E27FC236}">
                <a16:creationId xmlns:a16="http://schemas.microsoft.com/office/drawing/2014/main" id="{CE8358B6-7874-4CDA-9A82-72E101D00C1E}"/>
              </a:ext>
            </a:extLst>
          </p:cNvPr>
          <p:cNvSpPr/>
          <p:nvPr/>
        </p:nvSpPr>
        <p:spPr>
          <a:xfrm>
            <a:off x="3627620" y="284812"/>
            <a:ext cx="7030387" cy="4482059"/>
          </a:xfrm>
          <a:prstGeom prst="wedgeEllipseCallout">
            <a:avLst>
              <a:gd name="adj1" fmla="val 38929"/>
              <a:gd name="adj2" fmla="val 58152"/>
            </a:avLst>
          </a:prstGeom>
          <a:solidFill>
            <a:srgbClr val="B95E31"/>
          </a:solidFill>
          <a:ln w="38100">
            <a:solidFill>
              <a:srgbClr val="9C837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No escoamento turbulento, temos a perda causada pela viscosidade e pela rugosidade. Trabalhamos com a rugosidade equivalente (K), que representa a rugosidade média, ou seja uniformemente distribuída e ela geralmente aumenta com o passar do tempo, isto acarreta um aumento de perda de carga e em consequência uma diminuição da vazão de escoamento. A seguir mostro fotos do aumento da rugosidade e a diminuição percentual da vazão.</a:t>
            </a:r>
          </a:p>
        </p:txBody>
      </p:sp>
    </p:spTree>
    <p:extLst>
      <p:ext uri="{BB962C8B-B14F-4D97-AF65-F5344CB8AC3E}">
        <p14:creationId xmlns:p14="http://schemas.microsoft.com/office/powerpoint/2010/main" val="236259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9B695D-D524-4927-B273-39BDAAD2DC40}"/>
              </a:ext>
            </a:extLst>
          </p:cNvPr>
          <p:cNvSpPr/>
          <p:nvPr/>
        </p:nvSpPr>
        <p:spPr>
          <a:xfrm>
            <a:off x="239843" y="254833"/>
            <a:ext cx="11707318" cy="64008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m 8">
            <a:extLst>
              <a:ext uri="{FF2B5EF4-FFF2-40B4-BE49-F238E27FC236}">
                <a16:creationId xmlns:a16="http://schemas.microsoft.com/office/drawing/2014/main" id="{EBB3CF77-2DE8-4525-8CF1-F829561BA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05" y="460373"/>
            <a:ext cx="2738508" cy="3035649"/>
          </a:xfrm>
          <a:prstGeom prst="rect">
            <a:avLst/>
          </a:prstGeom>
        </p:spPr>
      </p:pic>
      <p:pic>
        <p:nvPicPr>
          <p:cNvPr id="11" name="Imagem 10">
            <a:extLst>
              <a:ext uri="{FF2B5EF4-FFF2-40B4-BE49-F238E27FC236}">
                <a16:creationId xmlns:a16="http://schemas.microsoft.com/office/drawing/2014/main" id="{48F96A53-AA9C-476D-A2F1-C36363F19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25" y="4512040"/>
            <a:ext cx="1530362" cy="2111662"/>
          </a:xfrm>
          <a:prstGeom prst="rect">
            <a:avLst/>
          </a:prstGeom>
        </p:spPr>
      </p:pic>
      <p:sp>
        <p:nvSpPr>
          <p:cNvPr id="12" name="Balão de Pensamento: Nuvem 11">
            <a:extLst>
              <a:ext uri="{FF2B5EF4-FFF2-40B4-BE49-F238E27FC236}">
                <a16:creationId xmlns:a16="http://schemas.microsoft.com/office/drawing/2014/main" id="{1A75445C-6868-4DEC-BE56-81C2C0283DC0}"/>
              </a:ext>
            </a:extLst>
          </p:cNvPr>
          <p:cNvSpPr/>
          <p:nvPr/>
        </p:nvSpPr>
        <p:spPr>
          <a:xfrm>
            <a:off x="1678898" y="3462728"/>
            <a:ext cx="1828800" cy="1499017"/>
          </a:xfrm>
          <a:prstGeom prst="cloudCallout">
            <a:avLst>
              <a:gd name="adj1" fmla="val -48702"/>
              <a:gd name="adj2" fmla="val 78500"/>
            </a:avLst>
          </a:prstGeom>
          <a:solidFill>
            <a:srgbClr val="00F9B3"/>
          </a:solidFill>
          <a:ln>
            <a:solidFill>
              <a:srgbClr val="BE09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343434"/>
                </a:solidFill>
                <a:effectLst>
                  <a:outerShdw blurRad="38100" dist="38100" dir="2700000" algn="tl">
                    <a:srgbClr val="000000">
                      <a:alpha val="43137"/>
                    </a:srgbClr>
                  </a:outerShdw>
                </a:effectLst>
                <a:uLnTx/>
                <a:uFillTx/>
                <a:latin typeface="Calibri" panose="020F0502020204030204"/>
                <a:ea typeface="+mn-ea"/>
                <a:cs typeface="+mn-cs"/>
              </a:rPr>
              <a:t>O que isso acarreta?</a:t>
            </a:r>
          </a:p>
        </p:txBody>
      </p:sp>
      <p:pic>
        <p:nvPicPr>
          <p:cNvPr id="4" name="Imagem 3">
            <a:extLst>
              <a:ext uri="{FF2B5EF4-FFF2-40B4-BE49-F238E27FC236}">
                <a16:creationId xmlns:a16="http://schemas.microsoft.com/office/drawing/2014/main" id="{2E4DACA2-185C-4967-985A-42ADCE412409}"/>
              </a:ext>
            </a:extLst>
          </p:cNvPr>
          <p:cNvPicPr>
            <a:picLocks noChangeAspect="1"/>
          </p:cNvPicPr>
          <p:nvPr/>
        </p:nvPicPr>
        <p:blipFill>
          <a:blip r:embed="rId5"/>
          <a:stretch>
            <a:fillRect/>
          </a:stretch>
        </p:blipFill>
        <p:spPr>
          <a:xfrm>
            <a:off x="3676952" y="4140188"/>
            <a:ext cx="7800807" cy="2395523"/>
          </a:xfrm>
          <a:prstGeom prst="rect">
            <a:avLst/>
          </a:prstGeom>
        </p:spPr>
      </p:pic>
      <p:pic>
        <p:nvPicPr>
          <p:cNvPr id="7" name="Imagem 6">
            <a:extLst>
              <a:ext uri="{FF2B5EF4-FFF2-40B4-BE49-F238E27FC236}">
                <a16:creationId xmlns:a16="http://schemas.microsoft.com/office/drawing/2014/main" id="{05FAA6E1-C47E-4FA4-8F9F-DC77909FD67B}"/>
              </a:ext>
            </a:extLst>
          </p:cNvPr>
          <p:cNvPicPr>
            <a:picLocks noChangeAspect="1"/>
          </p:cNvPicPr>
          <p:nvPr/>
        </p:nvPicPr>
        <p:blipFill>
          <a:blip r:embed="rId6"/>
          <a:stretch>
            <a:fillRect/>
          </a:stretch>
        </p:blipFill>
        <p:spPr>
          <a:xfrm>
            <a:off x="3708557" y="389970"/>
            <a:ext cx="8006281" cy="3627394"/>
          </a:xfrm>
          <a:prstGeom prst="rect">
            <a:avLst/>
          </a:prstGeom>
        </p:spPr>
      </p:pic>
    </p:spTree>
    <p:extLst>
      <p:ext uri="{BB962C8B-B14F-4D97-AF65-F5344CB8AC3E}">
        <p14:creationId xmlns:p14="http://schemas.microsoft.com/office/powerpoint/2010/main" val="271620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385D2E89-EACA-403D-AF6A-F68EB5E9A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147" y="3462759"/>
            <a:ext cx="1268637" cy="1493955"/>
          </a:xfrm>
          <a:prstGeom prst="rect">
            <a:avLst/>
          </a:prstGeom>
        </p:spPr>
      </p:pic>
      <p:sp>
        <p:nvSpPr>
          <p:cNvPr id="7" name="Retângulo 6">
            <a:extLst>
              <a:ext uri="{FF2B5EF4-FFF2-40B4-BE49-F238E27FC236}">
                <a16:creationId xmlns:a16="http://schemas.microsoft.com/office/drawing/2014/main" id="{74097297-0B34-4C05-AF9F-BCB837DBA510}"/>
              </a:ext>
            </a:extLst>
          </p:cNvPr>
          <p:cNvSpPr/>
          <p:nvPr/>
        </p:nvSpPr>
        <p:spPr>
          <a:xfrm>
            <a:off x="179882" y="164892"/>
            <a:ext cx="4811843" cy="490178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m 7">
            <a:extLst>
              <a:ext uri="{FF2B5EF4-FFF2-40B4-BE49-F238E27FC236}">
                <a16:creationId xmlns:a16="http://schemas.microsoft.com/office/drawing/2014/main" id="{18472280-4271-4F0B-B3EF-6FACE097C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2571" y="3119619"/>
            <a:ext cx="1824667" cy="1900695"/>
          </a:xfrm>
          <a:prstGeom prst="rect">
            <a:avLst/>
          </a:prstGeom>
          <a:solidFill>
            <a:srgbClr val="012245"/>
          </a:solidFill>
        </p:spPr>
      </p:pic>
      <p:sp>
        <p:nvSpPr>
          <p:cNvPr id="9" name="Balão de Fala: Oval 8">
            <a:extLst>
              <a:ext uri="{FF2B5EF4-FFF2-40B4-BE49-F238E27FC236}">
                <a16:creationId xmlns:a16="http://schemas.microsoft.com/office/drawing/2014/main" id="{2E687C4B-D082-456B-99CE-CA32600A2414}"/>
              </a:ext>
            </a:extLst>
          </p:cNvPr>
          <p:cNvSpPr/>
          <p:nvPr/>
        </p:nvSpPr>
        <p:spPr>
          <a:xfrm>
            <a:off x="8604355" y="2488367"/>
            <a:ext cx="2128604" cy="1064302"/>
          </a:xfrm>
          <a:prstGeom prst="wedgeEllipseCallout">
            <a:avLst>
              <a:gd name="adj1" fmla="val 44660"/>
              <a:gd name="adj2" fmla="val 65317"/>
            </a:avLst>
          </a:prstGeom>
          <a:solidFill>
            <a:srgbClr val="E33E1E"/>
          </a:solidFill>
          <a:ln w="38100">
            <a:solidFill>
              <a:srgbClr val="002245"/>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Também ocorrem!</a:t>
            </a:r>
          </a:p>
        </p:txBody>
      </p:sp>
      <p:sp>
        <p:nvSpPr>
          <p:cNvPr id="10" name="Retângulo 9">
            <a:extLst>
              <a:ext uri="{FF2B5EF4-FFF2-40B4-BE49-F238E27FC236}">
                <a16:creationId xmlns:a16="http://schemas.microsoft.com/office/drawing/2014/main" id="{5C5A9F0C-E37F-443B-A516-A2B86D263ACE}"/>
              </a:ext>
            </a:extLst>
          </p:cNvPr>
          <p:cNvSpPr/>
          <p:nvPr/>
        </p:nvSpPr>
        <p:spPr>
          <a:xfrm>
            <a:off x="5246557" y="149902"/>
            <a:ext cx="6760564" cy="4931764"/>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agem 10">
            <a:extLst>
              <a:ext uri="{FF2B5EF4-FFF2-40B4-BE49-F238E27FC236}">
                <a16:creationId xmlns:a16="http://schemas.microsoft.com/office/drawing/2014/main" id="{D1B137B4-3BFB-4906-A8CC-720EE320A5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618" y="2257612"/>
            <a:ext cx="3136795" cy="2798987"/>
          </a:xfrm>
          <a:prstGeom prst="rect">
            <a:avLst/>
          </a:prstGeom>
        </p:spPr>
      </p:pic>
      <p:sp>
        <p:nvSpPr>
          <p:cNvPr id="12" name="Balão de Fala: Retângulo com Cantos Arredondados 11">
            <a:extLst>
              <a:ext uri="{FF2B5EF4-FFF2-40B4-BE49-F238E27FC236}">
                <a16:creationId xmlns:a16="http://schemas.microsoft.com/office/drawing/2014/main" id="{6FFC8291-9834-4356-8986-31BC4EF064DA}"/>
              </a:ext>
            </a:extLst>
          </p:cNvPr>
          <p:cNvSpPr/>
          <p:nvPr/>
        </p:nvSpPr>
        <p:spPr>
          <a:xfrm>
            <a:off x="5981076" y="479685"/>
            <a:ext cx="4497049" cy="1798819"/>
          </a:xfrm>
          <a:prstGeom prst="wedgeRoundRectCallout">
            <a:avLst>
              <a:gd name="adj1" fmla="val -29500"/>
              <a:gd name="adj2" fmla="val 79167"/>
              <a:gd name="adj3" fmla="val 16667"/>
            </a:avLst>
          </a:prstGeom>
          <a:solidFill>
            <a:srgbClr val="350500"/>
          </a:solidFill>
          <a:ln w="38100">
            <a:solidFill>
              <a:srgbClr val="100F0E"/>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Como calcular a perda devido a viscosidade dos fluidos e a rugosidade dos tubos, ou seja, a perda distribuída, também denominada de perda continua?</a:t>
            </a:r>
          </a:p>
        </p:txBody>
      </p:sp>
      <p:sp>
        <p:nvSpPr>
          <p:cNvPr id="13" name="Retângulo 12">
            <a:extLst>
              <a:ext uri="{FF2B5EF4-FFF2-40B4-BE49-F238E27FC236}">
                <a16:creationId xmlns:a16="http://schemas.microsoft.com/office/drawing/2014/main" id="{4C966ACE-AA98-4E44-9243-AB0C0680089B}"/>
              </a:ext>
            </a:extLst>
          </p:cNvPr>
          <p:cNvSpPr/>
          <p:nvPr/>
        </p:nvSpPr>
        <p:spPr>
          <a:xfrm>
            <a:off x="164892" y="5216577"/>
            <a:ext cx="11827239" cy="1469036"/>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m 14">
            <a:extLst>
              <a:ext uri="{FF2B5EF4-FFF2-40B4-BE49-F238E27FC236}">
                <a16:creationId xmlns:a16="http://schemas.microsoft.com/office/drawing/2014/main" id="{8DD4C632-70DE-4D1F-85AD-C63A4EABD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296" y="5336499"/>
            <a:ext cx="1652414" cy="1270260"/>
          </a:xfrm>
          <a:prstGeom prst="rect">
            <a:avLst/>
          </a:prstGeom>
        </p:spPr>
      </p:pic>
      <p:sp>
        <p:nvSpPr>
          <p:cNvPr id="16" name="Balão de Fala: Retângulo com Cantos Arredondados 15">
            <a:extLst>
              <a:ext uri="{FF2B5EF4-FFF2-40B4-BE49-F238E27FC236}">
                <a16:creationId xmlns:a16="http://schemas.microsoft.com/office/drawing/2014/main" id="{A5AE8EFA-A757-4067-922A-5A3BB50C6FFF}"/>
              </a:ext>
            </a:extLst>
          </p:cNvPr>
          <p:cNvSpPr/>
          <p:nvPr/>
        </p:nvSpPr>
        <p:spPr>
          <a:xfrm>
            <a:off x="2968052" y="5366479"/>
            <a:ext cx="8109679" cy="1109272"/>
          </a:xfrm>
          <a:prstGeom prst="wedgeRoundRectCallout">
            <a:avLst>
              <a:gd name="adj1" fmla="val -60574"/>
              <a:gd name="adj2" fmla="val 16554"/>
              <a:gd name="adj3" fmla="val 16667"/>
            </a:avLst>
          </a:prstGeom>
          <a:solidFill>
            <a:srgbClr val="870011"/>
          </a:solidFill>
          <a:ln w="38100">
            <a:solidFill>
              <a:srgbClr val="5F5F5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Existem várias maneiras para este cálculo, nesta aula apresento o seu cálculo pela fórmula universal, também denominada de fórmula de Darcy Weisbach</a:t>
            </a:r>
          </a:p>
        </p:txBody>
      </p:sp>
      <p:pic>
        <p:nvPicPr>
          <p:cNvPr id="21506" name="Picture 2" descr="C:\Users\raigi\AppData\Local\Temp\SNAGHTML93db90f.PNG">
            <a:extLst>
              <a:ext uri="{FF2B5EF4-FFF2-40B4-BE49-F238E27FC236}">
                <a16:creationId xmlns:a16="http://schemas.microsoft.com/office/drawing/2014/main" id="{B450EB22-BA24-481B-8920-F1FD76936A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421" y="2147666"/>
            <a:ext cx="1458300" cy="2789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o explicativo em elipse 4">
            <a:extLst>
              <a:ext uri="{FF2B5EF4-FFF2-40B4-BE49-F238E27FC236}">
                <a16:creationId xmlns:a16="http://schemas.microsoft.com/office/drawing/2014/main" id="{3BAD1EE0-6F35-4C7B-8C83-51C7B54F8AB8}"/>
              </a:ext>
            </a:extLst>
          </p:cNvPr>
          <p:cNvSpPr/>
          <p:nvPr/>
        </p:nvSpPr>
        <p:spPr>
          <a:xfrm>
            <a:off x="1251968" y="345256"/>
            <a:ext cx="2664296" cy="1872208"/>
          </a:xfrm>
          <a:prstGeom prst="wedgeEllipseCallout">
            <a:avLst>
              <a:gd name="adj1" fmla="val -46314"/>
              <a:gd name="adj2" fmla="val 69161"/>
            </a:avLst>
          </a:prstGeom>
          <a:solidFill>
            <a:srgbClr val="002060"/>
          </a:solidFill>
          <a:ln w="38100">
            <a:solidFill>
              <a:srgbClr val="442303"/>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itchFamily="34" charset="0"/>
                <a:ea typeface="+mn-ea"/>
                <a:cs typeface="+mn-cs"/>
              </a:rPr>
              <a:t>E no tubo liso não ocorrem a perda distribuída?</a:t>
            </a:r>
            <a:endPar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Imagem 1">
            <a:extLst>
              <a:ext uri="{FF2B5EF4-FFF2-40B4-BE49-F238E27FC236}">
                <a16:creationId xmlns:a16="http://schemas.microsoft.com/office/drawing/2014/main" id="{ADE97D7E-AE21-42A2-AB8D-A4A75BE9001D}"/>
              </a:ext>
            </a:extLst>
          </p:cNvPr>
          <p:cNvPicPr>
            <a:picLocks noChangeAspect="1"/>
          </p:cNvPicPr>
          <p:nvPr/>
        </p:nvPicPr>
        <p:blipFill>
          <a:blip r:embed="rId8"/>
          <a:stretch>
            <a:fillRect/>
          </a:stretch>
        </p:blipFill>
        <p:spPr>
          <a:xfrm>
            <a:off x="1719163" y="2512290"/>
            <a:ext cx="2138096" cy="1190280"/>
          </a:xfrm>
          <a:prstGeom prst="rect">
            <a:avLst/>
          </a:prstGeom>
        </p:spPr>
      </p:pic>
    </p:spTree>
    <p:extLst>
      <p:ext uri="{BB962C8B-B14F-4D97-AF65-F5344CB8AC3E}">
        <p14:creationId xmlns:p14="http://schemas.microsoft.com/office/powerpoint/2010/main" val="345994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a:extLst>
              <a:ext uri="{FF2B5EF4-FFF2-40B4-BE49-F238E27FC236}">
                <a16:creationId xmlns:a16="http://schemas.microsoft.com/office/drawing/2014/main" id="{5FB73CB2-687F-4714-A6E6-4876DC17B6C6}"/>
              </a:ext>
            </a:extLst>
          </p:cNvPr>
          <p:cNvGraphicFramePr>
            <a:graphicFrameLocks noChangeAspect="1"/>
          </p:cNvGraphicFramePr>
          <p:nvPr>
            <p:extLst>
              <p:ext uri="{D42A27DB-BD31-4B8C-83A1-F6EECF244321}">
                <p14:modId xmlns:p14="http://schemas.microsoft.com/office/powerpoint/2010/main" val="2750947380"/>
              </p:ext>
            </p:extLst>
          </p:nvPr>
        </p:nvGraphicFramePr>
        <p:xfrm>
          <a:off x="5195022" y="454592"/>
          <a:ext cx="5178010" cy="4208727"/>
        </p:xfrm>
        <a:graphic>
          <a:graphicData uri="http://schemas.openxmlformats.org/presentationml/2006/ole">
            <mc:AlternateContent xmlns:mc="http://schemas.openxmlformats.org/markup-compatibility/2006">
              <mc:Choice xmlns:v="urn:schemas-microsoft-com:vml" Requires="v">
                <p:oleObj spid="_x0000_s9262" name="Equation" r:id="rId4" imgW="2577960" imgH="2095200" progId="Equation.DSMT4">
                  <p:embed/>
                </p:oleObj>
              </mc:Choice>
              <mc:Fallback>
                <p:oleObj name="Equation" r:id="rId4" imgW="2577960" imgH="2095200" progId="Equation.DSMT4">
                  <p:embed/>
                  <p:pic>
                    <p:nvPicPr>
                      <p:cNvPr id="3" name="Objeto 2">
                        <a:extLst>
                          <a:ext uri="{FF2B5EF4-FFF2-40B4-BE49-F238E27FC236}">
                            <a16:creationId xmlns:a16="http://schemas.microsoft.com/office/drawing/2014/main" id="{5FB73CB2-687F-4714-A6E6-4876DC17B6C6}"/>
                          </a:ext>
                        </a:extLst>
                      </p:cNvPr>
                      <p:cNvPicPr/>
                      <p:nvPr/>
                    </p:nvPicPr>
                    <p:blipFill>
                      <a:blip r:embed="rId5"/>
                      <a:stretch>
                        <a:fillRect/>
                      </a:stretch>
                    </p:blipFill>
                    <p:spPr>
                      <a:xfrm>
                        <a:off x="5195022" y="454592"/>
                        <a:ext cx="5178010" cy="4208727"/>
                      </a:xfrm>
                      <a:prstGeom prst="rect">
                        <a:avLst/>
                      </a:prstGeom>
                    </p:spPr>
                  </p:pic>
                </p:oleObj>
              </mc:Fallback>
            </mc:AlternateContent>
          </a:graphicData>
        </a:graphic>
      </p:graphicFrame>
      <p:sp>
        <p:nvSpPr>
          <p:cNvPr id="4" name="Retângulo 3">
            <a:extLst>
              <a:ext uri="{FF2B5EF4-FFF2-40B4-BE49-F238E27FC236}">
                <a16:creationId xmlns:a16="http://schemas.microsoft.com/office/drawing/2014/main" id="{A2B2BFEC-B23C-4B75-8FDD-7A0EBFD832CE}"/>
              </a:ext>
            </a:extLst>
          </p:cNvPr>
          <p:cNvSpPr/>
          <p:nvPr/>
        </p:nvSpPr>
        <p:spPr>
          <a:xfrm>
            <a:off x="389744" y="224852"/>
            <a:ext cx="11392525" cy="646076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m 4">
            <a:extLst>
              <a:ext uri="{FF2B5EF4-FFF2-40B4-BE49-F238E27FC236}">
                <a16:creationId xmlns:a16="http://schemas.microsoft.com/office/drawing/2014/main" id="{44AA39A4-9721-4533-BA01-9BC5F1143A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620" y="2444410"/>
            <a:ext cx="2199569" cy="4189655"/>
          </a:xfrm>
          <a:prstGeom prst="rect">
            <a:avLst/>
          </a:prstGeom>
        </p:spPr>
      </p:pic>
      <p:sp>
        <p:nvSpPr>
          <p:cNvPr id="6" name="Balão de Fala: Oval 5">
            <a:extLst>
              <a:ext uri="{FF2B5EF4-FFF2-40B4-BE49-F238E27FC236}">
                <a16:creationId xmlns:a16="http://schemas.microsoft.com/office/drawing/2014/main" id="{802B5ECB-8E7B-4201-A477-FA9C23C05C69}"/>
              </a:ext>
            </a:extLst>
          </p:cNvPr>
          <p:cNvSpPr/>
          <p:nvPr/>
        </p:nvSpPr>
        <p:spPr>
          <a:xfrm>
            <a:off x="1259173" y="689548"/>
            <a:ext cx="2773180" cy="1753849"/>
          </a:xfrm>
          <a:prstGeom prst="wedgeEllipseCallout">
            <a:avLst>
              <a:gd name="adj1" fmla="val -13806"/>
              <a:gd name="adj2" fmla="val 122329"/>
            </a:avLst>
          </a:prstGeom>
          <a:solidFill>
            <a:srgbClr val="856464"/>
          </a:solidFill>
          <a:ln w="38100">
            <a:solidFill>
              <a:srgbClr val="EAC9BC"/>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Vamos aprender fazendo, resolvam os próximos problemas!</a:t>
            </a:r>
          </a:p>
        </p:txBody>
      </p:sp>
      <p:sp>
        <p:nvSpPr>
          <p:cNvPr id="7" name="Retângulo 6">
            <a:extLst>
              <a:ext uri="{FF2B5EF4-FFF2-40B4-BE49-F238E27FC236}">
                <a16:creationId xmlns:a16="http://schemas.microsoft.com/office/drawing/2014/main" id="{D80F4440-1CD3-4EA1-A637-8649B37F6DB2}"/>
              </a:ext>
            </a:extLst>
          </p:cNvPr>
          <p:cNvSpPr/>
          <p:nvPr/>
        </p:nvSpPr>
        <p:spPr>
          <a:xfrm>
            <a:off x="2758189" y="5074301"/>
            <a:ext cx="8706315" cy="1200329"/>
          </a:xfrm>
          <a:prstGeom prst="rect">
            <a:avLst/>
          </a:prstGeom>
        </p:spPr>
        <p:txBody>
          <a:bodyPr wrap="square">
            <a:spAutoFit/>
          </a:bodyPr>
          <a:lstStyle/>
          <a:p>
            <a:pPr algn="ctr"/>
            <a:r>
              <a:rPr lang="pt-BR" sz="2400" b="1" dirty="0">
                <a:effectLst>
                  <a:outerShdw blurRad="38100" dist="38100" dir="2700000" algn="tl">
                    <a:srgbClr val="000000">
                      <a:alpha val="43137"/>
                    </a:srgbClr>
                  </a:outerShdw>
                </a:effectLst>
              </a:rPr>
              <a:t>A fórmula universal uma das mais empregadas na indústria, pois pode ser utilizada para qualquer tipo de líquido (fluido incompressível) e para tubulações de qualquer diâmetro e material</a:t>
            </a:r>
          </a:p>
        </p:txBody>
      </p:sp>
    </p:spTree>
    <p:extLst>
      <p:ext uri="{BB962C8B-B14F-4D97-AF65-F5344CB8AC3E}">
        <p14:creationId xmlns:p14="http://schemas.microsoft.com/office/powerpoint/2010/main" val="170328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B2E251B6-588E-46EF-861D-4DAFA7075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11" y="674557"/>
            <a:ext cx="1200897" cy="2515265"/>
          </a:xfrm>
          <a:prstGeom prst="rect">
            <a:avLst/>
          </a:prstGeom>
        </p:spPr>
      </p:pic>
      <p:sp>
        <p:nvSpPr>
          <p:cNvPr id="16" name="Balão de Fala: Oval 15">
            <a:extLst>
              <a:ext uri="{FF2B5EF4-FFF2-40B4-BE49-F238E27FC236}">
                <a16:creationId xmlns:a16="http://schemas.microsoft.com/office/drawing/2014/main" id="{202AB72E-CA6B-42C9-93D4-075B060F795F}"/>
              </a:ext>
            </a:extLst>
          </p:cNvPr>
          <p:cNvSpPr/>
          <p:nvPr/>
        </p:nvSpPr>
        <p:spPr>
          <a:xfrm>
            <a:off x="2068642" y="539646"/>
            <a:ext cx="5066676" cy="1693888"/>
          </a:xfrm>
          <a:prstGeom prst="wedgeEllipseCallout">
            <a:avLst>
              <a:gd name="adj1" fmla="val -57868"/>
              <a:gd name="adj2" fmla="val 9181"/>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Considerando a perda calculada de (1) a (2), especifique o coeficiente de perda de carga distribuída experimental neste tubo.</a:t>
            </a:r>
          </a:p>
        </p:txBody>
      </p:sp>
      <p:graphicFrame>
        <p:nvGraphicFramePr>
          <p:cNvPr id="17" name="Objeto 16">
            <a:extLst>
              <a:ext uri="{FF2B5EF4-FFF2-40B4-BE49-F238E27FC236}">
                <a16:creationId xmlns:a16="http://schemas.microsoft.com/office/drawing/2014/main" id="{FF189380-C026-4385-BC85-79A8000B3CFF}"/>
              </a:ext>
            </a:extLst>
          </p:cNvPr>
          <p:cNvGraphicFramePr>
            <a:graphicFrameLocks noChangeAspect="1"/>
          </p:cNvGraphicFramePr>
          <p:nvPr/>
        </p:nvGraphicFramePr>
        <p:xfrm>
          <a:off x="5459672" y="2530293"/>
          <a:ext cx="1646237" cy="419100"/>
        </p:xfrm>
        <a:graphic>
          <a:graphicData uri="http://schemas.openxmlformats.org/presentationml/2006/ole">
            <mc:AlternateContent xmlns:mc="http://schemas.openxmlformats.org/markup-compatibility/2006">
              <mc:Choice xmlns:v="urn:schemas-microsoft-com:vml" Requires="v">
                <p:oleObj spid="_x0000_s10452" name="Equation" r:id="rId5" imgW="799920" imgH="203040" progId="Equation.DSMT4">
                  <p:embed/>
                </p:oleObj>
              </mc:Choice>
              <mc:Fallback>
                <p:oleObj name="Equation" r:id="rId5" imgW="799920" imgH="203040" progId="Equation.DSMT4">
                  <p:embed/>
                  <p:pic>
                    <p:nvPicPr>
                      <p:cNvPr id="17" name="Objeto 16">
                        <a:extLst>
                          <a:ext uri="{FF2B5EF4-FFF2-40B4-BE49-F238E27FC236}">
                            <a16:creationId xmlns:a16="http://schemas.microsoft.com/office/drawing/2014/main" id="{FF189380-C026-4385-BC85-79A8000B3CFF}"/>
                          </a:ext>
                        </a:extLst>
                      </p:cNvPr>
                      <p:cNvPicPr/>
                      <p:nvPr/>
                    </p:nvPicPr>
                    <p:blipFill>
                      <a:blip r:embed="rId6"/>
                      <a:stretch>
                        <a:fillRect/>
                      </a:stretch>
                    </p:blipFill>
                    <p:spPr>
                      <a:xfrm>
                        <a:off x="5459672" y="2530293"/>
                        <a:ext cx="1646237" cy="419100"/>
                      </a:xfrm>
                      <a:prstGeom prst="rect">
                        <a:avLst/>
                      </a:prstGeom>
                    </p:spPr>
                  </p:pic>
                </p:oleObj>
              </mc:Fallback>
            </mc:AlternateContent>
          </a:graphicData>
        </a:graphic>
      </p:graphicFrame>
      <p:sp>
        <p:nvSpPr>
          <p:cNvPr id="18" name="Explosão: 8 Pontos 17">
            <a:extLst>
              <a:ext uri="{FF2B5EF4-FFF2-40B4-BE49-F238E27FC236}">
                <a16:creationId xmlns:a16="http://schemas.microsoft.com/office/drawing/2014/main" id="{926B6815-547E-43CB-B755-44877898006B}"/>
              </a:ext>
            </a:extLst>
          </p:cNvPr>
          <p:cNvSpPr/>
          <p:nvPr/>
        </p:nvSpPr>
        <p:spPr>
          <a:xfrm>
            <a:off x="2233534" y="2563318"/>
            <a:ext cx="2803161" cy="1154243"/>
          </a:xfrm>
          <a:prstGeom prst="irregularSeal1">
            <a:avLst/>
          </a:prstGeom>
          <a:solidFill>
            <a:srgbClr val="8C6A6C"/>
          </a:solidFill>
          <a:ln w="28575">
            <a:solidFill>
              <a:srgbClr val="353535"/>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Dados:</a:t>
            </a:r>
          </a:p>
        </p:txBody>
      </p:sp>
      <p:graphicFrame>
        <p:nvGraphicFramePr>
          <p:cNvPr id="19" name="Objeto 18">
            <a:extLst>
              <a:ext uri="{FF2B5EF4-FFF2-40B4-BE49-F238E27FC236}">
                <a16:creationId xmlns:a16="http://schemas.microsoft.com/office/drawing/2014/main" id="{268306DC-65EC-45F1-8B38-C0F25D381A4E}"/>
              </a:ext>
            </a:extLst>
          </p:cNvPr>
          <p:cNvGraphicFramePr>
            <a:graphicFrameLocks noChangeAspect="1"/>
          </p:cNvGraphicFramePr>
          <p:nvPr/>
        </p:nvGraphicFramePr>
        <p:xfrm>
          <a:off x="8032516" y="4041828"/>
          <a:ext cx="3048000" cy="703263"/>
        </p:xfrm>
        <a:graphic>
          <a:graphicData uri="http://schemas.openxmlformats.org/presentationml/2006/ole">
            <mc:AlternateContent xmlns:mc="http://schemas.openxmlformats.org/markup-compatibility/2006">
              <mc:Choice xmlns:v="urn:schemas-microsoft-com:vml" Requires="v">
                <p:oleObj spid="_x0000_s10453" name="Equation" r:id="rId7" imgW="1600200" imgH="368280" progId="Equation.DSMT4">
                  <p:embed/>
                </p:oleObj>
              </mc:Choice>
              <mc:Fallback>
                <p:oleObj name="Equation" r:id="rId7" imgW="1600200" imgH="368280" progId="Equation.DSMT4">
                  <p:embed/>
                  <p:pic>
                    <p:nvPicPr>
                      <p:cNvPr id="19" name="Objeto 18">
                        <a:extLst>
                          <a:ext uri="{FF2B5EF4-FFF2-40B4-BE49-F238E27FC236}">
                            <a16:creationId xmlns:a16="http://schemas.microsoft.com/office/drawing/2014/main" id="{268306DC-65EC-45F1-8B38-C0F25D381A4E}"/>
                          </a:ext>
                        </a:extLst>
                      </p:cNvPr>
                      <p:cNvPicPr/>
                      <p:nvPr/>
                    </p:nvPicPr>
                    <p:blipFill>
                      <a:blip r:embed="rId8"/>
                      <a:stretch>
                        <a:fillRect/>
                      </a:stretch>
                    </p:blipFill>
                    <p:spPr>
                      <a:xfrm>
                        <a:off x="8032516" y="4041828"/>
                        <a:ext cx="3048000" cy="703263"/>
                      </a:xfrm>
                      <a:prstGeom prst="rect">
                        <a:avLst/>
                      </a:prstGeom>
                    </p:spPr>
                  </p:pic>
                </p:oleObj>
              </mc:Fallback>
            </mc:AlternateContent>
          </a:graphicData>
        </a:graphic>
      </p:graphicFrame>
      <p:graphicFrame>
        <p:nvGraphicFramePr>
          <p:cNvPr id="20" name="Objeto 19">
            <a:extLst>
              <a:ext uri="{FF2B5EF4-FFF2-40B4-BE49-F238E27FC236}">
                <a16:creationId xmlns:a16="http://schemas.microsoft.com/office/drawing/2014/main" id="{C2B65277-D62E-4973-AB97-03A5C1AF81B4}"/>
              </a:ext>
            </a:extLst>
          </p:cNvPr>
          <p:cNvGraphicFramePr>
            <a:graphicFrameLocks noChangeAspect="1"/>
          </p:cNvGraphicFramePr>
          <p:nvPr/>
        </p:nvGraphicFramePr>
        <p:xfrm>
          <a:off x="836352" y="4252157"/>
          <a:ext cx="6238875" cy="388938"/>
        </p:xfrm>
        <a:graphic>
          <a:graphicData uri="http://schemas.openxmlformats.org/presentationml/2006/ole">
            <mc:AlternateContent xmlns:mc="http://schemas.openxmlformats.org/markup-compatibility/2006">
              <mc:Choice xmlns:v="urn:schemas-microsoft-com:vml" Requires="v">
                <p:oleObj spid="_x0000_s10454" name="Equation" r:id="rId9" imgW="3276360" imgH="203040" progId="Equation.DSMT4">
                  <p:embed/>
                </p:oleObj>
              </mc:Choice>
              <mc:Fallback>
                <p:oleObj name="Equation" r:id="rId9" imgW="3276360" imgH="203040" progId="Equation.DSMT4">
                  <p:embed/>
                  <p:pic>
                    <p:nvPicPr>
                      <p:cNvPr id="20" name="Objeto 19">
                        <a:extLst>
                          <a:ext uri="{FF2B5EF4-FFF2-40B4-BE49-F238E27FC236}">
                            <a16:creationId xmlns:a16="http://schemas.microsoft.com/office/drawing/2014/main" id="{C2B65277-D62E-4973-AB97-03A5C1AF81B4}"/>
                          </a:ext>
                        </a:extLst>
                      </p:cNvPr>
                      <p:cNvPicPr/>
                      <p:nvPr/>
                    </p:nvPicPr>
                    <p:blipFill>
                      <a:blip r:embed="rId10"/>
                      <a:stretch>
                        <a:fillRect/>
                      </a:stretch>
                    </p:blipFill>
                    <p:spPr>
                      <a:xfrm>
                        <a:off x="836352" y="4252157"/>
                        <a:ext cx="6238875" cy="388938"/>
                      </a:xfrm>
                      <a:prstGeom prst="rect">
                        <a:avLst/>
                      </a:prstGeom>
                    </p:spPr>
                  </p:pic>
                </p:oleObj>
              </mc:Fallback>
            </mc:AlternateContent>
          </a:graphicData>
        </a:graphic>
      </p:graphicFrame>
      <p:grpSp>
        <p:nvGrpSpPr>
          <p:cNvPr id="33" name="Agrupar 32">
            <a:extLst>
              <a:ext uri="{FF2B5EF4-FFF2-40B4-BE49-F238E27FC236}">
                <a16:creationId xmlns:a16="http://schemas.microsoft.com/office/drawing/2014/main" id="{66A65FD5-C59D-4C98-99B9-55B9C7D92DD5}"/>
              </a:ext>
            </a:extLst>
          </p:cNvPr>
          <p:cNvGrpSpPr/>
          <p:nvPr/>
        </p:nvGrpSpPr>
        <p:grpSpPr>
          <a:xfrm>
            <a:off x="7375158" y="464696"/>
            <a:ext cx="4452081" cy="3477717"/>
            <a:chOff x="7375158" y="464696"/>
            <a:chExt cx="4452081" cy="3477717"/>
          </a:xfrm>
        </p:grpSpPr>
        <p:grpSp>
          <p:nvGrpSpPr>
            <p:cNvPr id="25" name="Agrupar 24">
              <a:extLst>
                <a:ext uri="{FF2B5EF4-FFF2-40B4-BE49-F238E27FC236}">
                  <a16:creationId xmlns:a16="http://schemas.microsoft.com/office/drawing/2014/main" id="{B87A5E34-959C-4ECD-A1D8-BECEBA55E0CB}"/>
                </a:ext>
              </a:extLst>
            </p:cNvPr>
            <p:cNvGrpSpPr/>
            <p:nvPr/>
          </p:nvGrpSpPr>
          <p:grpSpPr>
            <a:xfrm>
              <a:off x="7375158" y="920801"/>
              <a:ext cx="4309229" cy="3021612"/>
              <a:chOff x="7360169" y="456106"/>
              <a:chExt cx="4309229" cy="3021612"/>
            </a:xfrm>
          </p:grpSpPr>
          <p:grpSp>
            <p:nvGrpSpPr>
              <p:cNvPr id="5" name="Agrupar 4">
                <a:extLst>
                  <a:ext uri="{FF2B5EF4-FFF2-40B4-BE49-F238E27FC236}">
                    <a16:creationId xmlns:a16="http://schemas.microsoft.com/office/drawing/2014/main" id="{DF1801C6-3ED2-4432-9F26-289171578893}"/>
                  </a:ext>
                </a:extLst>
              </p:cNvPr>
              <p:cNvGrpSpPr/>
              <p:nvPr/>
            </p:nvGrpSpPr>
            <p:grpSpPr>
              <a:xfrm>
                <a:off x="7360169" y="456106"/>
                <a:ext cx="4309229" cy="3021612"/>
                <a:chOff x="5696262" y="306205"/>
                <a:chExt cx="5996065" cy="4235814"/>
              </a:xfrm>
            </p:grpSpPr>
            <p:grpSp>
              <p:nvGrpSpPr>
                <p:cNvPr id="7" name="Agrupar 6">
                  <a:extLst>
                    <a:ext uri="{FF2B5EF4-FFF2-40B4-BE49-F238E27FC236}">
                      <a16:creationId xmlns:a16="http://schemas.microsoft.com/office/drawing/2014/main" id="{7A6D2CE0-DE9C-450A-81BA-FF0B55F8AACD}"/>
                    </a:ext>
                  </a:extLst>
                </p:cNvPr>
                <p:cNvGrpSpPr/>
                <p:nvPr/>
              </p:nvGrpSpPr>
              <p:grpSpPr>
                <a:xfrm>
                  <a:off x="5696262" y="306205"/>
                  <a:ext cx="5996065" cy="4235814"/>
                  <a:chOff x="5696262" y="306205"/>
                  <a:chExt cx="5996065" cy="4235814"/>
                </a:xfrm>
              </p:grpSpPr>
              <p:grpSp>
                <p:nvGrpSpPr>
                  <p:cNvPr id="10" name="Agrupar 9">
                    <a:extLst>
                      <a:ext uri="{FF2B5EF4-FFF2-40B4-BE49-F238E27FC236}">
                        <a16:creationId xmlns:a16="http://schemas.microsoft.com/office/drawing/2014/main" id="{6DFC370B-DDEF-4B94-941F-7A325E5CFEEC}"/>
                      </a:ext>
                    </a:extLst>
                  </p:cNvPr>
                  <p:cNvGrpSpPr/>
                  <p:nvPr/>
                </p:nvGrpSpPr>
                <p:grpSpPr>
                  <a:xfrm>
                    <a:off x="5696262" y="306205"/>
                    <a:ext cx="5771213" cy="4235814"/>
                    <a:chOff x="5696262" y="306205"/>
                    <a:chExt cx="5771213" cy="4235814"/>
                  </a:xfrm>
                </p:grpSpPr>
                <p:pic>
                  <p:nvPicPr>
                    <p:cNvPr id="13" name="Imagem 12">
                      <a:extLst>
                        <a:ext uri="{FF2B5EF4-FFF2-40B4-BE49-F238E27FC236}">
                          <a16:creationId xmlns:a16="http://schemas.microsoft.com/office/drawing/2014/main" id="{9BB802B1-1BA7-45FE-98B0-9D101BBA0050}"/>
                        </a:ext>
                      </a:extLst>
                    </p:cNvPr>
                    <p:cNvPicPr>
                      <a:picLocks noChangeAspect="1"/>
                    </p:cNvPicPr>
                    <p:nvPr/>
                  </p:nvPicPr>
                  <p:blipFill>
                    <a:blip r:embed="rId11"/>
                    <a:stretch>
                      <a:fillRect/>
                    </a:stretch>
                  </p:blipFill>
                  <p:spPr>
                    <a:xfrm>
                      <a:off x="5795883" y="306205"/>
                      <a:ext cx="5180492" cy="4235814"/>
                    </a:xfrm>
                    <a:prstGeom prst="rect">
                      <a:avLst/>
                    </a:prstGeom>
                  </p:spPr>
                </p:pic>
                <p:cxnSp>
                  <p:nvCxnSpPr>
                    <p:cNvPr id="14" name="Conector reto 13">
                      <a:extLst>
                        <a:ext uri="{FF2B5EF4-FFF2-40B4-BE49-F238E27FC236}">
                          <a16:creationId xmlns:a16="http://schemas.microsoft.com/office/drawing/2014/main" id="{1F3A7BA4-3989-4EFC-B243-62FBFEE7B685}"/>
                        </a:ext>
                      </a:extLst>
                    </p:cNvPr>
                    <p:cNvCxnSpPr/>
                    <p:nvPr/>
                  </p:nvCxnSpPr>
                  <p:spPr>
                    <a:xfrm>
                      <a:off x="5696262" y="1454046"/>
                      <a:ext cx="5771213" cy="0"/>
                    </a:xfrm>
                    <a:prstGeom prst="line">
                      <a:avLst/>
                    </a:prstGeom>
                    <a:ln>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cxnSp>
                <p:nvCxnSpPr>
                  <p:cNvPr id="11" name="Conector reto 10">
                    <a:extLst>
                      <a:ext uri="{FF2B5EF4-FFF2-40B4-BE49-F238E27FC236}">
                        <a16:creationId xmlns:a16="http://schemas.microsoft.com/office/drawing/2014/main" id="{9C61805E-2263-4CED-B6F8-BE630F677D99}"/>
                      </a:ext>
                    </a:extLst>
                  </p:cNvPr>
                  <p:cNvCxnSpPr/>
                  <p:nvPr/>
                </p:nvCxnSpPr>
                <p:spPr>
                  <a:xfrm flipV="1">
                    <a:off x="10777928" y="1034321"/>
                    <a:ext cx="0" cy="43471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A51B71C2-FDFB-4CAD-A466-BCA166C6F394}"/>
                      </a:ext>
                    </a:extLst>
                  </p:cNvPr>
                  <p:cNvSpPr txBox="1"/>
                  <p:nvPr/>
                </p:nvSpPr>
                <p:spPr>
                  <a:xfrm>
                    <a:off x="10568065" y="719528"/>
                    <a:ext cx="11242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C00000"/>
                        </a:solidFill>
                        <a:effectLst/>
                        <a:uLnTx/>
                        <a:uFillTx/>
                        <a:latin typeface="Calibri" panose="020F0502020204030204"/>
                        <a:ea typeface="+mn-ea"/>
                        <a:cs typeface="+mn-cs"/>
                      </a:rPr>
                      <a:t>(1)</a:t>
                    </a:r>
                  </a:p>
                </p:txBody>
              </p:sp>
            </p:grpSp>
            <p:cxnSp>
              <p:nvCxnSpPr>
                <p:cNvPr id="8" name="Conector reto 7">
                  <a:extLst>
                    <a:ext uri="{FF2B5EF4-FFF2-40B4-BE49-F238E27FC236}">
                      <a16:creationId xmlns:a16="http://schemas.microsoft.com/office/drawing/2014/main" id="{D0B0EEA4-FC3A-432A-B293-22EF618DF55A}"/>
                    </a:ext>
                  </a:extLst>
                </p:cNvPr>
                <p:cNvCxnSpPr/>
                <p:nvPr/>
              </p:nvCxnSpPr>
              <p:spPr>
                <a:xfrm flipH="1">
                  <a:off x="6670623" y="1469036"/>
                  <a:ext cx="779488" cy="95937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FAE55A3F-2C01-407F-9D5E-D1041DDAB124}"/>
                    </a:ext>
                  </a:extLst>
                </p:cNvPr>
                <p:cNvSpPr txBox="1"/>
                <p:nvPr/>
              </p:nvSpPr>
              <p:spPr>
                <a:xfrm>
                  <a:off x="6430781" y="2413417"/>
                  <a:ext cx="779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C00000"/>
                      </a:solidFill>
                      <a:effectLst/>
                      <a:uLnTx/>
                      <a:uFillTx/>
                      <a:latin typeface="Calibri" panose="020F0502020204030204"/>
                      <a:ea typeface="+mn-ea"/>
                      <a:cs typeface="+mn-cs"/>
                    </a:rPr>
                    <a:t>(2)</a:t>
                  </a:r>
                </a:p>
              </p:txBody>
            </p:sp>
          </p:grpSp>
          <p:cxnSp>
            <p:nvCxnSpPr>
              <p:cNvPr id="23" name="Conector reto 22">
                <a:extLst>
                  <a:ext uri="{FF2B5EF4-FFF2-40B4-BE49-F238E27FC236}">
                    <a16:creationId xmlns:a16="http://schemas.microsoft.com/office/drawing/2014/main" id="{17BED379-6E7C-41E3-AEB5-4FB41CB35FFE}"/>
                  </a:ext>
                </a:extLst>
              </p:cNvPr>
              <p:cNvCxnSpPr/>
              <p:nvPr/>
            </p:nvCxnSpPr>
            <p:spPr>
              <a:xfrm flipV="1">
                <a:off x="9428813" y="914400"/>
                <a:ext cx="209862" cy="2848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12505995-C7B9-4B11-B2D4-54DDF6251659}"/>
                  </a:ext>
                </a:extLst>
              </p:cNvPr>
              <p:cNvSpPr txBox="1"/>
              <p:nvPr/>
            </p:nvSpPr>
            <p:spPr>
              <a:xfrm>
                <a:off x="9383842" y="554636"/>
                <a:ext cx="21585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D</a:t>
                </a:r>
                <a:r>
                  <a:rPr kumimoji="0" lang="pt-BR" sz="1800" b="1" i="0" u="none" strike="noStrike" kern="1200" cap="none" spc="0" normalizeH="0" baseline="-2500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N</a:t>
                </a: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 1”</a:t>
                </a:r>
              </a:p>
            </p:txBody>
          </p:sp>
        </p:grpSp>
        <p:cxnSp>
          <p:nvCxnSpPr>
            <p:cNvPr id="27" name="Conector reto 26">
              <a:extLst>
                <a:ext uri="{FF2B5EF4-FFF2-40B4-BE49-F238E27FC236}">
                  <a16:creationId xmlns:a16="http://schemas.microsoft.com/office/drawing/2014/main" id="{3E49567E-8499-4645-8585-09545C3D8363}"/>
                </a:ext>
              </a:extLst>
            </p:cNvPr>
            <p:cNvCxnSpPr/>
            <p:nvPr/>
          </p:nvCxnSpPr>
          <p:spPr>
            <a:xfrm>
              <a:off x="8634334" y="584616"/>
              <a:ext cx="0" cy="44970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Conector reto 27">
              <a:extLst>
                <a:ext uri="{FF2B5EF4-FFF2-40B4-BE49-F238E27FC236}">
                  <a16:creationId xmlns:a16="http://schemas.microsoft.com/office/drawing/2014/main" id="{EDBFE65D-3C49-44C7-A16A-B141CAB33D8C}"/>
                </a:ext>
              </a:extLst>
            </p:cNvPr>
            <p:cNvCxnSpPr>
              <a:cxnSpLocks/>
            </p:cNvCxnSpPr>
            <p:nvPr/>
          </p:nvCxnSpPr>
          <p:spPr>
            <a:xfrm>
              <a:off x="11020268" y="599607"/>
              <a:ext cx="0" cy="66206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Conector de Seta Reta 30">
              <a:extLst>
                <a:ext uri="{FF2B5EF4-FFF2-40B4-BE49-F238E27FC236}">
                  <a16:creationId xmlns:a16="http://schemas.microsoft.com/office/drawing/2014/main" id="{73C5108C-218D-4EB1-A680-56CCA872BCA2}"/>
                </a:ext>
              </a:extLst>
            </p:cNvPr>
            <p:cNvCxnSpPr/>
            <p:nvPr/>
          </p:nvCxnSpPr>
          <p:spPr>
            <a:xfrm>
              <a:off x="8634334" y="794479"/>
              <a:ext cx="2383436"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CaixaDeTexto 31">
              <a:extLst>
                <a:ext uri="{FF2B5EF4-FFF2-40B4-BE49-F238E27FC236}">
                  <a16:creationId xmlns:a16="http://schemas.microsoft.com/office/drawing/2014/main" id="{BCE8998E-B07C-4D23-AC9B-C8C148CD09CB}"/>
                </a:ext>
              </a:extLst>
            </p:cNvPr>
            <p:cNvSpPr txBox="1"/>
            <p:nvPr/>
          </p:nvSpPr>
          <p:spPr>
            <a:xfrm>
              <a:off x="9563724" y="464696"/>
              <a:ext cx="22635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L</a:t>
              </a:r>
              <a:r>
                <a:rPr kumimoji="0" lang="pt-BR" sz="1800" b="1" i="0" u="none" strike="noStrike" kern="1200" cap="none" spc="0" normalizeH="0" baseline="-2500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1-2</a:t>
              </a:r>
              <a:endPar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grpSp>
      <p:graphicFrame>
        <p:nvGraphicFramePr>
          <p:cNvPr id="34" name="Objeto 33">
            <a:extLst>
              <a:ext uri="{FF2B5EF4-FFF2-40B4-BE49-F238E27FC236}">
                <a16:creationId xmlns:a16="http://schemas.microsoft.com/office/drawing/2014/main" id="{28E0854D-4CCD-44F8-AB89-8634A4999A36}"/>
              </a:ext>
            </a:extLst>
          </p:cNvPr>
          <p:cNvGraphicFramePr>
            <a:graphicFrameLocks noChangeAspect="1"/>
          </p:cNvGraphicFramePr>
          <p:nvPr/>
        </p:nvGraphicFramePr>
        <p:xfrm>
          <a:off x="5482887" y="3114728"/>
          <a:ext cx="1136650" cy="703263"/>
        </p:xfrm>
        <a:graphic>
          <a:graphicData uri="http://schemas.openxmlformats.org/presentationml/2006/ole">
            <mc:AlternateContent xmlns:mc="http://schemas.openxmlformats.org/markup-compatibility/2006">
              <mc:Choice xmlns:v="urn:schemas-microsoft-com:vml" Requires="v">
                <p:oleObj spid="_x0000_s10455" name="Equation" r:id="rId12" imgW="596880" imgH="368280" progId="Equation.DSMT4">
                  <p:embed/>
                </p:oleObj>
              </mc:Choice>
              <mc:Fallback>
                <p:oleObj name="Equation" r:id="rId12" imgW="596880" imgH="368280" progId="Equation.DSMT4">
                  <p:embed/>
                  <p:pic>
                    <p:nvPicPr>
                      <p:cNvPr id="34" name="Objeto 33">
                        <a:extLst>
                          <a:ext uri="{FF2B5EF4-FFF2-40B4-BE49-F238E27FC236}">
                            <a16:creationId xmlns:a16="http://schemas.microsoft.com/office/drawing/2014/main" id="{28E0854D-4CCD-44F8-AB89-8634A4999A36}"/>
                          </a:ext>
                        </a:extLst>
                      </p:cNvPr>
                      <p:cNvPicPr/>
                      <p:nvPr/>
                    </p:nvPicPr>
                    <p:blipFill>
                      <a:blip r:embed="rId13"/>
                      <a:stretch>
                        <a:fillRect/>
                      </a:stretch>
                    </p:blipFill>
                    <p:spPr>
                      <a:xfrm>
                        <a:off x="5482887" y="3114728"/>
                        <a:ext cx="1136650" cy="703263"/>
                      </a:xfrm>
                      <a:prstGeom prst="rect">
                        <a:avLst/>
                      </a:prstGeom>
                    </p:spPr>
                  </p:pic>
                </p:oleObj>
              </mc:Fallback>
            </mc:AlternateContent>
          </a:graphicData>
        </a:graphic>
      </p:graphicFrame>
      <p:pic>
        <p:nvPicPr>
          <p:cNvPr id="36" name="Imagem 35">
            <a:extLst>
              <a:ext uri="{FF2B5EF4-FFF2-40B4-BE49-F238E27FC236}">
                <a16:creationId xmlns:a16="http://schemas.microsoft.com/office/drawing/2014/main" id="{7B92D685-3852-4074-9C9C-79BA1F56AF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91678" y="5276539"/>
            <a:ext cx="1562654" cy="1311639"/>
          </a:xfrm>
          <a:prstGeom prst="rect">
            <a:avLst/>
          </a:prstGeom>
        </p:spPr>
      </p:pic>
      <p:sp>
        <p:nvSpPr>
          <p:cNvPr id="37" name="Balão de Fala: Oval 36">
            <a:extLst>
              <a:ext uri="{FF2B5EF4-FFF2-40B4-BE49-F238E27FC236}">
                <a16:creationId xmlns:a16="http://schemas.microsoft.com/office/drawing/2014/main" id="{980C7828-6048-453E-ACA4-A4D24C3FD726}"/>
              </a:ext>
            </a:extLst>
          </p:cNvPr>
          <p:cNvSpPr/>
          <p:nvPr/>
        </p:nvSpPr>
        <p:spPr>
          <a:xfrm>
            <a:off x="7330190" y="5471409"/>
            <a:ext cx="2880610" cy="781987"/>
          </a:xfrm>
          <a:prstGeom prst="wedgeEllipseCallout">
            <a:avLst>
              <a:gd name="adj1" fmla="val 59588"/>
              <a:gd name="adj2" fmla="val 3871"/>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Resposta: f = 0,034</a:t>
            </a:r>
          </a:p>
        </p:txBody>
      </p:sp>
      <p:sp>
        <p:nvSpPr>
          <p:cNvPr id="38" name="Retângulo 37">
            <a:extLst>
              <a:ext uri="{FF2B5EF4-FFF2-40B4-BE49-F238E27FC236}">
                <a16:creationId xmlns:a16="http://schemas.microsoft.com/office/drawing/2014/main" id="{3934046E-F529-4D90-B618-951CC366CC9C}"/>
              </a:ext>
            </a:extLst>
          </p:cNvPr>
          <p:cNvSpPr/>
          <p:nvPr/>
        </p:nvSpPr>
        <p:spPr>
          <a:xfrm>
            <a:off x="194872" y="104931"/>
            <a:ext cx="11827239" cy="653571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Imagem 39">
            <a:extLst>
              <a:ext uri="{FF2B5EF4-FFF2-40B4-BE49-F238E27FC236}">
                <a16:creationId xmlns:a16="http://schemas.microsoft.com/office/drawing/2014/main" id="{FD4F1EF4-8ADF-44AB-B843-B7E96002502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95168" y="4736347"/>
            <a:ext cx="2226734" cy="1861296"/>
          </a:xfrm>
          <a:prstGeom prst="rect">
            <a:avLst/>
          </a:prstGeom>
        </p:spPr>
      </p:pic>
      <p:graphicFrame>
        <p:nvGraphicFramePr>
          <p:cNvPr id="21" name="Objeto 20">
            <a:extLst>
              <a:ext uri="{FF2B5EF4-FFF2-40B4-BE49-F238E27FC236}">
                <a16:creationId xmlns:a16="http://schemas.microsoft.com/office/drawing/2014/main" id="{461CE997-A046-46CA-BD8B-FEF5508D76F9}"/>
              </a:ext>
            </a:extLst>
          </p:cNvPr>
          <p:cNvGraphicFramePr>
            <a:graphicFrameLocks noChangeAspect="1"/>
          </p:cNvGraphicFramePr>
          <p:nvPr/>
        </p:nvGraphicFramePr>
        <p:xfrm>
          <a:off x="9913651" y="2487118"/>
          <a:ext cx="1436688" cy="419100"/>
        </p:xfrm>
        <a:graphic>
          <a:graphicData uri="http://schemas.openxmlformats.org/presentationml/2006/ole">
            <mc:AlternateContent xmlns:mc="http://schemas.openxmlformats.org/markup-compatibility/2006">
              <mc:Choice xmlns:v="urn:schemas-microsoft-com:vml" Requires="v">
                <p:oleObj spid="_x0000_s10456" name="Equation" r:id="rId16" imgW="698400" imgH="203040" progId="Equation.DSMT4">
                  <p:embed/>
                </p:oleObj>
              </mc:Choice>
              <mc:Fallback>
                <p:oleObj name="Equation" r:id="rId16" imgW="698400" imgH="203040" progId="Equation.DSMT4">
                  <p:embed/>
                  <p:pic>
                    <p:nvPicPr>
                      <p:cNvPr id="21" name="Objeto 20">
                        <a:extLst>
                          <a:ext uri="{FF2B5EF4-FFF2-40B4-BE49-F238E27FC236}">
                            <a16:creationId xmlns:a16="http://schemas.microsoft.com/office/drawing/2014/main" id="{461CE997-A046-46CA-BD8B-FEF5508D76F9}"/>
                          </a:ext>
                        </a:extLst>
                      </p:cNvPr>
                      <p:cNvPicPr/>
                      <p:nvPr/>
                    </p:nvPicPr>
                    <p:blipFill>
                      <a:blip r:embed="rId17"/>
                      <a:stretch>
                        <a:fillRect/>
                      </a:stretch>
                    </p:blipFill>
                    <p:spPr>
                      <a:xfrm>
                        <a:off x="9913651" y="2487118"/>
                        <a:ext cx="1436688" cy="419100"/>
                      </a:xfrm>
                      <a:prstGeom prst="rect">
                        <a:avLst/>
                      </a:prstGeom>
                    </p:spPr>
                  </p:pic>
                </p:oleObj>
              </mc:Fallback>
            </mc:AlternateContent>
          </a:graphicData>
        </a:graphic>
      </p:graphicFrame>
      <p:sp>
        <p:nvSpPr>
          <p:cNvPr id="3" name="Elipse 2">
            <a:extLst>
              <a:ext uri="{FF2B5EF4-FFF2-40B4-BE49-F238E27FC236}">
                <a16:creationId xmlns:a16="http://schemas.microsoft.com/office/drawing/2014/main" id="{60651C88-D2FD-48F0-BF54-28096E15D241}"/>
              </a:ext>
            </a:extLst>
          </p:cNvPr>
          <p:cNvSpPr/>
          <p:nvPr/>
        </p:nvSpPr>
        <p:spPr>
          <a:xfrm>
            <a:off x="363794" y="235974"/>
            <a:ext cx="807937" cy="5980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41</a:t>
            </a:r>
          </a:p>
        </p:txBody>
      </p:sp>
    </p:spTree>
    <p:extLst>
      <p:ext uri="{BB962C8B-B14F-4D97-AF65-F5344CB8AC3E}">
        <p14:creationId xmlns:p14="http://schemas.microsoft.com/office/powerpoint/2010/main" val="91127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par>
                                <p:cTn id="38" presetID="16" presetClass="entr" presetSubtype="21"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123DAB0-D9EA-474E-BE05-4CFB048C8567}"/>
              </a:ext>
            </a:extLst>
          </p:cNvPr>
          <p:cNvSpPr txBox="1"/>
          <p:nvPr/>
        </p:nvSpPr>
        <p:spPr>
          <a:xfrm>
            <a:off x="659567" y="539646"/>
            <a:ext cx="10957810" cy="255454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mj-lt"/>
              <a:buAutoNum type="arabicPeriod" startAt="42"/>
              <a:tabLst/>
              <a:defRPr/>
            </a:pP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Para o trecho da instalação representado a seguir, o tubo tem um diâmetro interno igual a 10 cm e transporta um fluido com peso específico igual a 8000 N/m³ e viscosidade igual a 0,0025 N*s/m². Sabendo que a diferença de cotas entre as seções consideradas é igual a 2 m, que a vazão do escoamento é 25 L/s, que o comprimento do tubo considerado é 95 m e que a leitura do manômetro metálico é 80 kPa. Pede-se:</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eriod"/>
              <a:tabLst/>
              <a:defRPr/>
            </a:pP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 perda de carga entre o manômetro metálico e a seção de saída do tubo;</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eriod"/>
              <a:tabLst/>
              <a:defRPr/>
            </a:pP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o coeficiente de perda de carga distribuída;</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eriod"/>
              <a:tabLst/>
              <a:defRPr/>
            </a:pP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o tipo de escoamento no trecho.</a:t>
            </a:r>
          </a:p>
        </p:txBody>
      </p:sp>
      <p:pic>
        <p:nvPicPr>
          <p:cNvPr id="21506" name="Picture 2" descr="C:\Users\raigi\AppData\Local\Temp\SNAGHTML8d6bf4e.PNG">
            <a:extLst>
              <a:ext uri="{FF2B5EF4-FFF2-40B4-BE49-F238E27FC236}">
                <a16:creationId xmlns:a16="http://schemas.microsoft.com/office/drawing/2014/main" id="{CAFDBA21-AA91-478A-878B-A3F4697B8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913" y="3222885"/>
            <a:ext cx="5804172" cy="2893101"/>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379FD2D5-7E50-4DE4-A93B-6417D963DAB1}"/>
              </a:ext>
            </a:extLst>
          </p:cNvPr>
          <p:cNvSpPr/>
          <p:nvPr/>
        </p:nvSpPr>
        <p:spPr>
          <a:xfrm>
            <a:off x="359764" y="299803"/>
            <a:ext cx="11497456" cy="634084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ixaDeTexto 4">
            <a:extLst>
              <a:ext uri="{FF2B5EF4-FFF2-40B4-BE49-F238E27FC236}">
                <a16:creationId xmlns:a16="http://schemas.microsoft.com/office/drawing/2014/main" id="{1F3C6062-9893-4065-BE5A-1CF3BF10623D}"/>
              </a:ext>
            </a:extLst>
          </p:cNvPr>
          <p:cNvSpPr txBox="1"/>
          <p:nvPr/>
        </p:nvSpPr>
        <p:spPr>
          <a:xfrm>
            <a:off x="3087974" y="3297837"/>
            <a:ext cx="26232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Considere g = 9,8 m/s²</a:t>
            </a:r>
          </a:p>
        </p:txBody>
      </p:sp>
      <p:pic>
        <p:nvPicPr>
          <p:cNvPr id="7" name="Imagem 6">
            <a:extLst>
              <a:ext uri="{FF2B5EF4-FFF2-40B4-BE49-F238E27FC236}">
                <a16:creationId xmlns:a16="http://schemas.microsoft.com/office/drawing/2014/main" id="{56F8FDAF-FF02-4889-9E95-A2C545903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580" y="5276539"/>
            <a:ext cx="1562654" cy="1311639"/>
          </a:xfrm>
          <a:prstGeom prst="rect">
            <a:avLst/>
          </a:prstGeom>
        </p:spPr>
      </p:pic>
      <p:sp>
        <p:nvSpPr>
          <p:cNvPr id="8" name="Balão de Fala: Oval 7">
            <a:extLst>
              <a:ext uri="{FF2B5EF4-FFF2-40B4-BE49-F238E27FC236}">
                <a16:creationId xmlns:a16="http://schemas.microsoft.com/office/drawing/2014/main" id="{4A4C13BF-64F1-40A3-BDF6-F260C6BE563C}"/>
              </a:ext>
            </a:extLst>
          </p:cNvPr>
          <p:cNvSpPr/>
          <p:nvPr/>
        </p:nvSpPr>
        <p:spPr>
          <a:xfrm>
            <a:off x="7225259" y="3627620"/>
            <a:ext cx="3195403" cy="2400924"/>
          </a:xfrm>
          <a:prstGeom prst="wedgeEllipseCallout">
            <a:avLst>
              <a:gd name="adj1" fmla="val 58650"/>
              <a:gd name="adj2" fmla="val 43205"/>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Respostas: </a:t>
            </a:r>
            <a:r>
              <a:rPr kumimoji="0" lang="pt-BR"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a:t>
            </a:r>
            <a:r>
              <a:rPr kumimoji="0" lang="pt-BR" sz="1800" b="1" i="0" u="none" strike="noStrike" kern="1200" cap="none" spc="0" normalizeH="0" baseline="-2500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 10 m; f = 0,0204 e escoamento turbulento já que o número de Reynolds é aproximadamente 104489,8</a:t>
            </a:r>
          </a:p>
        </p:txBody>
      </p:sp>
    </p:spTree>
    <p:extLst>
      <p:ext uri="{BB962C8B-B14F-4D97-AF65-F5344CB8AC3E}">
        <p14:creationId xmlns:p14="http://schemas.microsoft.com/office/powerpoint/2010/main" val="25638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Agrupar 22">
            <a:extLst>
              <a:ext uri="{FF2B5EF4-FFF2-40B4-BE49-F238E27FC236}">
                <a16:creationId xmlns:a16="http://schemas.microsoft.com/office/drawing/2014/main" id="{839A6E3C-FAF6-4AAF-934C-FC0F02AC9EA6}"/>
              </a:ext>
            </a:extLst>
          </p:cNvPr>
          <p:cNvGrpSpPr/>
          <p:nvPr/>
        </p:nvGrpSpPr>
        <p:grpSpPr>
          <a:xfrm>
            <a:off x="725041" y="455134"/>
            <a:ext cx="4026127" cy="2643206"/>
            <a:chOff x="725041" y="455134"/>
            <a:chExt cx="4026127" cy="2643206"/>
          </a:xfrm>
        </p:grpSpPr>
        <p:pic>
          <p:nvPicPr>
            <p:cNvPr id="4" name="Imagem 3">
              <a:extLst>
                <a:ext uri="{FF2B5EF4-FFF2-40B4-BE49-F238E27FC236}">
                  <a16:creationId xmlns:a16="http://schemas.microsoft.com/office/drawing/2014/main" id="{739F22BF-7965-4AC3-85EB-076AE28551F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5041" y="455134"/>
              <a:ext cx="4026127" cy="2160000"/>
            </a:xfrm>
            <a:prstGeom prst="rect">
              <a:avLst/>
            </a:prstGeom>
            <a:noFill/>
            <a:ln>
              <a:noFill/>
            </a:ln>
          </p:spPr>
        </p:pic>
        <p:sp>
          <p:nvSpPr>
            <p:cNvPr id="22" name="CaixaDeTexto 21">
              <a:extLst>
                <a:ext uri="{FF2B5EF4-FFF2-40B4-BE49-F238E27FC236}">
                  <a16:creationId xmlns:a16="http://schemas.microsoft.com/office/drawing/2014/main" id="{5D26B8A4-6200-4B38-90AF-1E0D81D1EC6D}"/>
                </a:ext>
              </a:extLst>
            </p:cNvPr>
            <p:cNvSpPr txBox="1"/>
            <p:nvPr/>
          </p:nvSpPr>
          <p:spPr>
            <a:xfrm>
              <a:off x="779489" y="2698230"/>
              <a:ext cx="36276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a:t>
              </a:r>
              <a:r>
                <a:rPr kumimoji="0" lang="pt-BR" sz="2000" b="1"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a:t>
              </a: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 p</a:t>
              </a:r>
              <a:r>
                <a:rPr kumimoji="0" lang="pt-BR" sz="20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a:t>
              </a: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desnível h e </a:t>
              </a:r>
              <a:r>
                <a:rPr kumimoji="0" lang="pt-BR"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Hp</a:t>
              </a:r>
              <a:r>
                <a:rPr kumimoji="0" lang="pt-BR" sz="2000" b="1"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inst</a:t>
              </a:r>
              <a:endParaRPr kumimoji="0" lang="pt-BR" sz="20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grpSp>
        <p:nvGrpSpPr>
          <p:cNvPr id="25" name="Agrupar 24">
            <a:extLst>
              <a:ext uri="{FF2B5EF4-FFF2-40B4-BE49-F238E27FC236}">
                <a16:creationId xmlns:a16="http://schemas.microsoft.com/office/drawing/2014/main" id="{64231FB1-3D91-4F02-9E9E-B6C368D1FAD8}"/>
              </a:ext>
            </a:extLst>
          </p:cNvPr>
          <p:cNvGrpSpPr/>
          <p:nvPr/>
        </p:nvGrpSpPr>
        <p:grpSpPr>
          <a:xfrm>
            <a:off x="7629993" y="394912"/>
            <a:ext cx="4177174" cy="2882512"/>
            <a:chOff x="7629993" y="394912"/>
            <a:chExt cx="4177174" cy="2882512"/>
          </a:xfrm>
        </p:grpSpPr>
        <p:pic>
          <p:nvPicPr>
            <p:cNvPr id="5" name="Imagem 4">
              <a:extLst>
                <a:ext uri="{FF2B5EF4-FFF2-40B4-BE49-F238E27FC236}">
                  <a16:creationId xmlns:a16="http://schemas.microsoft.com/office/drawing/2014/main" id="{C4BEFA9D-749F-45E4-BD92-FF296AC91D56}"/>
                </a:ext>
              </a:extLst>
            </p:cNvPr>
            <p:cNvPicPr>
              <a:picLocks noChangeAspect="1"/>
            </p:cNvPicPr>
            <p:nvPr/>
          </p:nvPicPr>
          <p:blipFill>
            <a:blip r:embed="rId4"/>
            <a:stretch>
              <a:fillRect/>
            </a:stretch>
          </p:blipFill>
          <p:spPr>
            <a:xfrm>
              <a:off x="7629993" y="394912"/>
              <a:ext cx="4177174" cy="2520000"/>
            </a:xfrm>
            <a:prstGeom prst="rect">
              <a:avLst/>
            </a:prstGeom>
          </p:spPr>
        </p:pic>
        <p:sp>
          <p:nvSpPr>
            <p:cNvPr id="24" name="CaixaDeTexto 23">
              <a:extLst>
                <a:ext uri="{FF2B5EF4-FFF2-40B4-BE49-F238E27FC236}">
                  <a16:creationId xmlns:a16="http://schemas.microsoft.com/office/drawing/2014/main" id="{6C76256C-AFAC-48F1-9C93-1C836EB0DF71}"/>
                </a:ext>
              </a:extLst>
            </p:cNvPr>
            <p:cNvSpPr txBox="1"/>
            <p:nvPr/>
          </p:nvSpPr>
          <p:spPr>
            <a:xfrm>
              <a:off x="8274570" y="2908092"/>
              <a:ext cx="32228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H</a:t>
              </a:r>
              <a:r>
                <a:rPr kumimoji="0" lang="pt-BR" sz="1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B</a:t>
              </a: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N</a:t>
              </a:r>
              <a:r>
                <a:rPr kumimoji="0" lang="pt-BR" sz="1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B</a:t>
              </a: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Pitot: v e desnível h</a:t>
              </a:r>
            </a:p>
          </p:txBody>
        </p:sp>
      </p:grpSp>
      <p:grpSp>
        <p:nvGrpSpPr>
          <p:cNvPr id="27" name="Agrupar 26">
            <a:extLst>
              <a:ext uri="{FF2B5EF4-FFF2-40B4-BE49-F238E27FC236}">
                <a16:creationId xmlns:a16="http://schemas.microsoft.com/office/drawing/2014/main" id="{762CC086-2344-4E37-BE35-74CDE9C03ABC}"/>
              </a:ext>
            </a:extLst>
          </p:cNvPr>
          <p:cNvGrpSpPr/>
          <p:nvPr/>
        </p:nvGrpSpPr>
        <p:grpSpPr>
          <a:xfrm>
            <a:off x="172389" y="3994192"/>
            <a:ext cx="5366461" cy="2356215"/>
            <a:chOff x="172389" y="3994192"/>
            <a:chExt cx="5366461" cy="2356215"/>
          </a:xfrm>
        </p:grpSpPr>
        <p:pic>
          <p:nvPicPr>
            <p:cNvPr id="6" name="Imagem 5" descr="Uma imagem contendo mapa, texto, céu&#10;&#10;Descrição gerada com muito alta confiança">
              <a:extLst>
                <a:ext uri="{FF2B5EF4-FFF2-40B4-BE49-F238E27FC236}">
                  <a16:creationId xmlns:a16="http://schemas.microsoft.com/office/drawing/2014/main" id="{865388D7-CE86-4329-AC06-1C54AA263F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389" y="3994192"/>
              <a:ext cx="5366461" cy="2160000"/>
            </a:xfrm>
            <a:prstGeom prst="rect">
              <a:avLst/>
            </a:prstGeom>
          </p:spPr>
        </p:pic>
        <p:sp>
          <p:nvSpPr>
            <p:cNvPr id="26" name="CaixaDeTexto 25">
              <a:extLst>
                <a:ext uri="{FF2B5EF4-FFF2-40B4-BE49-F238E27FC236}">
                  <a16:creationId xmlns:a16="http://schemas.microsoft.com/office/drawing/2014/main" id="{0B911AA0-1D62-4269-A426-22B70FBEDFF1}"/>
                </a:ext>
              </a:extLst>
            </p:cNvPr>
            <p:cNvSpPr txBox="1"/>
            <p:nvPr/>
          </p:nvSpPr>
          <p:spPr>
            <a:xfrm>
              <a:off x="599608" y="5981075"/>
              <a:ext cx="41522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as Hp antes e depois da bomba</a:t>
              </a:r>
            </a:p>
          </p:txBody>
        </p:sp>
      </p:grpSp>
      <p:grpSp>
        <p:nvGrpSpPr>
          <p:cNvPr id="29" name="Agrupar 28">
            <a:extLst>
              <a:ext uri="{FF2B5EF4-FFF2-40B4-BE49-F238E27FC236}">
                <a16:creationId xmlns:a16="http://schemas.microsoft.com/office/drawing/2014/main" id="{FCDA0D0A-204E-49C7-9B44-074DBAAB69C9}"/>
              </a:ext>
            </a:extLst>
          </p:cNvPr>
          <p:cNvGrpSpPr/>
          <p:nvPr/>
        </p:nvGrpSpPr>
        <p:grpSpPr>
          <a:xfrm>
            <a:off x="8424470" y="3820063"/>
            <a:ext cx="3250949" cy="2556000"/>
            <a:chOff x="8424470" y="3820063"/>
            <a:chExt cx="3250949" cy="2556000"/>
          </a:xfrm>
        </p:grpSpPr>
        <p:pic>
          <p:nvPicPr>
            <p:cNvPr id="7" name="Imagem 6">
              <a:extLst>
                <a:ext uri="{FF2B5EF4-FFF2-40B4-BE49-F238E27FC236}">
                  <a16:creationId xmlns:a16="http://schemas.microsoft.com/office/drawing/2014/main" id="{A9489E2A-F16B-406F-94D0-397032BD37B4}"/>
                </a:ext>
              </a:extLst>
            </p:cNvPr>
            <p:cNvPicPr>
              <a:picLocks noChangeAspect="1"/>
            </p:cNvPicPr>
            <p:nvPr/>
          </p:nvPicPr>
          <p:blipFill>
            <a:blip r:embed="rId6"/>
            <a:stretch>
              <a:fillRect/>
            </a:stretch>
          </p:blipFill>
          <p:spPr>
            <a:xfrm>
              <a:off x="8424470" y="3820063"/>
              <a:ext cx="3250949" cy="2556000"/>
            </a:xfrm>
            <a:prstGeom prst="rect">
              <a:avLst/>
            </a:prstGeom>
          </p:spPr>
        </p:pic>
        <p:sp>
          <p:nvSpPr>
            <p:cNvPr id="28" name="CaixaDeTexto 27">
              <a:extLst>
                <a:ext uri="{FF2B5EF4-FFF2-40B4-BE49-F238E27FC236}">
                  <a16:creationId xmlns:a16="http://schemas.microsoft.com/office/drawing/2014/main" id="{47A8036B-6B0F-471E-B350-DA93DBFDA181}"/>
                </a:ext>
              </a:extLst>
            </p:cNvPr>
            <p:cNvSpPr txBox="1"/>
            <p:nvPr/>
          </p:nvSpPr>
          <p:spPr>
            <a:xfrm>
              <a:off x="8964118" y="4452079"/>
              <a:ext cx="20686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 N</a:t>
              </a:r>
              <a:r>
                <a:rPr kumimoji="0" lang="pt-BR" sz="1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B</a:t>
              </a: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Hp</a:t>
              </a:r>
              <a:r>
                <a:rPr kumimoji="0" lang="pt-BR" sz="1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2-3</a:t>
              </a: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p</a:t>
              </a:r>
              <a:r>
                <a:rPr kumimoji="0" lang="pt-BR" sz="1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a:t>
              </a:r>
              <a:endPar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sp>
        <p:nvSpPr>
          <p:cNvPr id="30" name="Retângulo 29">
            <a:extLst>
              <a:ext uri="{FF2B5EF4-FFF2-40B4-BE49-F238E27FC236}">
                <a16:creationId xmlns:a16="http://schemas.microsoft.com/office/drawing/2014/main" id="{87DFA96B-7A3C-42CC-876A-05D81F7F641F}"/>
              </a:ext>
            </a:extLst>
          </p:cNvPr>
          <p:cNvSpPr/>
          <p:nvPr/>
        </p:nvSpPr>
        <p:spPr>
          <a:xfrm>
            <a:off x="179882" y="284813"/>
            <a:ext cx="11797259" cy="643078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Imagem 31">
            <a:extLst>
              <a:ext uri="{FF2B5EF4-FFF2-40B4-BE49-F238E27FC236}">
                <a16:creationId xmlns:a16="http://schemas.microsoft.com/office/drawing/2014/main" id="{4891AD39-55A0-405F-9395-C4708FF1E2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0796" y="5141626"/>
            <a:ext cx="1106680" cy="1527047"/>
          </a:xfrm>
          <a:prstGeom prst="rect">
            <a:avLst/>
          </a:prstGeom>
        </p:spPr>
      </p:pic>
      <p:sp>
        <p:nvSpPr>
          <p:cNvPr id="33" name="Balão de Pensamento: Nuvem 32">
            <a:extLst>
              <a:ext uri="{FF2B5EF4-FFF2-40B4-BE49-F238E27FC236}">
                <a16:creationId xmlns:a16="http://schemas.microsoft.com/office/drawing/2014/main" id="{A9C26EE2-DAEC-4EE0-AD65-D140C07C239F}"/>
              </a:ext>
            </a:extLst>
          </p:cNvPr>
          <p:cNvSpPr/>
          <p:nvPr/>
        </p:nvSpPr>
        <p:spPr>
          <a:xfrm>
            <a:off x="5726243" y="4302176"/>
            <a:ext cx="2038663" cy="629587"/>
          </a:xfrm>
          <a:prstGeom prst="cloudCallout">
            <a:avLst>
              <a:gd name="adj1" fmla="val 27696"/>
              <a:gd name="adj2" fmla="val 145833"/>
            </a:avLst>
          </a:prstGeom>
          <a:solidFill>
            <a:srgbClr val="B00CD7"/>
          </a:solidFill>
          <a:ln>
            <a:solidFill>
              <a:srgbClr val="00FFB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Para que?</a:t>
            </a:r>
          </a:p>
        </p:txBody>
      </p:sp>
      <p:pic>
        <p:nvPicPr>
          <p:cNvPr id="35" name="Imagem 34">
            <a:extLst>
              <a:ext uri="{FF2B5EF4-FFF2-40B4-BE49-F238E27FC236}">
                <a16:creationId xmlns:a16="http://schemas.microsoft.com/office/drawing/2014/main" id="{5251E631-68A6-4B2B-9CE5-09A2EBB8A6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6103" y="2338464"/>
            <a:ext cx="2143565" cy="1953495"/>
          </a:xfrm>
          <a:prstGeom prst="rect">
            <a:avLst/>
          </a:prstGeom>
        </p:spPr>
      </p:pic>
      <p:sp>
        <p:nvSpPr>
          <p:cNvPr id="21" name="Balão de Pensamento: Nuvem 20">
            <a:extLst>
              <a:ext uri="{FF2B5EF4-FFF2-40B4-BE49-F238E27FC236}">
                <a16:creationId xmlns:a16="http://schemas.microsoft.com/office/drawing/2014/main" id="{FA9EF072-7839-4969-AF6E-ECD9BB3FDA8D}"/>
              </a:ext>
            </a:extLst>
          </p:cNvPr>
          <p:cNvSpPr/>
          <p:nvPr/>
        </p:nvSpPr>
        <p:spPr>
          <a:xfrm>
            <a:off x="4766872" y="584616"/>
            <a:ext cx="3582649" cy="1049312"/>
          </a:xfrm>
          <a:prstGeom prst="cloudCallout">
            <a:avLst>
              <a:gd name="adj1" fmla="val 7201"/>
              <a:gd name="adj2" fmla="val 148214"/>
            </a:avLst>
          </a:prstGeom>
          <a:solidFill>
            <a:srgbClr val="262626"/>
          </a:solidFill>
          <a:ln w="38100">
            <a:solidFill>
              <a:srgbClr val="BE5C1C"/>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Nas primeiras aulas, calculamos:</a:t>
            </a:r>
          </a:p>
        </p:txBody>
      </p:sp>
    </p:spTree>
    <p:extLst>
      <p:ext uri="{BB962C8B-B14F-4D97-AF65-F5344CB8AC3E}">
        <p14:creationId xmlns:p14="http://schemas.microsoft.com/office/powerpoint/2010/main" val="332962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par>
                                <p:cTn id="28" presetID="16" presetClass="entr" presetSubtype="2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Agrupar 22">
            <a:extLst>
              <a:ext uri="{FF2B5EF4-FFF2-40B4-BE49-F238E27FC236}">
                <a16:creationId xmlns:a16="http://schemas.microsoft.com/office/drawing/2014/main" id="{1F74F318-D339-4390-B096-B977148454E9}"/>
              </a:ext>
            </a:extLst>
          </p:cNvPr>
          <p:cNvGrpSpPr/>
          <p:nvPr/>
        </p:nvGrpSpPr>
        <p:grpSpPr>
          <a:xfrm>
            <a:off x="0" y="0"/>
            <a:ext cx="12192000" cy="6858000"/>
            <a:chOff x="0" y="0"/>
            <a:chExt cx="12192000" cy="6858000"/>
          </a:xfrm>
        </p:grpSpPr>
        <p:pic>
          <p:nvPicPr>
            <p:cNvPr id="8" name="Imagem 7" descr="Uma imagem contendo interior, parede, chão, edifício&#10;&#10;Descrição gerada com muito alta confiança">
              <a:extLst>
                <a:ext uri="{FF2B5EF4-FFF2-40B4-BE49-F238E27FC236}">
                  <a16:creationId xmlns:a16="http://schemas.microsoft.com/office/drawing/2014/main" id="{F56822D2-9608-48D8-8387-2BAFADB29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2" name="Conector reto 11">
              <a:extLst>
                <a:ext uri="{FF2B5EF4-FFF2-40B4-BE49-F238E27FC236}">
                  <a16:creationId xmlns:a16="http://schemas.microsoft.com/office/drawing/2014/main" id="{EF3929B6-A08F-4197-99D7-358186A0ADEC}"/>
                </a:ext>
              </a:extLst>
            </p:cNvPr>
            <p:cNvCxnSpPr/>
            <p:nvPr/>
          </p:nvCxnSpPr>
          <p:spPr>
            <a:xfrm flipH="1" flipV="1">
              <a:off x="11602387" y="1109272"/>
              <a:ext cx="269823" cy="3597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F6A02E10-C9D5-436E-BB0D-2DE3E0C2470A}"/>
                </a:ext>
              </a:extLst>
            </p:cNvPr>
            <p:cNvCxnSpPr>
              <a:cxnSpLocks/>
            </p:cNvCxnSpPr>
            <p:nvPr/>
          </p:nvCxnSpPr>
          <p:spPr>
            <a:xfrm flipH="1" flipV="1">
              <a:off x="10313233" y="1229193"/>
              <a:ext cx="392243" cy="3322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2E300799-9780-4E9B-9EC1-F187456E3614}"/>
                </a:ext>
              </a:extLst>
            </p:cNvPr>
            <p:cNvCxnSpPr>
              <a:cxnSpLocks/>
            </p:cNvCxnSpPr>
            <p:nvPr/>
          </p:nvCxnSpPr>
          <p:spPr>
            <a:xfrm flipV="1">
              <a:off x="3090469" y="1858780"/>
              <a:ext cx="417229" cy="4072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ECC53D2B-37DA-40A7-8A02-8453ACB3EEA0}"/>
                </a:ext>
              </a:extLst>
            </p:cNvPr>
            <p:cNvCxnSpPr/>
            <p:nvPr/>
          </p:nvCxnSpPr>
          <p:spPr>
            <a:xfrm flipH="1" flipV="1">
              <a:off x="2415901" y="1921237"/>
              <a:ext cx="269823" cy="3597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aixaDeTexto 18">
              <a:extLst>
                <a:ext uri="{FF2B5EF4-FFF2-40B4-BE49-F238E27FC236}">
                  <a16:creationId xmlns:a16="http://schemas.microsoft.com/office/drawing/2014/main" id="{3BE12D60-02E4-4654-B0E8-E5D8184EAF9B}"/>
                </a:ext>
              </a:extLst>
            </p:cNvPr>
            <p:cNvSpPr txBox="1"/>
            <p:nvPr/>
          </p:nvSpPr>
          <p:spPr>
            <a:xfrm>
              <a:off x="11362544" y="809469"/>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(0)</a:t>
              </a:r>
            </a:p>
          </p:txBody>
        </p:sp>
        <p:sp>
          <p:nvSpPr>
            <p:cNvPr id="20" name="CaixaDeTexto 19">
              <a:extLst>
                <a:ext uri="{FF2B5EF4-FFF2-40B4-BE49-F238E27FC236}">
                  <a16:creationId xmlns:a16="http://schemas.microsoft.com/office/drawing/2014/main" id="{9DAB1E1A-3C05-4BD5-A240-EBDE4EC373CE}"/>
                </a:ext>
              </a:extLst>
            </p:cNvPr>
            <p:cNvSpPr txBox="1"/>
            <p:nvPr/>
          </p:nvSpPr>
          <p:spPr>
            <a:xfrm>
              <a:off x="10060898" y="916898"/>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(1)</a:t>
              </a:r>
            </a:p>
          </p:txBody>
        </p:sp>
        <p:sp>
          <p:nvSpPr>
            <p:cNvPr id="21" name="CaixaDeTexto 20">
              <a:extLst>
                <a:ext uri="{FF2B5EF4-FFF2-40B4-BE49-F238E27FC236}">
                  <a16:creationId xmlns:a16="http://schemas.microsoft.com/office/drawing/2014/main" id="{78E502EC-EFC6-4E32-A519-0BC29EFF4BA9}"/>
                </a:ext>
              </a:extLst>
            </p:cNvPr>
            <p:cNvSpPr txBox="1"/>
            <p:nvPr/>
          </p:nvSpPr>
          <p:spPr>
            <a:xfrm>
              <a:off x="3285344" y="1561475"/>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(2)</a:t>
              </a:r>
            </a:p>
          </p:txBody>
        </p:sp>
        <p:sp>
          <p:nvSpPr>
            <p:cNvPr id="22" name="CaixaDeTexto 21">
              <a:extLst>
                <a:ext uri="{FF2B5EF4-FFF2-40B4-BE49-F238E27FC236}">
                  <a16:creationId xmlns:a16="http://schemas.microsoft.com/office/drawing/2014/main" id="{4ED89640-7217-4CF4-950F-282020F12F72}"/>
                </a:ext>
              </a:extLst>
            </p:cNvPr>
            <p:cNvSpPr txBox="1"/>
            <p:nvPr/>
          </p:nvSpPr>
          <p:spPr>
            <a:xfrm>
              <a:off x="2146091" y="1591456"/>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(3)</a:t>
              </a:r>
            </a:p>
          </p:txBody>
        </p:sp>
      </p:grpSp>
      <p:sp>
        <p:nvSpPr>
          <p:cNvPr id="2" name="Retângulo 1">
            <a:extLst>
              <a:ext uri="{FF2B5EF4-FFF2-40B4-BE49-F238E27FC236}">
                <a16:creationId xmlns:a16="http://schemas.microsoft.com/office/drawing/2014/main" id="{BDCC6B9E-7ACA-4115-B2DF-A6E9856293A6}"/>
              </a:ext>
            </a:extLst>
          </p:cNvPr>
          <p:cNvSpPr/>
          <p:nvPr/>
        </p:nvSpPr>
        <p:spPr>
          <a:xfrm>
            <a:off x="2653259" y="2158584"/>
            <a:ext cx="464695" cy="4347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tângulo 2">
            <a:extLst>
              <a:ext uri="{FF2B5EF4-FFF2-40B4-BE49-F238E27FC236}">
                <a16:creationId xmlns:a16="http://schemas.microsoft.com/office/drawing/2014/main" id="{9D96D1F6-8B07-4BB7-9971-6F6D99980057}"/>
              </a:ext>
            </a:extLst>
          </p:cNvPr>
          <p:cNvSpPr/>
          <p:nvPr/>
        </p:nvSpPr>
        <p:spPr>
          <a:xfrm rot="21325145">
            <a:off x="10717967" y="1289154"/>
            <a:ext cx="1169233" cy="4347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36" name="Picture 4" descr="C:\Users\raigi\AppData\Local\Temp\SNAGHTML863f0dd.PNG">
            <a:extLst>
              <a:ext uri="{FF2B5EF4-FFF2-40B4-BE49-F238E27FC236}">
                <a16:creationId xmlns:a16="http://schemas.microsoft.com/office/drawing/2014/main" id="{F81290DD-60E6-4D0C-A30E-DBE8C8608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1544" y="1864784"/>
            <a:ext cx="740685" cy="8852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raigi\AppData\Local\Temp\SNAGHTML863f0dd.PNG">
            <a:extLst>
              <a:ext uri="{FF2B5EF4-FFF2-40B4-BE49-F238E27FC236}">
                <a16:creationId xmlns:a16="http://schemas.microsoft.com/office/drawing/2014/main" id="{01249728-7A6B-4A1B-B1EC-40C8E2B03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97070">
            <a:off x="3339138" y="2032174"/>
            <a:ext cx="740685" cy="885209"/>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C:\Users\raigi\AppData\Local\Temp\SNAGHTML95002e2.PNG">
            <a:extLst>
              <a:ext uri="{FF2B5EF4-FFF2-40B4-BE49-F238E27FC236}">
                <a16:creationId xmlns:a16="http://schemas.microsoft.com/office/drawing/2014/main" id="{0BEFAEDB-2E46-4011-950D-5192AEA1AC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5985" y="5057775"/>
            <a:ext cx="2447925" cy="1800225"/>
          </a:xfrm>
          <a:prstGeom prst="rect">
            <a:avLst/>
          </a:prstGeom>
          <a:noFill/>
          <a:extLst>
            <a:ext uri="{909E8E84-426E-40DD-AFC4-6F175D3DCCD1}">
              <a14:hiddenFill xmlns:a14="http://schemas.microsoft.com/office/drawing/2010/main">
                <a:solidFill>
                  <a:srgbClr val="FFFFFF"/>
                </a:solidFill>
              </a14:hiddenFill>
            </a:ext>
          </a:extLst>
        </p:spPr>
      </p:pic>
      <p:sp>
        <p:nvSpPr>
          <p:cNvPr id="4" name="Balão de Fala: Oval 3">
            <a:extLst>
              <a:ext uri="{FF2B5EF4-FFF2-40B4-BE49-F238E27FC236}">
                <a16:creationId xmlns:a16="http://schemas.microsoft.com/office/drawing/2014/main" id="{0287E89A-FCA7-4EA2-9EC7-8FC477A70C3B}"/>
              </a:ext>
            </a:extLst>
          </p:cNvPr>
          <p:cNvSpPr/>
          <p:nvPr/>
        </p:nvSpPr>
        <p:spPr>
          <a:xfrm>
            <a:off x="4886794" y="3372786"/>
            <a:ext cx="3777521" cy="1843790"/>
          </a:xfrm>
          <a:prstGeom prst="wedgeEllipseCallout">
            <a:avLst>
              <a:gd name="adj1" fmla="val 13294"/>
              <a:gd name="adj2" fmla="val 64939"/>
            </a:avLst>
          </a:prstGeom>
          <a:solidFill>
            <a:srgbClr val="C05B3A"/>
          </a:solidFill>
          <a:ln w="38100">
            <a:solidFill>
              <a:srgbClr val="2E5547"/>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 como calcular as perdas localizadas, ou singulares (</a:t>
            </a:r>
            <a:r>
              <a:rPr kumimoji="0" lang="pt-BR"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a:t>
            </a:r>
            <a:r>
              <a:rPr kumimoji="0" lang="pt-BR" sz="2400" b="1" i="0" u="none" strike="noStrike" kern="1200" cap="none" spc="0" normalizeH="0" baseline="-2500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a:t>
            </a:r>
            <a:r>
              <a:rPr kumimoji="0" lang="pt-B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133377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4578"/>
                                        </p:tgtEl>
                                        <p:attrNameLst>
                                          <p:attrName>style.visibility</p:attrName>
                                        </p:attrNameLst>
                                      </p:cBhvr>
                                      <p:to>
                                        <p:strVal val="visible"/>
                                      </p:to>
                                    </p:set>
                                    <p:animEffect transition="in" filter="barn(inVertical)">
                                      <p:cBhvr>
                                        <p:cTn id="10"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a:extLst>
              <a:ext uri="{FF2B5EF4-FFF2-40B4-BE49-F238E27FC236}">
                <a16:creationId xmlns:a16="http://schemas.microsoft.com/office/drawing/2014/main" id="{10E7BD40-A9C9-4400-A1E1-EB1272D34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13" y="2202354"/>
            <a:ext cx="2314898" cy="3772426"/>
          </a:xfrm>
          <a:prstGeom prst="rect">
            <a:avLst/>
          </a:prstGeom>
        </p:spPr>
      </p:pic>
      <p:sp>
        <p:nvSpPr>
          <p:cNvPr id="20" name="Balão de Fala: Oval 19">
            <a:extLst>
              <a:ext uri="{FF2B5EF4-FFF2-40B4-BE49-F238E27FC236}">
                <a16:creationId xmlns:a16="http://schemas.microsoft.com/office/drawing/2014/main" id="{F22C69A0-2A8A-49AF-97EE-3E0B79B82CFF}"/>
              </a:ext>
            </a:extLst>
          </p:cNvPr>
          <p:cNvSpPr/>
          <p:nvPr/>
        </p:nvSpPr>
        <p:spPr>
          <a:xfrm>
            <a:off x="2143593" y="1184224"/>
            <a:ext cx="2833141" cy="1978701"/>
          </a:xfrm>
          <a:prstGeom prst="wedgeEllipseCallout">
            <a:avLst>
              <a:gd name="adj1" fmla="val -41468"/>
              <a:gd name="adj2" fmla="val 62500"/>
            </a:avLst>
          </a:prstGeom>
          <a:solidFill>
            <a:srgbClr val="860011"/>
          </a:solidFill>
          <a:ln w="38100">
            <a:solidFill>
              <a:srgbClr val="5F5F5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Uma das possibilidades é pela equação a seguir:</a:t>
            </a:r>
          </a:p>
        </p:txBody>
      </p:sp>
      <p:graphicFrame>
        <p:nvGraphicFramePr>
          <p:cNvPr id="21" name="Objeto 20">
            <a:extLst>
              <a:ext uri="{FF2B5EF4-FFF2-40B4-BE49-F238E27FC236}">
                <a16:creationId xmlns:a16="http://schemas.microsoft.com/office/drawing/2014/main" id="{46CB51F2-1DBF-489C-B9C6-804D91BAA7B1}"/>
              </a:ext>
            </a:extLst>
          </p:cNvPr>
          <p:cNvGraphicFramePr>
            <a:graphicFrameLocks noChangeAspect="1"/>
          </p:cNvGraphicFramePr>
          <p:nvPr/>
        </p:nvGraphicFramePr>
        <p:xfrm>
          <a:off x="5080416" y="1888762"/>
          <a:ext cx="6659749" cy="4362136"/>
        </p:xfrm>
        <a:graphic>
          <a:graphicData uri="http://schemas.openxmlformats.org/presentationml/2006/ole">
            <mc:AlternateContent xmlns:mc="http://schemas.openxmlformats.org/markup-compatibility/2006">
              <mc:Choice xmlns:v="urn:schemas-microsoft-com:vml" Requires="v">
                <p:oleObj spid="_x0000_s11309" name="Equation" r:id="rId5" imgW="2539800" imgH="1663560" progId="Equation.DSMT4">
                  <p:embed/>
                </p:oleObj>
              </mc:Choice>
              <mc:Fallback>
                <p:oleObj name="Equation" r:id="rId5" imgW="2539800" imgH="1663560" progId="Equation.DSMT4">
                  <p:embed/>
                  <p:pic>
                    <p:nvPicPr>
                      <p:cNvPr id="21" name="Objeto 20">
                        <a:extLst>
                          <a:ext uri="{FF2B5EF4-FFF2-40B4-BE49-F238E27FC236}">
                            <a16:creationId xmlns:a16="http://schemas.microsoft.com/office/drawing/2014/main" id="{46CB51F2-1DBF-489C-B9C6-804D91BAA7B1}"/>
                          </a:ext>
                        </a:extLst>
                      </p:cNvPr>
                      <p:cNvPicPr/>
                      <p:nvPr/>
                    </p:nvPicPr>
                    <p:blipFill>
                      <a:blip r:embed="rId6"/>
                      <a:stretch>
                        <a:fillRect/>
                      </a:stretch>
                    </p:blipFill>
                    <p:spPr>
                      <a:xfrm>
                        <a:off x="5080416" y="1888762"/>
                        <a:ext cx="6659749" cy="4362136"/>
                      </a:xfrm>
                      <a:prstGeom prst="rect">
                        <a:avLst/>
                      </a:prstGeom>
                    </p:spPr>
                  </p:pic>
                </p:oleObj>
              </mc:Fallback>
            </mc:AlternateContent>
          </a:graphicData>
        </a:graphic>
      </p:graphicFrame>
      <p:pic>
        <p:nvPicPr>
          <p:cNvPr id="23" name="Imagem 22">
            <a:extLst>
              <a:ext uri="{FF2B5EF4-FFF2-40B4-BE49-F238E27FC236}">
                <a16:creationId xmlns:a16="http://schemas.microsoft.com/office/drawing/2014/main" id="{9864AFA3-5CF3-4CC6-8B8A-DD6E059506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703328" y="363269"/>
            <a:ext cx="2063950" cy="2287898"/>
          </a:xfrm>
          <a:prstGeom prst="rect">
            <a:avLst/>
          </a:prstGeom>
        </p:spPr>
      </p:pic>
      <p:sp>
        <p:nvSpPr>
          <p:cNvPr id="24" name="Retângulo 23">
            <a:extLst>
              <a:ext uri="{FF2B5EF4-FFF2-40B4-BE49-F238E27FC236}">
                <a16:creationId xmlns:a16="http://schemas.microsoft.com/office/drawing/2014/main" id="{23836B5F-8C03-41C9-81AF-630A423E110B}"/>
              </a:ext>
            </a:extLst>
          </p:cNvPr>
          <p:cNvSpPr/>
          <p:nvPr/>
        </p:nvSpPr>
        <p:spPr>
          <a:xfrm>
            <a:off x="404734" y="179882"/>
            <a:ext cx="11332564" cy="650573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2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B2E251B6-588E-46EF-861D-4DAFA7075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11" y="674557"/>
            <a:ext cx="1200897" cy="2515265"/>
          </a:xfrm>
          <a:prstGeom prst="rect">
            <a:avLst/>
          </a:prstGeom>
        </p:spPr>
      </p:pic>
      <p:sp>
        <p:nvSpPr>
          <p:cNvPr id="16" name="Balão de Fala: Oval 15">
            <a:extLst>
              <a:ext uri="{FF2B5EF4-FFF2-40B4-BE49-F238E27FC236}">
                <a16:creationId xmlns:a16="http://schemas.microsoft.com/office/drawing/2014/main" id="{202AB72E-CA6B-42C9-93D4-075B060F795F}"/>
              </a:ext>
            </a:extLst>
          </p:cNvPr>
          <p:cNvSpPr/>
          <p:nvPr/>
        </p:nvSpPr>
        <p:spPr>
          <a:xfrm>
            <a:off x="2068642" y="539646"/>
            <a:ext cx="5066676" cy="1693888"/>
          </a:xfrm>
          <a:prstGeom prst="wedgeEllipseCallout">
            <a:avLst>
              <a:gd name="adj1" fmla="val -57868"/>
              <a:gd name="adj2" fmla="val 9181"/>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Considerando a perda calculada de (0) a (1), especifique o coeficiente de perda de carga singular para redução.</a:t>
            </a:r>
          </a:p>
        </p:txBody>
      </p:sp>
      <p:graphicFrame>
        <p:nvGraphicFramePr>
          <p:cNvPr id="17" name="Objeto 16">
            <a:extLst>
              <a:ext uri="{FF2B5EF4-FFF2-40B4-BE49-F238E27FC236}">
                <a16:creationId xmlns:a16="http://schemas.microsoft.com/office/drawing/2014/main" id="{FF189380-C026-4385-BC85-79A8000B3CFF}"/>
              </a:ext>
            </a:extLst>
          </p:cNvPr>
          <p:cNvGraphicFramePr>
            <a:graphicFrameLocks noChangeAspect="1"/>
          </p:cNvGraphicFramePr>
          <p:nvPr/>
        </p:nvGraphicFramePr>
        <p:xfrm>
          <a:off x="5314950" y="2425700"/>
          <a:ext cx="1935163" cy="419100"/>
        </p:xfrm>
        <a:graphic>
          <a:graphicData uri="http://schemas.openxmlformats.org/presentationml/2006/ole">
            <mc:AlternateContent xmlns:mc="http://schemas.openxmlformats.org/markup-compatibility/2006">
              <mc:Choice xmlns:v="urn:schemas-microsoft-com:vml" Requires="v">
                <p:oleObj spid="_x0000_s12500" name="Equation" r:id="rId5" imgW="939600" imgH="203040" progId="Equation.DSMT4">
                  <p:embed/>
                </p:oleObj>
              </mc:Choice>
              <mc:Fallback>
                <p:oleObj name="Equation" r:id="rId5" imgW="939600" imgH="203040" progId="Equation.DSMT4">
                  <p:embed/>
                  <p:pic>
                    <p:nvPicPr>
                      <p:cNvPr id="17" name="Objeto 16">
                        <a:extLst>
                          <a:ext uri="{FF2B5EF4-FFF2-40B4-BE49-F238E27FC236}">
                            <a16:creationId xmlns:a16="http://schemas.microsoft.com/office/drawing/2014/main" id="{FF189380-C026-4385-BC85-79A8000B3CFF}"/>
                          </a:ext>
                        </a:extLst>
                      </p:cNvPr>
                      <p:cNvPicPr/>
                      <p:nvPr/>
                    </p:nvPicPr>
                    <p:blipFill>
                      <a:blip r:embed="rId6"/>
                      <a:stretch>
                        <a:fillRect/>
                      </a:stretch>
                    </p:blipFill>
                    <p:spPr>
                      <a:xfrm>
                        <a:off x="5314950" y="2425700"/>
                        <a:ext cx="1935163" cy="419100"/>
                      </a:xfrm>
                      <a:prstGeom prst="rect">
                        <a:avLst/>
                      </a:prstGeom>
                    </p:spPr>
                  </p:pic>
                </p:oleObj>
              </mc:Fallback>
            </mc:AlternateContent>
          </a:graphicData>
        </a:graphic>
      </p:graphicFrame>
      <p:sp>
        <p:nvSpPr>
          <p:cNvPr id="18" name="Explosão: 8 Pontos 17">
            <a:extLst>
              <a:ext uri="{FF2B5EF4-FFF2-40B4-BE49-F238E27FC236}">
                <a16:creationId xmlns:a16="http://schemas.microsoft.com/office/drawing/2014/main" id="{926B6815-547E-43CB-B755-44877898006B}"/>
              </a:ext>
            </a:extLst>
          </p:cNvPr>
          <p:cNvSpPr/>
          <p:nvPr/>
        </p:nvSpPr>
        <p:spPr>
          <a:xfrm>
            <a:off x="2233534" y="2563318"/>
            <a:ext cx="2803161" cy="1154243"/>
          </a:xfrm>
          <a:prstGeom prst="irregularSeal1">
            <a:avLst/>
          </a:prstGeom>
          <a:solidFill>
            <a:srgbClr val="8C6A6C"/>
          </a:solidFill>
          <a:ln w="28575">
            <a:solidFill>
              <a:srgbClr val="353535"/>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Dados:</a:t>
            </a:r>
          </a:p>
        </p:txBody>
      </p:sp>
      <p:graphicFrame>
        <p:nvGraphicFramePr>
          <p:cNvPr id="19" name="Objeto 18">
            <a:extLst>
              <a:ext uri="{FF2B5EF4-FFF2-40B4-BE49-F238E27FC236}">
                <a16:creationId xmlns:a16="http://schemas.microsoft.com/office/drawing/2014/main" id="{268306DC-65EC-45F1-8B38-C0F25D381A4E}"/>
              </a:ext>
            </a:extLst>
          </p:cNvPr>
          <p:cNvGraphicFramePr>
            <a:graphicFrameLocks noChangeAspect="1"/>
          </p:cNvGraphicFramePr>
          <p:nvPr/>
        </p:nvGraphicFramePr>
        <p:xfrm>
          <a:off x="7897604" y="3891927"/>
          <a:ext cx="3048000" cy="703263"/>
        </p:xfrm>
        <a:graphic>
          <a:graphicData uri="http://schemas.openxmlformats.org/presentationml/2006/ole">
            <mc:AlternateContent xmlns:mc="http://schemas.openxmlformats.org/markup-compatibility/2006">
              <mc:Choice xmlns:v="urn:schemas-microsoft-com:vml" Requires="v">
                <p:oleObj spid="_x0000_s12501" name="Equation" r:id="rId7" imgW="1600200" imgH="368280" progId="Equation.DSMT4">
                  <p:embed/>
                </p:oleObj>
              </mc:Choice>
              <mc:Fallback>
                <p:oleObj name="Equation" r:id="rId7" imgW="1600200" imgH="368280" progId="Equation.DSMT4">
                  <p:embed/>
                  <p:pic>
                    <p:nvPicPr>
                      <p:cNvPr id="19" name="Objeto 18">
                        <a:extLst>
                          <a:ext uri="{FF2B5EF4-FFF2-40B4-BE49-F238E27FC236}">
                            <a16:creationId xmlns:a16="http://schemas.microsoft.com/office/drawing/2014/main" id="{268306DC-65EC-45F1-8B38-C0F25D381A4E}"/>
                          </a:ext>
                        </a:extLst>
                      </p:cNvPr>
                      <p:cNvPicPr/>
                      <p:nvPr/>
                    </p:nvPicPr>
                    <p:blipFill>
                      <a:blip r:embed="rId8"/>
                      <a:stretch>
                        <a:fillRect/>
                      </a:stretch>
                    </p:blipFill>
                    <p:spPr>
                      <a:xfrm>
                        <a:off x="7897604" y="3891927"/>
                        <a:ext cx="3048000" cy="703263"/>
                      </a:xfrm>
                      <a:prstGeom prst="rect">
                        <a:avLst/>
                      </a:prstGeom>
                    </p:spPr>
                  </p:pic>
                </p:oleObj>
              </mc:Fallback>
            </mc:AlternateContent>
          </a:graphicData>
        </a:graphic>
      </p:graphicFrame>
      <p:graphicFrame>
        <p:nvGraphicFramePr>
          <p:cNvPr id="20" name="Objeto 19">
            <a:extLst>
              <a:ext uri="{FF2B5EF4-FFF2-40B4-BE49-F238E27FC236}">
                <a16:creationId xmlns:a16="http://schemas.microsoft.com/office/drawing/2014/main" id="{C2B65277-D62E-4973-AB97-03A5C1AF81B4}"/>
              </a:ext>
            </a:extLst>
          </p:cNvPr>
          <p:cNvGraphicFramePr>
            <a:graphicFrameLocks noChangeAspect="1"/>
          </p:cNvGraphicFramePr>
          <p:nvPr/>
        </p:nvGraphicFramePr>
        <p:xfrm>
          <a:off x="476588" y="4357087"/>
          <a:ext cx="6238875" cy="388938"/>
        </p:xfrm>
        <a:graphic>
          <a:graphicData uri="http://schemas.openxmlformats.org/presentationml/2006/ole">
            <mc:AlternateContent xmlns:mc="http://schemas.openxmlformats.org/markup-compatibility/2006">
              <mc:Choice xmlns:v="urn:schemas-microsoft-com:vml" Requires="v">
                <p:oleObj spid="_x0000_s12502" name="Equation" r:id="rId9" imgW="3276360" imgH="203040" progId="Equation.DSMT4">
                  <p:embed/>
                </p:oleObj>
              </mc:Choice>
              <mc:Fallback>
                <p:oleObj name="Equation" r:id="rId9" imgW="3276360" imgH="203040" progId="Equation.DSMT4">
                  <p:embed/>
                  <p:pic>
                    <p:nvPicPr>
                      <p:cNvPr id="20" name="Objeto 19">
                        <a:extLst>
                          <a:ext uri="{FF2B5EF4-FFF2-40B4-BE49-F238E27FC236}">
                            <a16:creationId xmlns:a16="http://schemas.microsoft.com/office/drawing/2014/main" id="{C2B65277-D62E-4973-AB97-03A5C1AF81B4}"/>
                          </a:ext>
                        </a:extLst>
                      </p:cNvPr>
                      <p:cNvPicPr/>
                      <p:nvPr/>
                    </p:nvPicPr>
                    <p:blipFill>
                      <a:blip r:embed="rId10"/>
                      <a:stretch>
                        <a:fillRect/>
                      </a:stretch>
                    </p:blipFill>
                    <p:spPr>
                      <a:xfrm>
                        <a:off x="476588" y="4357087"/>
                        <a:ext cx="6238875" cy="388938"/>
                      </a:xfrm>
                      <a:prstGeom prst="rect">
                        <a:avLst/>
                      </a:prstGeom>
                    </p:spPr>
                  </p:pic>
                </p:oleObj>
              </mc:Fallback>
            </mc:AlternateContent>
          </a:graphicData>
        </a:graphic>
      </p:graphicFrame>
      <p:graphicFrame>
        <p:nvGraphicFramePr>
          <p:cNvPr id="34" name="Objeto 33">
            <a:extLst>
              <a:ext uri="{FF2B5EF4-FFF2-40B4-BE49-F238E27FC236}">
                <a16:creationId xmlns:a16="http://schemas.microsoft.com/office/drawing/2014/main" id="{28E0854D-4CCD-44F8-AB89-8634A4999A36}"/>
              </a:ext>
            </a:extLst>
          </p:cNvPr>
          <p:cNvGraphicFramePr>
            <a:graphicFrameLocks noChangeAspect="1"/>
          </p:cNvGraphicFramePr>
          <p:nvPr/>
        </p:nvGraphicFramePr>
        <p:xfrm>
          <a:off x="5557837" y="2949836"/>
          <a:ext cx="1136650" cy="703263"/>
        </p:xfrm>
        <a:graphic>
          <a:graphicData uri="http://schemas.openxmlformats.org/presentationml/2006/ole">
            <mc:AlternateContent xmlns:mc="http://schemas.openxmlformats.org/markup-compatibility/2006">
              <mc:Choice xmlns:v="urn:schemas-microsoft-com:vml" Requires="v">
                <p:oleObj spid="_x0000_s12503" name="Equation" r:id="rId11" imgW="596880" imgH="368280" progId="Equation.DSMT4">
                  <p:embed/>
                </p:oleObj>
              </mc:Choice>
              <mc:Fallback>
                <p:oleObj name="Equation" r:id="rId11" imgW="596880" imgH="368280" progId="Equation.DSMT4">
                  <p:embed/>
                  <p:pic>
                    <p:nvPicPr>
                      <p:cNvPr id="34" name="Objeto 33">
                        <a:extLst>
                          <a:ext uri="{FF2B5EF4-FFF2-40B4-BE49-F238E27FC236}">
                            <a16:creationId xmlns:a16="http://schemas.microsoft.com/office/drawing/2014/main" id="{28E0854D-4CCD-44F8-AB89-8634A4999A36}"/>
                          </a:ext>
                        </a:extLst>
                      </p:cNvPr>
                      <p:cNvPicPr/>
                      <p:nvPr/>
                    </p:nvPicPr>
                    <p:blipFill>
                      <a:blip r:embed="rId12"/>
                      <a:stretch>
                        <a:fillRect/>
                      </a:stretch>
                    </p:blipFill>
                    <p:spPr>
                      <a:xfrm>
                        <a:off x="5557837" y="2949836"/>
                        <a:ext cx="1136650" cy="703263"/>
                      </a:xfrm>
                      <a:prstGeom prst="rect">
                        <a:avLst/>
                      </a:prstGeom>
                    </p:spPr>
                  </p:pic>
                </p:oleObj>
              </mc:Fallback>
            </mc:AlternateContent>
          </a:graphicData>
        </a:graphic>
      </p:graphicFrame>
      <p:pic>
        <p:nvPicPr>
          <p:cNvPr id="36" name="Imagem 35">
            <a:extLst>
              <a:ext uri="{FF2B5EF4-FFF2-40B4-BE49-F238E27FC236}">
                <a16:creationId xmlns:a16="http://schemas.microsoft.com/office/drawing/2014/main" id="{7B92D685-3852-4074-9C9C-79BA1F56AF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91678" y="5276539"/>
            <a:ext cx="1562654" cy="1311639"/>
          </a:xfrm>
          <a:prstGeom prst="rect">
            <a:avLst/>
          </a:prstGeom>
        </p:spPr>
      </p:pic>
      <p:sp>
        <p:nvSpPr>
          <p:cNvPr id="37" name="Balão de Fala: Oval 36">
            <a:extLst>
              <a:ext uri="{FF2B5EF4-FFF2-40B4-BE49-F238E27FC236}">
                <a16:creationId xmlns:a16="http://schemas.microsoft.com/office/drawing/2014/main" id="{980C7828-6048-453E-ACA4-A4D24C3FD726}"/>
              </a:ext>
            </a:extLst>
          </p:cNvPr>
          <p:cNvSpPr/>
          <p:nvPr/>
        </p:nvSpPr>
        <p:spPr>
          <a:xfrm>
            <a:off x="7330190" y="5471409"/>
            <a:ext cx="2880610" cy="781987"/>
          </a:xfrm>
          <a:prstGeom prst="wedgeEllipseCallout">
            <a:avLst>
              <a:gd name="adj1" fmla="val 59588"/>
              <a:gd name="adj2" fmla="val 3871"/>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Resposta: </a:t>
            </a:r>
            <a:r>
              <a:rPr kumimoji="0" lang="pt-BR"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K</a:t>
            </a:r>
            <a:r>
              <a:rPr kumimoji="0" lang="pt-BR" sz="1800" b="1" i="0" u="none" strike="noStrike" kern="1200" cap="none" spc="0" normalizeH="0" baseline="-2500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 0,54</a:t>
            </a:r>
          </a:p>
        </p:txBody>
      </p:sp>
      <p:sp>
        <p:nvSpPr>
          <p:cNvPr id="38" name="Retângulo 37">
            <a:extLst>
              <a:ext uri="{FF2B5EF4-FFF2-40B4-BE49-F238E27FC236}">
                <a16:creationId xmlns:a16="http://schemas.microsoft.com/office/drawing/2014/main" id="{3934046E-F529-4D90-B618-951CC366CC9C}"/>
              </a:ext>
            </a:extLst>
          </p:cNvPr>
          <p:cNvSpPr/>
          <p:nvPr/>
        </p:nvSpPr>
        <p:spPr>
          <a:xfrm>
            <a:off x="194872" y="104931"/>
            <a:ext cx="11827239" cy="653571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Imagem 39">
            <a:extLst>
              <a:ext uri="{FF2B5EF4-FFF2-40B4-BE49-F238E27FC236}">
                <a16:creationId xmlns:a16="http://schemas.microsoft.com/office/drawing/2014/main" id="{FD4F1EF4-8ADF-44AB-B843-B7E9600250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5168" y="4736347"/>
            <a:ext cx="2226734" cy="1861296"/>
          </a:xfrm>
          <a:prstGeom prst="rect">
            <a:avLst/>
          </a:prstGeom>
        </p:spPr>
      </p:pic>
      <p:pic>
        <p:nvPicPr>
          <p:cNvPr id="35" name="Imagem 34">
            <a:extLst>
              <a:ext uri="{FF2B5EF4-FFF2-40B4-BE49-F238E27FC236}">
                <a16:creationId xmlns:a16="http://schemas.microsoft.com/office/drawing/2014/main" id="{93B4C20B-61AE-4A4C-9A05-0ACE788EEE32}"/>
              </a:ext>
            </a:extLst>
          </p:cNvPr>
          <p:cNvPicPr>
            <a:picLocks noChangeAspect="1"/>
          </p:cNvPicPr>
          <p:nvPr/>
        </p:nvPicPr>
        <p:blipFill>
          <a:blip r:embed="rId15"/>
          <a:stretch>
            <a:fillRect/>
          </a:stretch>
        </p:blipFill>
        <p:spPr>
          <a:xfrm>
            <a:off x="7592908" y="698916"/>
            <a:ext cx="3571875" cy="2971800"/>
          </a:xfrm>
          <a:prstGeom prst="rect">
            <a:avLst/>
          </a:prstGeom>
        </p:spPr>
      </p:pic>
      <p:graphicFrame>
        <p:nvGraphicFramePr>
          <p:cNvPr id="39" name="Objeto 38">
            <a:extLst>
              <a:ext uri="{FF2B5EF4-FFF2-40B4-BE49-F238E27FC236}">
                <a16:creationId xmlns:a16="http://schemas.microsoft.com/office/drawing/2014/main" id="{ABD4CB3D-F68A-4137-8D1D-3F131B4C4AB9}"/>
              </a:ext>
            </a:extLst>
          </p:cNvPr>
          <p:cNvGraphicFramePr>
            <a:graphicFrameLocks noChangeAspect="1"/>
          </p:cNvGraphicFramePr>
          <p:nvPr/>
        </p:nvGraphicFramePr>
        <p:xfrm>
          <a:off x="470447" y="3875400"/>
          <a:ext cx="6456363" cy="388937"/>
        </p:xfrm>
        <a:graphic>
          <a:graphicData uri="http://schemas.openxmlformats.org/presentationml/2006/ole">
            <mc:AlternateContent xmlns:mc="http://schemas.openxmlformats.org/markup-compatibility/2006">
              <mc:Choice xmlns:v="urn:schemas-microsoft-com:vml" Requires="v">
                <p:oleObj spid="_x0000_s12504" name="Equation" r:id="rId16" imgW="3390840" imgH="203040" progId="Equation.DSMT4">
                  <p:embed/>
                </p:oleObj>
              </mc:Choice>
              <mc:Fallback>
                <p:oleObj name="Equation" r:id="rId16" imgW="3390840" imgH="203040" progId="Equation.DSMT4">
                  <p:embed/>
                  <p:pic>
                    <p:nvPicPr>
                      <p:cNvPr id="39" name="Objeto 38">
                        <a:extLst>
                          <a:ext uri="{FF2B5EF4-FFF2-40B4-BE49-F238E27FC236}">
                            <a16:creationId xmlns:a16="http://schemas.microsoft.com/office/drawing/2014/main" id="{ABD4CB3D-F68A-4137-8D1D-3F131B4C4AB9}"/>
                          </a:ext>
                        </a:extLst>
                      </p:cNvPr>
                      <p:cNvPicPr/>
                      <p:nvPr/>
                    </p:nvPicPr>
                    <p:blipFill>
                      <a:blip r:embed="rId17"/>
                      <a:stretch>
                        <a:fillRect/>
                      </a:stretch>
                    </p:blipFill>
                    <p:spPr>
                      <a:xfrm>
                        <a:off x="470447" y="3875400"/>
                        <a:ext cx="6456363" cy="388937"/>
                      </a:xfrm>
                      <a:prstGeom prst="rect">
                        <a:avLst/>
                      </a:prstGeom>
                    </p:spPr>
                  </p:pic>
                </p:oleObj>
              </mc:Fallback>
            </mc:AlternateContent>
          </a:graphicData>
        </a:graphic>
      </p:graphicFrame>
      <p:sp>
        <p:nvSpPr>
          <p:cNvPr id="21" name="Elipse 20">
            <a:extLst>
              <a:ext uri="{FF2B5EF4-FFF2-40B4-BE49-F238E27FC236}">
                <a16:creationId xmlns:a16="http://schemas.microsoft.com/office/drawing/2014/main" id="{E9D5303E-C270-404A-A37E-2F9E07E1491E}"/>
              </a:ext>
            </a:extLst>
          </p:cNvPr>
          <p:cNvSpPr/>
          <p:nvPr/>
        </p:nvSpPr>
        <p:spPr>
          <a:xfrm>
            <a:off x="363794" y="235974"/>
            <a:ext cx="807937" cy="5980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43</a:t>
            </a:r>
          </a:p>
        </p:txBody>
      </p:sp>
    </p:spTree>
    <p:extLst>
      <p:ext uri="{BB962C8B-B14F-4D97-AF65-F5344CB8AC3E}">
        <p14:creationId xmlns:p14="http://schemas.microsoft.com/office/powerpoint/2010/main" val="264967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par>
                                <p:cTn id="38" presetID="16" presetClass="entr" presetSubtype="21"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6D2E4933-D651-45E3-82A3-5B342A762C95}"/>
              </a:ext>
            </a:extLst>
          </p:cNvPr>
          <p:cNvSpPr txBox="1"/>
          <p:nvPr/>
        </p:nvSpPr>
        <p:spPr>
          <a:xfrm>
            <a:off x="314793" y="509666"/>
            <a:ext cx="11422505" cy="1477328"/>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44"/>
              <a:tabLst/>
              <a:defRPr/>
            </a:pP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Na experiência de perda de carga singular, foram obtidos os seguintes dados: p</a:t>
            </a:r>
            <a:r>
              <a:rPr kumimoji="0" lang="pt-BR" sz="1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m1</a:t>
            </a: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 80,4 kPa; p</a:t>
            </a:r>
            <a:r>
              <a:rPr kumimoji="0" lang="pt-BR" sz="1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m2</a:t>
            </a: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 68,6 kPa; para uma variação de nível (</a:t>
            </a:r>
            <a:r>
              <a:rPr kumimoji="0" lang="pt-BR" sz="1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Symbol" panose="05050102010706020507" pitchFamily="18" charset="2"/>
                <a:ea typeface="+mn-ea"/>
                <a:cs typeface="+mn-cs"/>
              </a:rPr>
              <a:t>D</a:t>
            </a:r>
            <a:r>
              <a:rPr kumimoji="0" lang="pt-BR" sz="1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h</a:t>
            </a: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de 50 mm o tempo cronometrado foi de 19,5 s; L</a:t>
            </a:r>
            <a:r>
              <a:rPr kumimoji="0" lang="pt-BR" sz="1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a:t>
            </a: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 70 cm; L</a:t>
            </a:r>
            <a:r>
              <a:rPr kumimoji="0" lang="pt-BR" sz="1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a:t>
            </a: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 60 cm; diâmetro interno da seção (1) igual a 40,8 mm; diâmetro interno da seção (2) igual a 26,6 mm; massa específica da água igual a 998,2 kg/m³; viscosidade cinemática igual a 0,98 * 10</a:t>
            </a:r>
            <a:r>
              <a:rPr kumimoji="0" lang="pt-BR" sz="18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a:t>
            </a: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m²/s; aceleração da gravidade 9,8 m/s², especifique a perda de carga localizada na redução e o seu coeficiente de perda de carga localizada (ou singular).</a:t>
            </a:r>
          </a:p>
        </p:txBody>
      </p:sp>
      <p:sp>
        <p:nvSpPr>
          <p:cNvPr id="5" name="Retângulo 4">
            <a:extLst>
              <a:ext uri="{FF2B5EF4-FFF2-40B4-BE49-F238E27FC236}">
                <a16:creationId xmlns:a16="http://schemas.microsoft.com/office/drawing/2014/main" id="{289C5E75-929F-4E03-B830-2B93BC202FB7}"/>
              </a:ext>
            </a:extLst>
          </p:cNvPr>
          <p:cNvSpPr/>
          <p:nvPr/>
        </p:nvSpPr>
        <p:spPr>
          <a:xfrm>
            <a:off x="194872" y="269823"/>
            <a:ext cx="11797259" cy="634083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m 5">
            <a:extLst>
              <a:ext uri="{FF2B5EF4-FFF2-40B4-BE49-F238E27FC236}">
                <a16:creationId xmlns:a16="http://schemas.microsoft.com/office/drawing/2014/main" id="{5958A14B-59B6-431C-81F8-0EA41D926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1678" y="5246559"/>
            <a:ext cx="1562654" cy="1311639"/>
          </a:xfrm>
          <a:prstGeom prst="rect">
            <a:avLst/>
          </a:prstGeom>
        </p:spPr>
      </p:pic>
      <p:sp>
        <p:nvSpPr>
          <p:cNvPr id="7" name="Balão de Fala: Oval 6">
            <a:extLst>
              <a:ext uri="{FF2B5EF4-FFF2-40B4-BE49-F238E27FC236}">
                <a16:creationId xmlns:a16="http://schemas.microsoft.com/office/drawing/2014/main" id="{7116505E-E044-4ECF-81DD-1C1943618091}"/>
              </a:ext>
            </a:extLst>
          </p:cNvPr>
          <p:cNvSpPr/>
          <p:nvPr/>
        </p:nvSpPr>
        <p:spPr>
          <a:xfrm>
            <a:off x="7015397" y="4676930"/>
            <a:ext cx="3390275" cy="781987"/>
          </a:xfrm>
          <a:prstGeom prst="wedgeEllipseCallout">
            <a:avLst>
              <a:gd name="adj1" fmla="val 49861"/>
              <a:gd name="adj2" fmla="val 97801"/>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Respostas: </a:t>
            </a:r>
            <a:r>
              <a:rPr kumimoji="0" lang="pt-BR"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a:t>
            </a:r>
            <a:r>
              <a:rPr kumimoji="0" lang="pt-BR" sz="1800" b="1" i="0" u="none" strike="noStrike" kern="1200" cap="none" spc="0" normalizeH="0" baseline="-2500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 1,05m e </a:t>
            </a:r>
            <a:r>
              <a:rPr kumimoji="0" lang="pt-BR"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K</a:t>
            </a:r>
            <a:r>
              <a:rPr kumimoji="0" lang="pt-BR" sz="1800" b="1" i="0" u="none" strike="noStrike" kern="1200" cap="none" spc="0" normalizeH="0" baseline="-2500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 5,5</a:t>
            </a:r>
          </a:p>
        </p:txBody>
      </p:sp>
      <p:pic>
        <p:nvPicPr>
          <p:cNvPr id="13314" name="Picture 2" descr="C:\Users\Raimundo F Ignacio\AppData\Local\Temp\SNAGHTML403e849.PNG">
            <a:extLst>
              <a:ext uri="{FF2B5EF4-FFF2-40B4-BE49-F238E27FC236}">
                <a16:creationId xmlns:a16="http://schemas.microsoft.com/office/drawing/2014/main" id="{7B76A4D4-1B38-440A-B07F-910F9C30D8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47" y="2255715"/>
            <a:ext cx="5743575"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2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9FB6A391-F999-4BC3-BEC3-F3544543F5F3}"/>
              </a:ext>
            </a:extLst>
          </p:cNvPr>
          <p:cNvSpPr txBox="1"/>
          <p:nvPr/>
        </p:nvSpPr>
        <p:spPr>
          <a:xfrm>
            <a:off x="344774" y="344774"/>
            <a:ext cx="11602387" cy="1754326"/>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45"/>
              <a:tabLst/>
              <a:defRPr/>
            </a:pP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Para o trecho de instalação esquematizado a seguir são dados a = 8 cm; b = 5 cm (“a” e “b” constantes para toda tubulação); L = 13 m; coeficiente de perda de carga distribuída igual a 0,028; aceleração da gravidade igual a 9,8 m/s²; peso específico do fluido igual a 8000 N/m³; vazão de 12 L/s; pressão na seção (2) igual a 32000 Pa. Pede-se:</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eriod"/>
              <a:tabLst/>
              <a:defRPr/>
            </a:pP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 perda de carga no trecho L;</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eriod"/>
              <a:tabLst/>
              <a:defRPr/>
            </a:pP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 pressão estática na seção (1);</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eriod"/>
              <a:tabLst/>
              <a:defRPr/>
            </a:pPr>
            <a:r>
              <a:rPr kumimoji="0" lang="pt-B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O coeficiente de perda de carga localizada no cotovelo.</a:t>
            </a:r>
          </a:p>
        </p:txBody>
      </p:sp>
      <p:sp>
        <p:nvSpPr>
          <p:cNvPr id="6" name="Retângulo 5">
            <a:extLst>
              <a:ext uri="{FF2B5EF4-FFF2-40B4-BE49-F238E27FC236}">
                <a16:creationId xmlns:a16="http://schemas.microsoft.com/office/drawing/2014/main" id="{4B03AE77-B649-4C5F-B0B4-23374C57A9E5}"/>
              </a:ext>
            </a:extLst>
          </p:cNvPr>
          <p:cNvSpPr/>
          <p:nvPr/>
        </p:nvSpPr>
        <p:spPr>
          <a:xfrm>
            <a:off x="269823" y="179882"/>
            <a:ext cx="11662347" cy="649074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m 6">
            <a:extLst>
              <a:ext uri="{FF2B5EF4-FFF2-40B4-BE49-F238E27FC236}">
                <a16:creationId xmlns:a16="http://schemas.microsoft.com/office/drawing/2014/main" id="{60C6184D-01D1-4610-8E3F-4C1E88458FEB}"/>
              </a:ext>
            </a:extLst>
          </p:cNvPr>
          <p:cNvPicPr>
            <a:picLocks noChangeAspect="1"/>
          </p:cNvPicPr>
          <p:nvPr/>
        </p:nvPicPr>
        <p:blipFill>
          <a:blip r:embed="rId3"/>
          <a:stretch>
            <a:fillRect/>
          </a:stretch>
        </p:blipFill>
        <p:spPr>
          <a:xfrm>
            <a:off x="874660" y="2526935"/>
            <a:ext cx="7324725" cy="3752850"/>
          </a:xfrm>
          <a:prstGeom prst="rect">
            <a:avLst/>
          </a:prstGeom>
        </p:spPr>
      </p:pic>
      <p:pic>
        <p:nvPicPr>
          <p:cNvPr id="8" name="Imagem 7">
            <a:extLst>
              <a:ext uri="{FF2B5EF4-FFF2-40B4-BE49-F238E27FC236}">
                <a16:creationId xmlns:a16="http://schemas.microsoft.com/office/drawing/2014/main" id="{DBDD1D42-75B1-47A8-82CF-797AD3BF3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6550" y="3567660"/>
            <a:ext cx="1562654" cy="1311639"/>
          </a:xfrm>
          <a:prstGeom prst="rect">
            <a:avLst/>
          </a:prstGeom>
        </p:spPr>
      </p:pic>
      <p:sp>
        <p:nvSpPr>
          <p:cNvPr id="9" name="Balão de Fala: Oval 8">
            <a:extLst>
              <a:ext uri="{FF2B5EF4-FFF2-40B4-BE49-F238E27FC236}">
                <a16:creationId xmlns:a16="http://schemas.microsoft.com/office/drawing/2014/main" id="{9A225BB9-BE54-46FC-8698-93D31492212C}"/>
              </a:ext>
            </a:extLst>
          </p:cNvPr>
          <p:cNvSpPr/>
          <p:nvPr/>
        </p:nvSpPr>
        <p:spPr>
          <a:xfrm>
            <a:off x="6940446" y="2743199"/>
            <a:ext cx="3705069" cy="1334126"/>
          </a:xfrm>
          <a:prstGeom prst="wedgeEllipseCallout">
            <a:avLst>
              <a:gd name="adj1" fmla="val 53502"/>
              <a:gd name="adj2" fmla="val 53981"/>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Respostas: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a:t>
            </a:r>
            <a:r>
              <a:rPr kumimoji="0" lang="pt-BR" sz="1800" b="1" i="0" u="none" strike="noStrike" kern="1200" cap="none" spc="0" normalizeH="0" baseline="-2500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fL</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 2,7m; p</a:t>
            </a:r>
            <a:r>
              <a:rPr kumimoji="0" lang="pt-BR" sz="18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  37600 Pa e </a:t>
            </a:r>
            <a:r>
              <a:rPr kumimoji="0" lang="pt-BR"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K</a:t>
            </a:r>
            <a:r>
              <a:rPr kumimoji="0" lang="pt-BR" sz="1800" b="1" i="0" u="none" strike="noStrike" kern="1200" cap="none" spc="0" normalizeH="0" baseline="-2500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a:t>
            </a: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 4,92</a:t>
            </a:r>
          </a:p>
        </p:txBody>
      </p:sp>
    </p:spTree>
    <p:extLst>
      <p:ext uri="{BB962C8B-B14F-4D97-AF65-F5344CB8AC3E}">
        <p14:creationId xmlns:p14="http://schemas.microsoft.com/office/powerpoint/2010/main" val="428449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D31285E-DCCD-4163-A2FB-5EA9B6D3F155}"/>
              </a:ext>
            </a:extLst>
          </p:cNvPr>
          <p:cNvSpPr/>
          <p:nvPr/>
        </p:nvSpPr>
        <p:spPr>
          <a:xfrm>
            <a:off x="194872" y="269823"/>
            <a:ext cx="11797259" cy="634083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m 4" descr="Uma imagem contendo pessoa&#10;&#10;Descrição gerada automaticamente">
            <a:extLst>
              <a:ext uri="{FF2B5EF4-FFF2-40B4-BE49-F238E27FC236}">
                <a16:creationId xmlns:a16="http://schemas.microsoft.com/office/drawing/2014/main" id="{9E5D48EE-8903-4E2D-9401-8FCC2DE89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9684" y="4086803"/>
            <a:ext cx="1600339" cy="2263336"/>
          </a:xfrm>
          <a:prstGeom prst="rect">
            <a:avLst/>
          </a:prstGeom>
        </p:spPr>
      </p:pic>
      <p:pic>
        <p:nvPicPr>
          <p:cNvPr id="7" name="Imagem 6" descr="Uma imagem contendo esporte&#10;&#10;Descrição gerada automaticamente">
            <a:extLst>
              <a:ext uri="{FF2B5EF4-FFF2-40B4-BE49-F238E27FC236}">
                <a16:creationId xmlns:a16="http://schemas.microsoft.com/office/drawing/2014/main" id="{5A8B43C9-3FB1-411F-B6BB-99E1FE466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1089" y="619432"/>
            <a:ext cx="1987889" cy="2058114"/>
          </a:xfrm>
          <a:prstGeom prst="rect">
            <a:avLst/>
          </a:prstGeom>
        </p:spPr>
      </p:pic>
      <p:sp>
        <p:nvSpPr>
          <p:cNvPr id="8" name="Balão de Fala: Oval 7">
            <a:extLst>
              <a:ext uri="{FF2B5EF4-FFF2-40B4-BE49-F238E27FC236}">
                <a16:creationId xmlns:a16="http://schemas.microsoft.com/office/drawing/2014/main" id="{41585647-3B93-4B23-BA97-0210881EAE65}"/>
              </a:ext>
            </a:extLst>
          </p:cNvPr>
          <p:cNvSpPr/>
          <p:nvPr/>
        </p:nvSpPr>
        <p:spPr>
          <a:xfrm>
            <a:off x="2428567" y="507861"/>
            <a:ext cx="8613058" cy="1582994"/>
          </a:xfrm>
          <a:prstGeom prst="wedgeEllipseCallout">
            <a:avLst>
              <a:gd name="adj1" fmla="val -59303"/>
              <a:gd name="adj2" fmla="val -2096"/>
            </a:avLst>
          </a:prstGeom>
          <a:solidFill>
            <a:srgbClr val="4F4F4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effectLst>
                  <a:outerShdw blurRad="38100" dist="38100" dir="2700000" algn="tl">
                    <a:srgbClr val="000000">
                      <a:alpha val="43137"/>
                    </a:srgbClr>
                  </a:outerShdw>
                </a:effectLst>
              </a:rPr>
              <a:t>No desenvolvimento de projetos não conseguiremos achar o coeficiente de perda de carga distribuída (f), nem o coeficiente de perda de carga singular como foi mostrado até aqui, como iremos determina-los?</a:t>
            </a:r>
          </a:p>
        </p:txBody>
      </p:sp>
      <p:sp>
        <p:nvSpPr>
          <p:cNvPr id="10" name="Retângulo 9">
            <a:extLst>
              <a:ext uri="{FF2B5EF4-FFF2-40B4-BE49-F238E27FC236}">
                <a16:creationId xmlns:a16="http://schemas.microsoft.com/office/drawing/2014/main" id="{D6764DE9-8196-42AD-99C6-88EDFEF8DB45}"/>
              </a:ext>
            </a:extLst>
          </p:cNvPr>
          <p:cNvSpPr/>
          <p:nvPr/>
        </p:nvSpPr>
        <p:spPr>
          <a:xfrm>
            <a:off x="361089" y="4447175"/>
            <a:ext cx="5809475" cy="369332"/>
          </a:xfrm>
          <a:prstGeom prst="rect">
            <a:avLst/>
          </a:prstGeom>
        </p:spPr>
        <p:txBody>
          <a:bodyPr wrap="none">
            <a:spAutoFit/>
          </a:bodyPr>
          <a:lstStyle/>
          <a:p>
            <a:r>
              <a:rPr lang="pt-BR" dirty="0">
                <a:hlinkClick r:id="rId4"/>
              </a:rPr>
              <a:t>http://www.escoladavida.eng.br/hidraulica_I/consultas.htm</a:t>
            </a:r>
            <a:endParaRPr lang="pt-BR" dirty="0"/>
          </a:p>
        </p:txBody>
      </p:sp>
      <p:sp>
        <p:nvSpPr>
          <p:cNvPr id="11" name="Seta: para Baixo 10">
            <a:extLst>
              <a:ext uri="{FF2B5EF4-FFF2-40B4-BE49-F238E27FC236}">
                <a16:creationId xmlns:a16="http://schemas.microsoft.com/office/drawing/2014/main" id="{F0A9CFC7-9495-4331-A0CD-9CFFA116897B}"/>
              </a:ext>
            </a:extLst>
          </p:cNvPr>
          <p:cNvSpPr/>
          <p:nvPr/>
        </p:nvSpPr>
        <p:spPr>
          <a:xfrm>
            <a:off x="521087" y="4787586"/>
            <a:ext cx="186813" cy="524629"/>
          </a:xfrm>
          <a:prstGeom prst="downArrow">
            <a:avLst/>
          </a:prstGeom>
          <a:solidFill>
            <a:srgbClr val="252C3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E2EC2462-AEAA-461C-BEA4-9E2C7876E0BB}"/>
              </a:ext>
            </a:extLst>
          </p:cNvPr>
          <p:cNvSpPr txBox="1"/>
          <p:nvPr/>
        </p:nvSpPr>
        <p:spPr>
          <a:xfrm>
            <a:off x="194872" y="5278606"/>
            <a:ext cx="1314861" cy="369332"/>
          </a:xfrm>
          <a:prstGeom prst="rect">
            <a:avLst/>
          </a:prstGeom>
          <a:noFill/>
        </p:spPr>
        <p:txBody>
          <a:bodyPr wrap="square" rtlCol="0">
            <a:spAutoFit/>
          </a:bodyPr>
          <a:lstStyle/>
          <a:p>
            <a:r>
              <a:rPr lang="pt-BR" b="1" dirty="0">
                <a:effectLst>
                  <a:outerShdw blurRad="38100" dist="38100" dir="2700000" algn="tl">
                    <a:srgbClr val="000000">
                      <a:alpha val="43137"/>
                    </a:srgbClr>
                  </a:outerShdw>
                </a:effectLst>
              </a:rPr>
              <a:t>CLICAR EM:</a:t>
            </a:r>
          </a:p>
        </p:txBody>
      </p:sp>
      <p:sp>
        <p:nvSpPr>
          <p:cNvPr id="13" name="Retângulo 12">
            <a:extLst>
              <a:ext uri="{FF2B5EF4-FFF2-40B4-BE49-F238E27FC236}">
                <a16:creationId xmlns:a16="http://schemas.microsoft.com/office/drawing/2014/main" id="{854608E0-53D1-4F15-8F06-F2BE5C5573E9}"/>
              </a:ext>
            </a:extLst>
          </p:cNvPr>
          <p:cNvSpPr/>
          <p:nvPr/>
        </p:nvSpPr>
        <p:spPr>
          <a:xfrm>
            <a:off x="1355033" y="5312215"/>
            <a:ext cx="8624477" cy="353943"/>
          </a:xfrm>
          <a:prstGeom prst="rect">
            <a:avLst/>
          </a:prstGeom>
        </p:spPr>
        <p:txBody>
          <a:bodyPr wrap="none">
            <a:spAutoFit/>
          </a:bodyPr>
          <a:lstStyle/>
          <a:p>
            <a:pPr>
              <a:buFont typeface="Arial" panose="020B0604020202020204" pitchFamily="34" charset="0"/>
              <a:buChar char="•"/>
            </a:pPr>
            <a:r>
              <a:rPr lang="pt-BR" sz="1700" b="1" u="sng" dirty="0">
                <a:solidFill>
                  <a:srgbClr val="0000FF"/>
                </a:solidFill>
                <a:latin typeface="Verdana" panose="020B0604030504040204" pitchFamily="34" charset="0"/>
                <a:hlinkClick r:id="rId5">
                  <a:extLst>
                    <a:ext uri="{A12FA001-AC4F-418D-AE19-62706E023703}">
                      <ahyp:hlinkClr xmlns:ahyp="http://schemas.microsoft.com/office/drawing/2018/hyperlinkcolor" val="tx"/>
                    </a:ext>
                  </a:extLst>
                </a:hlinkClick>
              </a:rPr>
              <a:t>Determinação do f, por </a:t>
            </a:r>
            <a:r>
              <a:rPr lang="pt-BR" sz="1700" b="1" u="sng" dirty="0" err="1">
                <a:solidFill>
                  <a:srgbClr val="0000FF"/>
                </a:solidFill>
                <a:latin typeface="Verdana" panose="020B0604030504040204" pitchFamily="34" charset="0"/>
                <a:hlinkClick r:id="rId5">
                  <a:extLst>
                    <a:ext uri="{A12FA001-AC4F-418D-AE19-62706E023703}">
                      <ahyp:hlinkClr xmlns:ahyp="http://schemas.microsoft.com/office/drawing/2018/hyperlinkcolor" val="tx"/>
                    </a:ext>
                  </a:extLst>
                </a:hlinkClick>
              </a:rPr>
              <a:t>Haaland</a:t>
            </a:r>
            <a:r>
              <a:rPr lang="pt-BR" sz="1700" b="1" u="sng" dirty="0">
                <a:solidFill>
                  <a:srgbClr val="0000FF"/>
                </a:solidFill>
                <a:latin typeface="Verdana" panose="020B0604030504040204" pitchFamily="34" charset="0"/>
                <a:hlinkClick r:id="rId5">
                  <a:extLst>
                    <a:ext uri="{A12FA001-AC4F-418D-AE19-62706E023703}">
                      <ahyp:hlinkClr xmlns:ahyp="http://schemas.microsoft.com/office/drawing/2018/hyperlinkcolor" val="tx"/>
                    </a:ext>
                  </a:extLst>
                </a:hlinkClick>
              </a:rPr>
              <a:t>, </a:t>
            </a:r>
            <a:r>
              <a:rPr lang="pt-BR" sz="1700" b="1" u="sng" dirty="0" err="1">
                <a:solidFill>
                  <a:srgbClr val="0000FF"/>
                </a:solidFill>
                <a:latin typeface="Verdana" panose="020B0604030504040204" pitchFamily="34" charset="0"/>
                <a:hlinkClick r:id="rId5">
                  <a:extLst>
                    <a:ext uri="{A12FA001-AC4F-418D-AE19-62706E023703}">
                      <ahyp:hlinkClr xmlns:ahyp="http://schemas.microsoft.com/office/drawing/2018/hyperlinkcolor" val="tx"/>
                    </a:ext>
                  </a:extLst>
                </a:hlinkClick>
              </a:rPr>
              <a:t>Swamee</a:t>
            </a:r>
            <a:r>
              <a:rPr lang="pt-BR" sz="1700" b="1" u="sng" dirty="0">
                <a:solidFill>
                  <a:srgbClr val="0000FF"/>
                </a:solidFill>
                <a:latin typeface="Verdana" panose="020B0604030504040204" pitchFamily="34" charset="0"/>
                <a:hlinkClick r:id="rId5">
                  <a:extLst>
                    <a:ext uri="{A12FA001-AC4F-418D-AE19-62706E023703}">
                      <ahyp:hlinkClr xmlns:ahyp="http://schemas.microsoft.com/office/drawing/2018/hyperlinkcolor" val="tx"/>
                    </a:ext>
                  </a:extLst>
                </a:hlinkClick>
              </a:rPr>
              <a:t> e </a:t>
            </a:r>
            <a:r>
              <a:rPr lang="pt-BR" sz="1700" b="1" u="sng" dirty="0" err="1">
                <a:solidFill>
                  <a:srgbClr val="0000FF"/>
                </a:solidFill>
                <a:latin typeface="Verdana" panose="020B0604030504040204" pitchFamily="34" charset="0"/>
                <a:hlinkClick r:id="rId5">
                  <a:extLst>
                    <a:ext uri="{A12FA001-AC4F-418D-AE19-62706E023703}">
                      <ahyp:hlinkClr xmlns:ahyp="http://schemas.microsoft.com/office/drawing/2018/hyperlinkcolor" val="tx"/>
                    </a:ext>
                  </a:extLst>
                </a:hlinkClick>
              </a:rPr>
              <a:t>Jain</a:t>
            </a:r>
            <a:r>
              <a:rPr lang="pt-BR" sz="1700" b="1" u="sng" dirty="0">
                <a:solidFill>
                  <a:srgbClr val="0000FF"/>
                </a:solidFill>
                <a:latin typeface="Verdana" panose="020B0604030504040204" pitchFamily="34" charset="0"/>
                <a:hlinkClick r:id="rId5">
                  <a:extLst>
                    <a:ext uri="{A12FA001-AC4F-418D-AE19-62706E023703}">
                      <ahyp:hlinkClr xmlns:ahyp="http://schemas.microsoft.com/office/drawing/2018/hyperlinkcolor" val="tx"/>
                    </a:ext>
                  </a:extLst>
                </a:hlinkClick>
              </a:rPr>
              <a:t>, Churchill e planilha</a:t>
            </a:r>
            <a:endParaRPr lang="pt-BR" sz="1700" b="1" dirty="0">
              <a:solidFill>
                <a:srgbClr val="0000FF"/>
              </a:solidFill>
              <a:latin typeface="Times New Roman" panose="02020603050405020304" pitchFamily="18" charset="0"/>
            </a:endParaRPr>
          </a:p>
        </p:txBody>
      </p:sp>
      <p:sp>
        <p:nvSpPr>
          <p:cNvPr id="14" name="Seta: Dobrada para Cima 13">
            <a:extLst>
              <a:ext uri="{FF2B5EF4-FFF2-40B4-BE49-F238E27FC236}">
                <a16:creationId xmlns:a16="http://schemas.microsoft.com/office/drawing/2014/main" id="{B4712ABB-91E0-4EEC-B86F-B7683F6C4ACB}"/>
              </a:ext>
            </a:extLst>
          </p:cNvPr>
          <p:cNvSpPr/>
          <p:nvPr/>
        </p:nvSpPr>
        <p:spPr>
          <a:xfrm rot="10800000">
            <a:off x="2732902" y="3422947"/>
            <a:ext cx="2143898" cy="875071"/>
          </a:xfrm>
          <a:prstGeom prst="bentUpArrow">
            <a:avLst/>
          </a:prstGeom>
          <a:solidFill>
            <a:srgbClr val="252C3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Balão de Fala: Oval 8">
            <a:extLst>
              <a:ext uri="{FF2B5EF4-FFF2-40B4-BE49-F238E27FC236}">
                <a16:creationId xmlns:a16="http://schemas.microsoft.com/office/drawing/2014/main" id="{94DA67BD-92BB-4997-98C5-30C9B6BC4429}"/>
              </a:ext>
            </a:extLst>
          </p:cNvPr>
          <p:cNvSpPr/>
          <p:nvPr/>
        </p:nvSpPr>
        <p:spPr>
          <a:xfrm>
            <a:off x="4650658" y="2576052"/>
            <a:ext cx="6390967" cy="1976284"/>
          </a:xfrm>
          <a:prstGeom prst="wedgeEllipseCallout">
            <a:avLst>
              <a:gd name="adj1" fmla="val 45283"/>
              <a:gd name="adj2" fmla="val 56032"/>
            </a:avLst>
          </a:prstGeom>
          <a:solidFill>
            <a:srgbClr val="252C3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effectLst>
                  <a:outerShdw blurRad="38100" dist="38100" dir="2700000" algn="tl">
                    <a:srgbClr val="000000">
                      <a:alpha val="43137"/>
                    </a:srgbClr>
                  </a:outerShdw>
                </a:effectLst>
              </a:rPr>
              <a:t>Se você consultar referências ligadas ao assunto, elas vão indicar várias possibilidades, aqui eu vou trabalhar com a minha página da web para determinação dos f e dos demais coeficientes.</a:t>
            </a:r>
          </a:p>
        </p:txBody>
      </p:sp>
    </p:spTree>
    <p:extLst>
      <p:ext uri="{BB962C8B-B14F-4D97-AF65-F5344CB8AC3E}">
        <p14:creationId xmlns:p14="http://schemas.microsoft.com/office/powerpoint/2010/main" val="30260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2C6FFFF-3095-4629-9F8F-4E7EF83CF8AF}"/>
              </a:ext>
            </a:extLst>
          </p:cNvPr>
          <p:cNvSpPr/>
          <p:nvPr/>
        </p:nvSpPr>
        <p:spPr>
          <a:xfrm>
            <a:off x="194872" y="269823"/>
            <a:ext cx="11797259" cy="634083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m 3">
            <a:extLst>
              <a:ext uri="{FF2B5EF4-FFF2-40B4-BE49-F238E27FC236}">
                <a16:creationId xmlns:a16="http://schemas.microsoft.com/office/drawing/2014/main" id="{8D56298E-1BE6-40E9-AA51-F24D18253932}"/>
              </a:ext>
            </a:extLst>
          </p:cNvPr>
          <p:cNvPicPr>
            <a:picLocks noChangeAspect="1"/>
          </p:cNvPicPr>
          <p:nvPr/>
        </p:nvPicPr>
        <p:blipFill>
          <a:blip r:embed="rId2"/>
          <a:stretch>
            <a:fillRect/>
          </a:stretch>
        </p:blipFill>
        <p:spPr>
          <a:xfrm>
            <a:off x="194872" y="2461808"/>
            <a:ext cx="8513639" cy="4096873"/>
          </a:xfrm>
          <a:prstGeom prst="rect">
            <a:avLst/>
          </a:prstGeom>
        </p:spPr>
      </p:pic>
      <p:pic>
        <p:nvPicPr>
          <p:cNvPr id="6" name="Imagem 5">
            <a:extLst>
              <a:ext uri="{FF2B5EF4-FFF2-40B4-BE49-F238E27FC236}">
                <a16:creationId xmlns:a16="http://schemas.microsoft.com/office/drawing/2014/main" id="{2FCE6D09-17EB-43A7-985B-8C8D187E5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11" y="1111045"/>
            <a:ext cx="1822385" cy="1350763"/>
          </a:xfrm>
          <a:prstGeom prst="rect">
            <a:avLst/>
          </a:prstGeom>
        </p:spPr>
      </p:pic>
      <p:sp>
        <p:nvSpPr>
          <p:cNvPr id="7" name="Balão de Fala: Oval 6">
            <a:extLst>
              <a:ext uri="{FF2B5EF4-FFF2-40B4-BE49-F238E27FC236}">
                <a16:creationId xmlns:a16="http://schemas.microsoft.com/office/drawing/2014/main" id="{E794DC9B-1AFA-4B7B-B1F2-6A492B439D1D}"/>
              </a:ext>
            </a:extLst>
          </p:cNvPr>
          <p:cNvSpPr/>
          <p:nvPr/>
        </p:nvSpPr>
        <p:spPr>
          <a:xfrm>
            <a:off x="2036350" y="409042"/>
            <a:ext cx="8307185" cy="1632155"/>
          </a:xfrm>
          <a:prstGeom prst="wedgeEllipseCallout">
            <a:avLst>
              <a:gd name="adj1" fmla="val -53382"/>
              <a:gd name="adj2" fmla="val 55874"/>
            </a:avLst>
          </a:prstGeom>
          <a:solidFill>
            <a:srgbClr val="7F001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effectLst>
                  <a:outerShdw blurRad="38100" dist="38100" dir="2700000" algn="tl">
                    <a:srgbClr val="000000">
                      <a:alpha val="43137"/>
                    </a:srgbClr>
                  </a:outerShdw>
                </a:effectLst>
              </a:rPr>
              <a:t>Irá abrir uma planilha Excel com esta, sendo que de princípio ela vale para água até 40</a:t>
            </a:r>
            <a:r>
              <a:rPr lang="pt-BR" b="1" baseline="30000" dirty="0">
                <a:effectLst>
                  <a:outerShdw blurRad="38100" dist="38100" dir="2700000" algn="tl">
                    <a:srgbClr val="000000">
                      <a:alpha val="43137"/>
                    </a:srgbClr>
                  </a:outerShdw>
                </a:effectLst>
              </a:rPr>
              <a:t>0</a:t>
            </a:r>
            <a:r>
              <a:rPr lang="pt-BR" b="1" dirty="0">
                <a:effectLst>
                  <a:outerShdw blurRad="38100" dist="38100" dir="2700000" algn="tl">
                    <a:srgbClr val="000000">
                      <a:alpha val="43137"/>
                    </a:srgbClr>
                  </a:outerShdw>
                </a:effectLst>
              </a:rPr>
              <a:t> C, não sendo água, ou sendo outro fluido, a viscosidade, a massa específica e a viscosidade cinemática devem ser inseridas digitando.</a:t>
            </a:r>
          </a:p>
        </p:txBody>
      </p:sp>
      <p:sp>
        <p:nvSpPr>
          <p:cNvPr id="8" name="Retângulo 7">
            <a:extLst>
              <a:ext uri="{FF2B5EF4-FFF2-40B4-BE49-F238E27FC236}">
                <a16:creationId xmlns:a16="http://schemas.microsoft.com/office/drawing/2014/main" id="{230A49C4-4329-4A7A-A7B3-66E5E10B8ED5}"/>
              </a:ext>
            </a:extLst>
          </p:cNvPr>
          <p:cNvSpPr/>
          <p:nvPr/>
        </p:nvSpPr>
        <p:spPr>
          <a:xfrm>
            <a:off x="1956619" y="2861187"/>
            <a:ext cx="560439" cy="302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E7F73387-4B44-416F-912F-A7D4BF539409}"/>
              </a:ext>
            </a:extLst>
          </p:cNvPr>
          <p:cNvSpPr/>
          <p:nvPr/>
        </p:nvSpPr>
        <p:spPr>
          <a:xfrm>
            <a:off x="2541638" y="2868602"/>
            <a:ext cx="560439" cy="302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36922E40-C314-4312-829C-27AE8A4FDC30}"/>
              </a:ext>
            </a:extLst>
          </p:cNvPr>
          <p:cNvPicPr>
            <a:picLocks noChangeAspect="1"/>
          </p:cNvPicPr>
          <p:nvPr/>
        </p:nvPicPr>
        <p:blipFill>
          <a:blip r:embed="rId4"/>
          <a:stretch>
            <a:fillRect/>
          </a:stretch>
        </p:blipFill>
        <p:spPr>
          <a:xfrm>
            <a:off x="3983123" y="2835917"/>
            <a:ext cx="591363" cy="335309"/>
          </a:xfrm>
          <a:prstGeom prst="rect">
            <a:avLst/>
          </a:prstGeom>
        </p:spPr>
      </p:pic>
      <p:sp>
        <p:nvSpPr>
          <p:cNvPr id="11" name="CaixaDeTexto 10">
            <a:extLst>
              <a:ext uri="{FF2B5EF4-FFF2-40B4-BE49-F238E27FC236}">
                <a16:creationId xmlns:a16="http://schemas.microsoft.com/office/drawing/2014/main" id="{FE2DD204-8C87-4536-8290-EB44675E5923}"/>
              </a:ext>
            </a:extLst>
          </p:cNvPr>
          <p:cNvSpPr txBox="1"/>
          <p:nvPr/>
        </p:nvSpPr>
        <p:spPr>
          <a:xfrm>
            <a:off x="8799871" y="2461808"/>
            <a:ext cx="2981518" cy="923330"/>
          </a:xfrm>
          <a:prstGeom prst="rect">
            <a:avLst/>
          </a:prstGeom>
          <a:noFill/>
        </p:spPr>
        <p:txBody>
          <a:bodyPr wrap="square" rtlCol="0">
            <a:spAutoFit/>
          </a:bodyPr>
          <a:lstStyle/>
          <a:p>
            <a:pPr marL="342900" indent="-342900" algn="just">
              <a:buFont typeface="+mj-lt"/>
              <a:buAutoNum type="arabicPeriod" startAt="2"/>
            </a:pPr>
            <a:r>
              <a:rPr lang="pt-BR" b="1" dirty="0">
                <a:solidFill>
                  <a:schemeClr val="accent1"/>
                </a:solidFill>
                <a:effectLst>
                  <a:outerShdw blurRad="38100" dist="38100" dir="2700000" algn="tl">
                    <a:srgbClr val="000000">
                      <a:alpha val="43137"/>
                    </a:srgbClr>
                  </a:outerShdw>
                </a:effectLst>
              </a:rPr>
              <a:t>Em seguida você vai digitar o diâmetro interno e a área da seção livre.</a:t>
            </a:r>
          </a:p>
        </p:txBody>
      </p:sp>
      <p:sp>
        <p:nvSpPr>
          <p:cNvPr id="12" name="Retângulo 11">
            <a:extLst>
              <a:ext uri="{FF2B5EF4-FFF2-40B4-BE49-F238E27FC236}">
                <a16:creationId xmlns:a16="http://schemas.microsoft.com/office/drawing/2014/main" id="{AEB8FBB5-F7C5-4B60-BB8F-ED65200743BB}"/>
              </a:ext>
            </a:extLst>
          </p:cNvPr>
          <p:cNvSpPr/>
          <p:nvPr/>
        </p:nvSpPr>
        <p:spPr>
          <a:xfrm>
            <a:off x="1986114" y="4004223"/>
            <a:ext cx="560439" cy="302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EA679F4-863E-4DE0-A9E7-EA9284D2DF19}"/>
              </a:ext>
            </a:extLst>
          </p:cNvPr>
          <p:cNvSpPr/>
          <p:nvPr/>
        </p:nvSpPr>
        <p:spPr>
          <a:xfrm>
            <a:off x="2541638" y="4004223"/>
            <a:ext cx="560439" cy="302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a:extLst>
              <a:ext uri="{FF2B5EF4-FFF2-40B4-BE49-F238E27FC236}">
                <a16:creationId xmlns:a16="http://schemas.microsoft.com/office/drawing/2014/main" id="{CDED265B-F934-4BD6-B692-87DCC41EDDB0}"/>
              </a:ext>
            </a:extLst>
          </p:cNvPr>
          <p:cNvPicPr>
            <a:picLocks noChangeAspect="1"/>
          </p:cNvPicPr>
          <p:nvPr/>
        </p:nvPicPr>
        <p:blipFill>
          <a:blip r:embed="rId5"/>
          <a:stretch>
            <a:fillRect/>
          </a:stretch>
        </p:blipFill>
        <p:spPr>
          <a:xfrm>
            <a:off x="7603447" y="4248092"/>
            <a:ext cx="4177942" cy="1499616"/>
          </a:xfrm>
          <a:prstGeom prst="rect">
            <a:avLst/>
          </a:prstGeom>
        </p:spPr>
      </p:pic>
      <p:sp>
        <p:nvSpPr>
          <p:cNvPr id="15" name="CaixaDeTexto 14">
            <a:extLst>
              <a:ext uri="{FF2B5EF4-FFF2-40B4-BE49-F238E27FC236}">
                <a16:creationId xmlns:a16="http://schemas.microsoft.com/office/drawing/2014/main" id="{6E3BE8A8-A3B2-495A-AA6D-F14E4F3246E6}"/>
              </a:ext>
            </a:extLst>
          </p:cNvPr>
          <p:cNvSpPr txBox="1"/>
          <p:nvPr/>
        </p:nvSpPr>
        <p:spPr>
          <a:xfrm>
            <a:off x="8799871" y="3440242"/>
            <a:ext cx="2981518" cy="646331"/>
          </a:xfrm>
          <a:prstGeom prst="rect">
            <a:avLst/>
          </a:prstGeom>
          <a:noFill/>
        </p:spPr>
        <p:txBody>
          <a:bodyPr wrap="square" rtlCol="0">
            <a:spAutoFit/>
          </a:bodyPr>
          <a:lstStyle/>
          <a:p>
            <a:pPr marL="342900" indent="-342900">
              <a:buFont typeface="+mj-lt"/>
              <a:buAutoNum type="arabicPeriod" startAt="3"/>
            </a:pPr>
            <a:r>
              <a:rPr lang="pt-BR" b="1" dirty="0">
                <a:solidFill>
                  <a:schemeClr val="accent1"/>
                </a:solidFill>
                <a:effectLst>
                  <a:outerShdw blurRad="38100" dist="38100" dir="2700000" algn="tl">
                    <a:srgbClr val="000000">
                      <a:alpha val="43137"/>
                    </a:srgbClr>
                  </a:outerShdw>
                </a:effectLst>
              </a:rPr>
              <a:t>Digitamos a rugosidade equivalente</a:t>
            </a:r>
          </a:p>
        </p:txBody>
      </p:sp>
      <p:sp>
        <p:nvSpPr>
          <p:cNvPr id="17" name="Retângulo 16">
            <a:extLst>
              <a:ext uri="{FF2B5EF4-FFF2-40B4-BE49-F238E27FC236}">
                <a16:creationId xmlns:a16="http://schemas.microsoft.com/office/drawing/2014/main" id="{43FFB3EC-70C4-48E9-A518-3075AB9791BE}"/>
              </a:ext>
            </a:extLst>
          </p:cNvPr>
          <p:cNvSpPr/>
          <p:nvPr/>
        </p:nvSpPr>
        <p:spPr>
          <a:xfrm>
            <a:off x="1408632" y="4396193"/>
            <a:ext cx="560439" cy="302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EB62DE4C-FC1A-4A9E-8F01-217A44C5B581}"/>
              </a:ext>
            </a:extLst>
          </p:cNvPr>
          <p:cNvSpPr txBox="1"/>
          <p:nvPr/>
        </p:nvSpPr>
        <p:spPr>
          <a:xfrm>
            <a:off x="8859562" y="5748920"/>
            <a:ext cx="2981518" cy="646331"/>
          </a:xfrm>
          <a:prstGeom prst="rect">
            <a:avLst/>
          </a:prstGeom>
          <a:noFill/>
        </p:spPr>
        <p:txBody>
          <a:bodyPr wrap="square" rtlCol="0">
            <a:spAutoFit/>
          </a:bodyPr>
          <a:lstStyle/>
          <a:p>
            <a:pPr marL="342900" indent="-342900">
              <a:buFont typeface="+mj-lt"/>
              <a:buAutoNum type="arabicPeriod" startAt="4"/>
            </a:pPr>
            <a:r>
              <a:rPr lang="pt-BR" b="1" dirty="0">
                <a:solidFill>
                  <a:schemeClr val="accent1"/>
                </a:solidFill>
                <a:effectLst>
                  <a:outerShdw blurRad="38100" dist="38100" dir="2700000" algn="tl">
                    <a:srgbClr val="000000">
                      <a:alpha val="43137"/>
                    </a:srgbClr>
                  </a:outerShdw>
                </a:effectLst>
              </a:rPr>
              <a:t>Digitamos a vazão em m³/h</a:t>
            </a:r>
          </a:p>
        </p:txBody>
      </p:sp>
      <p:sp>
        <p:nvSpPr>
          <p:cNvPr id="19" name="Retângulo 18">
            <a:extLst>
              <a:ext uri="{FF2B5EF4-FFF2-40B4-BE49-F238E27FC236}">
                <a16:creationId xmlns:a16="http://schemas.microsoft.com/office/drawing/2014/main" id="{5CAF4C65-F4B4-4DEB-894A-2363D2684943}"/>
              </a:ext>
            </a:extLst>
          </p:cNvPr>
          <p:cNvSpPr/>
          <p:nvPr/>
        </p:nvSpPr>
        <p:spPr>
          <a:xfrm>
            <a:off x="5528801" y="5087073"/>
            <a:ext cx="475759" cy="1250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758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inVertic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5" grpId="0"/>
      <p:bldP spid="17" grpId="0" animBg="1"/>
      <p:bldP spid="18" grpId="0"/>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93D2EBA-CF20-42E7-8421-383F6449041D}"/>
              </a:ext>
            </a:extLst>
          </p:cNvPr>
          <p:cNvSpPr/>
          <p:nvPr/>
        </p:nvSpPr>
        <p:spPr>
          <a:xfrm>
            <a:off x="194872" y="269823"/>
            <a:ext cx="11797259" cy="634083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m 3">
            <a:extLst>
              <a:ext uri="{FF2B5EF4-FFF2-40B4-BE49-F238E27FC236}">
                <a16:creationId xmlns:a16="http://schemas.microsoft.com/office/drawing/2014/main" id="{9E8F4825-9B92-444D-8BD2-E6C5608D6FDE}"/>
              </a:ext>
            </a:extLst>
          </p:cNvPr>
          <p:cNvPicPr>
            <a:picLocks noChangeAspect="1"/>
          </p:cNvPicPr>
          <p:nvPr/>
        </p:nvPicPr>
        <p:blipFill>
          <a:blip r:embed="rId3"/>
          <a:stretch>
            <a:fillRect/>
          </a:stretch>
        </p:blipFill>
        <p:spPr>
          <a:xfrm>
            <a:off x="194872" y="1751382"/>
            <a:ext cx="6544649" cy="4836795"/>
          </a:xfrm>
          <a:prstGeom prst="rect">
            <a:avLst/>
          </a:prstGeom>
        </p:spPr>
      </p:pic>
      <p:pic>
        <p:nvPicPr>
          <p:cNvPr id="5" name="Imagem 4">
            <a:extLst>
              <a:ext uri="{FF2B5EF4-FFF2-40B4-BE49-F238E27FC236}">
                <a16:creationId xmlns:a16="http://schemas.microsoft.com/office/drawing/2014/main" id="{CD13209A-B6D7-4A4F-BD0E-16E40C1087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51" y="410779"/>
            <a:ext cx="1822385" cy="1350763"/>
          </a:xfrm>
          <a:prstGeom prst="rect">
            <a:avLst/>
          </a:prstGeom>
        </p:spPr>
      </p:pic>
      <p:sp>
        <p:nvSpPr>
          <p:cNvPr id="7" name="Retângulo 6">
            <a:extLst>
              <a:ext uri="{FF2B5EF4-FFF2-40B4-BE49-F238E27FC236}">
                <a16:creationId xmlns:a16="http://schemas.microsoft.com/office/drawing/2014/main" id="{19B9B1CE-62C5-471B-B4EA-80284C63CEB9}"/>
              </a:ext>
            </a:extLst>
          </p:cNvPr>
          <p:cNvSpPr/>
          <p:nvPr/>
        </p:nvSpPr>
        <p:spPr>
          <a:xfrm>
            <a:off x="5781040" y="6177280"/>
            <a:ext cx="1076960" cy="5611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Dobrada para Cima 7">
            <a:extLst>
              <a:ext uri="{FF2B5EF4-FFF2-40B4-BE49-F238E27FC236}">
                <a16:creationId xmlns:a16="http://schemas.microsoft.com/office/drawing/2014/main" id="{8AFA98F2-463D-44C9-8684-5C457561B375}"/>
              </a:ext>
            </a:extLst>
          </p:cNvPr>
          <p:cNvSpPr/>
          <p:nvPr/>
        </p:nvSpPr>
        <p:spPr>
          <a:xfrm rot="5400000" flipV="1">
            <a:off x="5231125" y="1538017"/>
            <a:ext cx="1384317" cy="1076961"/>
          </a:xfrm>
          <a:prstGeom prst="bentUpArrow">
            <a:avLst/>
          </a:prstGeom>
          <a:solidFill>
            <a:srgbClr val="7E001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Balão de Fala: Oval 5">
            <a:extLst>
              <a:ext uri="{FF2B5EF4-FFF2-40B4-BE49-F238E27FC236}">
                <a16:creationId xmlns:a16="http://schemas.microsoft.com/office/drawing/2014/main" id="{0F97E756-D9E7-436A-AD9C-7F71A6A2C296}"/>
              </a:ext>
            </a:extLst>
          </p:cNvPr>
          <p:cNvSpPr/>
          <p:nvPr/>
        </p:nvSpPr>
        <p:spPr>
          <a:xfrm>
            <a:off x="2025226" y="538501"/>
            <a:ext cx="5003346" cy="1384317"/>
          </a:xfrm>
          <a:prstGeom prst="wedgeEllipseCallout">
            <a:avLst>
              <a:gd name="adj1" fmla="val -57539"/>
              <a:gd name="adj2" fmla="val 19177"/>
            </a:avLst>
          </a:prstGeom>
          <a:solidFill>
            <a:srgbClr val="7F001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effectLst>
                  <a:outerShdw blurRad="38100" dist="38100" dir="2700000" algn="tl">
                    <a:srgbClr val="000000">
                      <a:alpha val="43137"/>
                    </a:srgbClr>
                  </a:outerShdw>
                </a:effectLst>
              </a:rPr>
              <a:t>Clicamos na aba de </a:t>
            </a:r>
            <a:r>
              <a:rPr lang="pt-BR" b="1" dirty="0" err="1">
                <a:effectLst>
                  <a:outerShdw blurRad="38100" dist="38100" dir="2700000" algn="tl">
                    <a:srgbClr val="000000">
                      <a:alpha val="43137"/>
                    </a:srgbClr>
                  </a:outerShdw>
                </a:effectLst>
              </a:rPr>
              <a:t>comparação_f</a:t>
            </a:r>
            <a:r>
              <a:rPr lang="pt-BR" b="1" dirty="0">
                <a:effectLst>
                  <a:outerShdw blurRad="38100" dist="38100" dir="2700000" algn="tl">
                    <a:srgbClr val="000000">
                      <a:alpha val="43137"/>
                    </a:srgbClr>
                  </a:outerShdw>
                </a:effectLst>
              </a:rPr>
              <a:t> e temos as opções a seguir:</a:t>
            </a:r>
          </a:p>
        </p:txBody>
      </p:sp>
      <p:pic>
        <p:nvPicPr>
          <p:cNvPr id="10" name="Imagem 9">
            <a:extLst>
              <a:ext uri="{FF2B5EF4-FFF2-40B4-BE49-F238E27FC236}">
                <a16:creationId xmlns:a16="http://schemas.microsoft.com/office/drawing/2014/main" id="{F890CB8D-DAC2-44CE-AC65-593AA8E51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8430" y="4537731"/>
            <a:ext cx="918948" cy="1818619"/>
          </a:xfrm>
          <a:prstGeom prst="rect">
            <a:avLst/>
          </a:prstGeom>
        </p:spPr>
      </p:pic>
      <p:sp>
        <p:nvSpPr>
          <p:cNvPr id="11" name="Balão de Fala: Oval 10">
            <a:extLst>
              <a:ext uri="{FF2B5EF4-FFF2-40B4-BE49-F238E27FC236}">
                <a16:creationId xmlns:a16="http://schemas.microsoft.com/office/drawing/2014/main" id="{8157DE8E-F195-489B-9F8C-962785FB12D1}"/>
              </a:ext>
            </a:extLst>
          </p:cNvPr>
          <p:cNvSpPr/>
          <p:nvPr/>
        </p:nvSpPr>
        <p:spPr>
          <a:xfrm>
            <a:off x="1447378" y="3981537"/>
            <a:ext cx="4333662" cy="1332143"/>
          </a:xfrm>
          <a:prstGeom prst="wedgeEllipseCallout">
            <a:avLst>
              <a:gd name="adj1" fmla="val -53509"/>
              <a:gd name="adj2" fmla="val 38857"/>
            </a:avLst>
          </a:prstGeom>
          <a:solidFill>
            <a:srgbClr val="86656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effectLst>
                  <a:outerShdw blurRad="38100" dist="38100" dir="2700000" algn="tl">
                    <a:srgbClr val="000000">
                      <a:alpha val="43137"/>
                    </a:srgbClr>
                  </a:outerShdw>
                </a:effectLst>
              </a:rPr>
              <a:t>Não esqueça que para escoamento Laminar não precisamos da planilha:</a:t>
            </a:r>
          </a:p>
        </p:txBody>
      </p:sp>
      <p:graphicFrame>
        <p:nvGraphicFramePr>
          <p:cNvPr id="12" name="Objeto 11">
            <a:extLst>
              <a:ext uri="{FF2B5EF4-FFF2-40B4-BE49-F238E27FC236}">
                <a16:creationId xmlns:a16="http://schemas.microsoft.com/office/drawing/2014/main" id="{E5F99230-0D8B-4241-8A21-46F1BF954060}"/>
              </a:ext>
            </a:extLst>
          </p:cNvPr>
          <p:cNvGraphicFramePr>
            <a:graphicFrameLocks noChangeAspect="1"/>
          </p:cNvGraphicFramePr>
          <p:nvPr>
            <p:extLst>
              <p:ext uri="{D42A27DB-BD31-4B8C-83A1-F6EECF244321}">
                <p14:modId xmlns:p14="http://schemas.microsoft.com/office/powerpoint/2010/main" val="3052617025"/>
              </p:ext>
            </p:extLst>
          </p:nvPr>
        </p:nvGraphicFramePr>
        <p:xfrm>
          <a:off x="2073094" y="5409657"/>
          <a:ext cx="2788203" cy="954864"/>
        </p:xfrm>
        <a:graphic>
          <a:graphicData uri="http://schemas.openxmlformats.org/presentationml/2006/ole">
            <mc:AlternateContent xmlns:mc="http://schemas.openxmlformats.org/markup-compatibility/2006">
              <mc:Choice xmlns:v="urn:schemas-microsoft-com:vml" Requires="v">
                <p:oleObj spid="_x0000_s14365" name="Equation" r:id="rId6" imgW="1854000" imgH="634680" progId="Equation.DSMT4">
                  <p:embed/>
                </p:oleObj>
              </mc:Choice>
              <mc:Fallback>
                <p:oleObj name="Equation" r:id="rId6" imgW="1854000" imgH="634680" progId="Equation.DSMT4">
                  <p:embed/>
                  <p:pic>
                    <p:nvPicPr>
                      <p:cNvPr id="0" name=""/>
                      <p:cNvPicPr/>
                      <p:nvPr/>
                    </p:nvPicPr>
                    <p:blipFill>
                      <a:blip r:embed="rId7"/>
                      <a:stretch>
                        <a:fillRect/>
                      </a:stretch>
                    </p:blipFill>
                    <p:spPr>
                      <a:xfrm>
                        <a:off x="2073094" y="5409657"/>
                        <a:ext cx="2788203" cy="954864"/>
                      </a:xfrm>
                      <a:prstGeom prst="rect">
                        <a:avLst/>
                      </a:prstGeom>
                    </p:spPr>
                  </p:pic>
                </p:oleObj>
              </mc:Fallback>
            </mc:AlternateContent>
          </a:graphicData>
        </a:graphic>
      </p:graphicFrame>
      <p:pic>
        <p:nvPicPr>
          <p:cNvPr id="14" name="Imagem 13">
            <a:extLst>
              <a:ext uri="{FF2B5EF4-FFF2-40B4-BE49-F238E27FC236}">
                <a16:creationId xmlns:a16="http://schemas.microsoft.com/office/drawing/2014/main" id="{59C5EFE9-87AE-4090-B5E8-8ED20A675B4A}"/>
              </a:ext>
            </a:extLst>
          </p:cNvPr>
          <p:cNvPicPr>
            <a:picLocks noChangeAspect="1"/>
          </p:cNvPicPr>
          <p:nvPr/>
        </p:nvPicPr>
        <p:blipFill>
          <a:blip r:embed="rId8"/>
          <a:stretch>
            <a:fillRect/>
          </a:stretch>
        </p:blipFill>
        <p:spPr>
          <a:xfrm>
            <a:off x="6699988" y="2552240"/>
            <a:ext cx="4581525" cy="3429000"/>
          </a:xfrm>
          <a:prstGeom prst="rect">
            <a:avLst/>
          </a:prstGeom>
        </p:spPr>
      </p:pic>
      <p:sp>
        <p:nvSpPr>
          <p:cNvPr id="15" name="Estrela: 7 Pontas 14">
            <a:extLst>
              <a:ext uri="{FF2B5EF4-FFF2-40B4-BE49-F238E27FC236}">
                <a16:creationId xmlns:a16="http://schemas.microsoft.com/office/drawing/2014/main" id="{67DB4EBD-758D-4F37-BF0C-1567F07E98CD}"/>
              </a:ext>
            </a:extLst>
          </p:cNvPr>
          <p:cNvSpPr/>
          <p:nvPr/>
        </p:nvSpPr>
        <p:spPr>
          <a:xfrm>
            <a:off x="7334117" y="623622"/>
            <a:ext cx="3352800" cy="1675480"/>
          </a:xfrm>
          <a:prstGeom prst="star7">
            <a:avLst/>
          </a:prstGeom>
          <a:solidFill>
            <a:srgbClr val="7E001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effectLst>
                  <a:outerShdw blurRad="38100" dist="38100" dir="2700000" algn="tl">
                    <a:srgbClr val="000000">
                      <a:alpha val="43137"/>
                    </a:srgbClr>
                  </a:outerShdw>
                </a:effectLst>
              </a:rPr>
              <a:t>Exemplos:</a:t>
            </a:r>
          </a:p>
        </p:txBody>
      </p:sp>
    </p:spTree>
    <p:extLst>
      <p:ext uri="{BB962C8B-B14F-4D97-AF65-F5344CB8AC3E}">
        <p14:creationId xmlns:p14="http://schemas.microsoft.com/office/powerpoint/2010/main" val="106655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B52C14B7-9049-4CC0-9630-254BE45B1A57}"/>
              </a:ext>
            </a:extLst>
          </p:cNvPr>
          <p:cNvSpPr/>
          <p:nvPr/>
        </p:nvSpPr>
        <p:spPr>
          <a:xfrm>
            <a:off x="194872" y="269823"/>
            <a:ext cx="11797259" cy="634083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tângulo 3">
            <a:extLst>
              <a:ext uri="{FF2B5EF4-FFF2-40B4-BE49-F238E27FC236}">
                <a16:creationId xmlns:a16="http://schemas.microsoft.com/office/drawing/2014/main" id="{B82A6D08-CCDA-497A-884C-5F66591F6C1D}"/>
              </a:ext>
            </a:extLst>
          </p:cNvPr>
          <p:cNvSpPr/>
          <p:nvPr/>
        </p:nvSpPr>
        <p:spPr>
          <a:xfrm>
            <a:off x="586713" y="421628"/>
            <a:ext cx="11035016" cy="369332"/>
          </a:xfrm>
          <a:prstGeom prst="rect">
            <a:avLst/>
          </a:prstGeom>
        </p:spPr>
        <p:txBody>
          <a:bodyPr wrap="square">
            <a:spAutoFit/>
          </a:bodyPr>
          <a:lstStyle/>
          <a:p>
            <a:r>
              <a:rPr lang="pt-BR" b="1" dirty="0">
                <a:effectLst>
                  <a:outerShdw blurRad="38100" dist="38100" dir="2700000" algn="tl">
                    <a:srgbClr val="000000">
                      <a:alpha val="43137"/>
                    </a:srgbClr>
                  </a:outerShdw>
                </a:effectLst>
              </a:rPr>
              <a:t>Valores do coeficiente K</a:t>
            </a:r>
            <a:r>
              <a:rPr lang="pt-BR" b="1" baseline="-25000" dirty="0">
                <a:effectLst>
                  <a:outerShdw blurRad="38100" dist="38100" dir="2700000" algn="tl">
                    <a:srgbClr val="000000">
                      <a:alpha val="43137"/>
                    </a:srgbClr>
                  </a:outerShdw>
                </a:effectLst>
              </a:rPr>
              <a:t>S</a:t>
            </a:r>
            <a:r>
              <a:rPr lang="pt-BR" b="1" dirty="0">
                <a:effectLst>
                  <a:outerShdw blurRad="38100" dist="38100" dir="2700000" algn="tl">
                    <a:srgbClr val="000000">
                      <a:alpha val="43137"/>
                    </a:srgbClr>
                  </a:outerShdw>
                </a:effectLst>
              </a:rPr>
              <a:t>, para os elementos mais comuns das canalizações, são apresentados na tabela a seguir:</a:t>
            </a:r>
          </a:p>
        </p:txBody>
      </p:sp>
      <p:pic>
        <p:nvPicPr>
          <p:cNvPr id="5" name="Imagem 4">
            <a:extLst>
              <a:ext uri="{FF2B5EF4-FFF2-40B4-BE49-F238E27FC236}">
                <a16:creationId xmlns:a16="http://schemas.microsoft.com/office/drawing/2014/main" id="{DE725970-C2B2-4D40-A0F2-46E7415FBC67}"/>
              </a:ext>
            </a:extLst>
          </p:cNvPr>
          <p:cNvPicPr>
            <a:picLocks noChangeAspect="1"/>
          </p:cNvPicPr>
          <p:nvPr/>
        </p:nvPicPr>
        <p:blipFill>
          <a:blip r:embed="rId3"/>
          <a:stretch>
            <a:fillRect/>
          </a:stretch>
        </p:blipFill>
        <p:spPr>
          <a:xfrm>
            <a:off x="457814" y="1054747"/>
            <a:ext cx="7658100" cy="5381625"/>
          </a:xfrm>
          <a:prstGeom prst="rect">
            <a:avLst/>
          </a:prstGeom>
        </p:spPr>
      </p:pic>
      <p:pic>
        <p:nvPicPr>
          <p:cNvPr id="9" name="Imagem 8" descr="Uma imagem contendo texto&#10;&#10;Descrição gerada automaticamente">
            <a:extLst>
              <a:ext uri="{FF2B5EF4-FFF2-40B4-BE49-F238E27FC236}">
                <a16:creationId xmlns:a16="http://schemas.microsoft.com/office/drawing/2014/main" id="{03C25C4D-A592-414E-8FA7-BD23B0FB3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7236" y="1054747"/>
            <a:ext cx="2043367" cy="1573873"/>
          </a:xfrm>
          <a:prstGeom prst="rect">
            <a:avLst/>
          </a:prstGeom>
        </p:spPr>
      </p:pic>
      <p:sp>
        <p:nvSpPr>
          <p:cNvPr id="10" name="Balão de Fala: Oval 9">
            <a:extLst>
              <a:ext uri="{FF2B5EF4-FFF2-40B4-BE49-F238E27FC236}">
                <a16:creationId xmlns:a16="http://schemas.microsoft.com/office/drawing/2014/main" id="{D1202635-EB38-4130-A48F-5C6510EA6DCF}"/>
              </a:ext>
            </a:extLst>
          </p:cNvPr>
          <p:cNvSpPr/>
          <p:nvPr/>
        </p:nvSpPr>
        <p:spPr>
          <a:xfrm>
            <a:off x="8115914" y="1054747"/>
            <a:ext cx="2286615" cy="833047"/>
          </a:xfrm>
          <a:prstGeom prst="wedgeEllipseCallout">
            <a:avLst>
              <a:gd name="adj1" fmla="val 67745"/>
              <a:gd name="adj2" fmla="val 20010"/>
            </a:avLst>
          </a:prstGeom>
          <a:solidFill>
            <a:srgbClr val="7F001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effectLst>
                  <a:outerShdw blurRad="38100" dist="38100" dir="2700000" algn="tl">
                    <a:srgbClr val="000000">
                      <a:alpha val="43137"/>
                    </a:srgbClr>
                  </a:outerShdw>
                </a:effectLst>
              </a:rPr>
              <a:t>Apenas um exemplo:</a:t>
            </a:r>
          </a:p>
        </p:txBody>
      </p:sp>
      <p:sp>
        <p:nvSpPr>
          <p:cNvPr id="11" name="CaixaDeTexto 10">
            <a:extLst>
              <a:ext uri="{FF2B5EF4-FFF2-40B4-BE49-F238E27FC236}">
                <a16:creationId xmlns:a16="http://schemas.microsoft.com/office/drawing/2014/main" id="{F8E2D8BB-EC03-468D-BC2E-CBB43FB9DB9F}"/>
              </a:ext>
            </a:extLst>
          </p:cNvPr>
          <p:cNvSpPr txBox="1"/>
          <p:nvPr/>
        </p:nvSpPr>
        <p:spPr>
          <a:xfrm>
            <a:off x="7733227" y="2682550"/>
            <a:ext cx="4045360" cy="1477328"/>
          </a:xfrm>
          <a:prstGeom prst="rect">
            <a:avLst/>
          </a:prstGeom>
          <a:noFill/>
        </p:spPr>
        <p:txBody>
          <a:bodyPr wrap="square" rtlCol="0">
            <a:spAutoFit/>
          </a:bodyPr>
          <a:lstStyle/>
          <a:p>
            <a:pPr algn="ctr"/>
            <a:r>
              <a:rPr lang="pt-BR" dirty="0"/>
              <a:t>Outras fontes devem ser consultadas e sempre que possível, considere os valores fornecidos pelo fabricante da singularidade. Os valores da Tupy e da MIPEL, podem ser acessados na página:</a:t>
            </a:r>
          </a:p>
        </p:txBody>
      </p:sp>
      <p:sp>
        <p:nvSpPr>
          <p:cNvPr id="12" name="Retângulo 11">
            <a:extLst>
              <a:ext uri="{FF2B5EF4-FFF2-40B4-BE49-F238E27FC236}">
                <a16:creationId xmlns:a16="http://schemas.microsoft.com/office/drawing/2014/main" id="{BCEF5412-4AED-4B38-8D18-2D9206E33461}"/>
              </a:ext>
            </a:extLst>
          </p:cNvPr>
          <p:cNvSpPr/>
          <p:nvPr/>
        </p:nvSpPr>
        <p:spPr>
          <a:xfrm>
            <a:off x="7759958" y="4213808"/>
            <a:ext cx="4066178" cy="276999"/>
          </a:xfrm>
          <a:prstGeom prst="rect">
            <a:avLst/>
          </a:prstGeom>
        </p:spPr>
        <p:txBody>
          <a:bodyPr wrap="none">
            <a:spAutoFit/>
          </a:bodyPr>
          <a:lstStyle/>
          <a:p>
            <a:r>
              <a:rPr lang="pt-BR" sz="1200" b="1" dirty="0">
                <a:effectLst>
                  <a:outerShdw blurRad="38100" dist="38100" dir="2700000" algn="tl">
                    <a:srgbClr val="000000">
                      <a:alpha val="43137"/>
                    </a:srgbClr>
                  </a:outerShdw>
                </a:effectLst>
                <a:hlinkClick r:id="rId5"/>
              </a:rPr>
              <a:t>http://www.escoladavida.eng.br/hidraulica_I/consultas.htm</a:t>
            </a:r>
            <a:endParaRPr lang="pt-BR" sz="1200" b="1" dirty="0">
              <a:effectLst>
                <a:outerShdw blurRad="38100" dist="38100" dir="2700000" algn="tl">
                  <a:srgbClr val="000000">
                    <a:alpha val="43137"/>
                  </a:srgbClr>
                </a:outerShdw>
              </a:effectLst>
            </a:endParaRPr>
          </a:p>
        </p:txBody>
      </p:sp>
      <p:graphicFrame>
        <p:nvGraphicFramePr>
          <p:cNvPr id="13" name="Objeto 12">
            <a:extLst>
              <a:ext uri="{FF2B5EF4-FFF2-40B4-BE49-F238E27FC236}">
                <a16:creationId xmlns:a16="http://schemas.microsoft.com/office/drawing/2014/main" id="{0F1A9E34-A1A4-4501-89FC-6AC3AB75C1F6}"/>
              </a:ext>
            </a:extLst>
          </p:cNvPr>
          <p:cNvGraphicFramePr>
            <a:graphicFrameLocks noChangeAspect="1"/>
          </p:cNvGraphicFramePr>
          <p:nvPr>
            <p:extLst>
              <p:ext uri="{D42A27DB-BD31-4B8C-83A1-F6EECF244321}">
                <p14:modId xmlns:p14="http://schemas.microsoft.com/office/powerpoint/2010/main" val="872805309"/>
              </p:ext>
            </p:extLst>
          </p:nvPr>
        </p:nvGraphicFramePr>
        <p:xfrm>
          <a:off x="596387" y="3052329"/>
          <a:ext cx="3862387" cy="1098550"/>
        </p:xfrm>
        <a:graphic>
          <a:graphicData uri="http://schemas.openxmlformats.org/presentationml/2006/ole">
            <mc:AlternateContent xmlns:mc="http://schemas.openxmlformats.org/markup-compatibility/2006">
              <mc:Choice xmlns:v="urn:schemas-microsoft-com:vml" Requires="v">
                <p:oleObj spid="_x0000_s15388" name="Equation" r:id="rId6" imgW="1473120" imgH="419040" progId="Equation.DSMT4">
                  <p:embed/>
                </p:oleObj>
              </mc:Choice>
              <mc:Fallback>
                <p:oleObj name="Equation" r:id="rId6" imgW="1473120" imgH="419040" progId="Equation.DSMT4">
                  <p:embed/>
                  <p:pic>
                    <p:nvPicPr>
                      <p:cNvPr id="21" name="Objeto 20">
                        <a:extLst>
                          <a:ext uri="{FF2B5EF4-FFF2-40B4-BE49-F238E27FC236}">
                            <a16:creationId xmlns:a16="http://schemas.microsoft.com/office/drawing/2014/main" id="{46CB51F2-1DBF-489C-B9C6-804D91BAA7B1}"/>
                          </a:ext>
                        </a:extLst>
                      </p:cNvPr>
                      <p:cNvPicPr/>
                      <p:nvPr/>
                    </p:nvPicPr>
                    <p:blipFill>
                      <a:blip r:embed="rId7"/>
                      <a:stretch>
                        <a:fillRect/>
                      </a:stretch>
                    </p:blipFill>
                    <p:spPr>
                      <a:xfrm>
                        <a:off x="596387" y="3052329"/>
                        <a:ext cx="3862387" cy="1098550"/>
                      </a:xfrm>
                      <a:prstGeom prst="rect">
                        <a:avLst/>
                      </a:prstGeom>
                    </p:spPr>
                  </p:pic>
                </p:oleObj>
              </mc:Fallback>
            </mc:AlternateContent>
          </a:graphicData>
        </a:graphic>
      </p:graphicFrame>
      <p:sp>
        <p:nvSpPr>
          <p:cNvPr id="14" name="CaixaDeTexto 13">
            <a:extLst>
              <a:ext uri="{FF2B5EF4-FFF2-40B4-BE49-F238E27FC236}">
                <a16:creationId xmlns:a16="http://schemas.microsoft.com/office/drawing/2014/main" id="{285541D0-ECBC-41F5-8622-0F4C9C98E83C}"/>
              </a:ext>
            </a:extLst>
          </p:cNvPr>
          <p:cNvSpPr txBox="1"/>
          <p:nvPr/>
        </p:nvSpPr>
        <p:spPr>
          <a:xfrm>
            <a:off x="7865806" y="4798142"/>
            <a:ext cx="3755923" cy="1569660"/>
          </a:xfrm>
          <a:prstGeom prst="rect">
            <a:avLst/>
          </a:prstGeom>
          <a:noFill/>
        </p:spPr>
        <p:txBody>
          <a:bodyPr wrap="square" rtlCol="0">
            <a:spAutoFit/>
          </a:bodyPr>
          <a:lstStyle/>
          <a:p>
            <a:pPr algn="ctr"/>
            <a:r>
              <a:rPr lang="pt-BR" sz="2400" b="1" dirty="0">
                <a:solidFill>
                  <a:srgbClr val="FF0000"/>
                </a:solidFill>
                <a:effectLst>
                  <a:outerShdw blurRad="38100" dist="38100" dir="2700000" algn="tl">
                    <a:srgbClr val="000000">
                      <a:alpha val="43137"/>
                    </a:srgbClr>
                  </a:outerShdw>
                </a:effectLst>
              </a:rPr>
              <a:t>Para projetos é mais comum trabalharmos com os comprimentos equivalentes (Leq)</a:t>
            </a:r>
          </a:p>
        </p:txBody>
      </p:sp>
    </p:spTree>
    <p:extLst>
      <p:ext uri="{BB962C8B-B14F-4D97-AF65-F5344CB8AC3E}">
        <p14:creationId xmlns:p14="http://schemas.microsoft.com/office/powerpoint/2010/main" val="417076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149E19B7-B857-43CF-B8F1-2352FBDA1E7B}"/>
              </a:ext>
            </a:extLst>
          </p:cNvPr>
          <p:cNvSpPr/>
          <p:nvPr/>
        </p:nvSpPr>
        <p:spPr>
          <a:xfrm>
            <a:off x="194872" y="269823"/>
            <a:ext cx="11797259" cy="634083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tângulo 3">
            <a:extLst>
              <a:ext uri="{FF2B5EF4-FFF2-40B4-BE49-F238E27FC236}">
                <a16:creationId xmlns:a16="http://schemas.microsoft.com/office/drawing/2014/main" id="{0F5412A6-6D90-45C9-9134-D435D56B1A99}"/>
              </a:ext>
            </a:extLst>
          </p:cNvPr>
          <p:cNvSpPr/>
          <p:nvPr/>
        </p:nvSpPr>
        <p:spPr>
          <a:xfrm>
            <a:off x="415536" y="419854"/>
            <a:ext cx="5192784" cy="830997"/>
          </a:xfrm>
          <a:prstGeom prst="rect">
            <a:avLst/>
          </a:prstGeom>
        </p:spPr>
        <p:txBody>
          <a:bodyPr wrap="square">
            <a:spAutoFit/>
          </a:bodyPr>
          <a:lstStyle/>
          <a:p>
            <a:pPr algn="ctr"/>
            <a:r>
              <a:rPr lang="pt-BR" sz="2400" b="1" dirty="0">
                <a:effectLst>
                  <a:outerShdw blurRad="38100" dist="38100" dir="2700000" algn="tl">
                    <a:srgbClr val="000000">
                      <a:alpha val="43137"/>
                    </a:srgbClr>
                  </a:outerShdw>
                </a:effectLst>
              </a:rPr>
              <a:t>Exemplo de valores de comprimentos equivalentes:</a:t>
            </a:r>
          </a:p>
        </p:txBody>
      </p:sp>
      <p:pic>
        <p:nvPicPr>
          <p:cNvPr id="5" name="Imagem 4">
            <a:extLst>
              <a:ext uri="{FF2B5EF4-FFF2-40B4-BE49-F238E27FC236}">
                <a16:creationId xmlns:a16="http://schemas.microsoft.com/office/drawing/2014/main" id="{BC3ED08D-2F6A-4BBC-B874-BDEBA6DC6BD5}"/>
              </a:ext>
            </a:extLst>
          </p:cNvPr>
          <p:cNvPicPr>
            <a:picLocks noChangeAspect="1"/>
          </p:cNvPicPr>
          <p:nvPr/>
        </p:nvPicPr>
        <p:blipFill>
          <a:blip r:embed="rId3"/>
          <a:stretch>
            <a:fillRect/>
          </a:stretch>
        </p:blipFill>
        <p:spPr>
          <a:xfrm>
            <a:off x="687686" y="1165079"/>
            <a:ext cx="4671465" cy="3612193"/>
          </a:xfrm>
          <a:prstGeom prst="rect">
            <a:avLst/>
          </a:prstGeom>
        </p:spPr>
      </p:pic>
      <p:graphicFrame>
        <p:nvGraphicFramePr>
          <p:cNvPr id="6" name="Objeto 5">
            <a:extLst>
              <a:ext uri="{FF2B5EF4-FFF2-40B4-BE49-F238E27FC236}">
                <a16:creationId xmlns:a16="http://schemas.microsoft.com/office/drawing/2014/main" id="{B9C5B971-B32B-4B0F-9050-E302CE6A2978}"/>
              </a:ext>
            </a:extLst>
          </p:cNvPr>
          <p:cNvGraphicFramePr>
            <a:graphicFrameLocks noChangeAspect="1"/>
          </p:cNvGraphicFramePr>
          <p:nvPr>
            <p:extLst>
              <p:ext uri="{D42A27DB-BD31-4B8C-83A1-F6EECF244321}">
                <p14:modId xmlns:p14="http://schemas.microsoft.com/office/powerpoint/2010/main" val="3139960694"/>
              </p:ext>
            </p:extLst>
          </p:nvPr>
        </p:nvGraphicFramePr>
        <p:xfrm>
          <a:off x="415536" y="5452682"/>
          <a:ext cx="4671465" cy="747535"/>
        </p:xfrm>
        <a:graphic>
          <a:graphicData uri="http://schemas.openxmlformats.org/presentationml/2006/ole">
            <mc:AlternateContent xmlns:mc="http://schemas.openxmlformats.org/markup-compatibility/2006">
              <mc:Choice xmlns:v="urn:schemas-microsoft-com:vml" Requires="v">
                <p:oleObj spid="_x0000_s16410" name="Equation" r:id="rId4" imgW="2933640" imgH="469800" progId="Equation.DSMT4">
                  <p:embed/>
                </p:oleObj>
              </mc:Choice>
              <mc:Fallback>
                <p:oleObj name="Equation" r:id="rId4" imgW="2933640" imgH="469800" progId="Equation.DSMT4">
                  <p:embed/>
                  <p:pic>
                    <p:nvPicPr>
                      <p:cNvPr id="3" name="Objeto 2">
                        <a:extLst>
                          <a:ext uri="{FF2B5EF4-FFF2-40B4-BE49-F238E27FC236}">
                            <a16:creationId xmlns:a16="http://schemas.microsoft.com/office/drawing/2014/main" id="{5FB73CB2-687F-4714-A6E6-4876DC17B6C6}"/>
                          </a:ext>
                        </a:extLst>
                      </p:cNvPr>
                      <p:cNvPicPr/>
                      <p:nvPr/>
                    </p:nvPicPr>
                    <p:blipFill>
                      <a:blip r:embed="rId5"/>
                      <a:stretch>
                        <a:fillRect/>
                      </a:stretch>
                    </p:blipFill>
                    <p:spPr>
                      <a:xfrm>
                        <a:off x="415536" y="5452682"/>
                        <a:ext cx="4671465" cy="747535"/>
                      </a:xfrm>
                      <a:prstGeom prst="rect">
                        <a:avLst/>
                      </a:prstGeom>
                    </p:spPr>
                  </p:pic>
                </p:oleObj>
              </mc:Fallback>
            </mc:AlternateContent>
          </a:graphicData>
        </a:graphic>
      </p:graphicFrame>
      <p:sp>
        <p:nvSpPr>
          <p:cNvPr id="7" name="Seta: para Baixo 6">
            <a:extLst>
              <a:ext uri="{FF2B5EF4-FFF2-40B4-BE49-F238E27FC236}">
                <a16:creationId xmlns:a16="http://schemas.microsoft.com/office/drawing/2014/main" id="{E38C5DBD-820C-438F-BE85-EBABE9FB7FBB}"/>
              </a:ext>
            </a:extLst>
          </p:cNvPr>
          <p:cNvSpPr/>
          <p:nvPr/>
        </p:nvSpPr>
        <p:spPr>
          <a:xfrm>
            <a:off x="2620296" y="4542503"/>
            <a:ext cx="403123" cy="747535"/>
          </a:xfrm>
          <a:prstGeom prst="downArrow">
            <a:avLst/>
          </a:prstGeom>
          <a:solidFill>
            <a:srgbClr val="7F001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4D5E7DD9-A474-46CF-8F44-11BA3F99C78E}"/>
              </a:ext>
            </a:extLst>
          </p:cNvPr>
          <p:cNvPicPr>
            <a:picLocks noChangeAspect="1"/>
          </p:cNvPicPr>
          <p:nvPr/>
        </p:nvPicPr>
        <p:blipFill>
          <a:blip r:embed="rId6"/>
          <a:stretch>
            <a:fillRect/>
          </a:stretch>
        </p:blipFill>
        <p:spPr>
          <a:xfrm rot="5400000">
            <a:off x="6297282" y="1000531"/>
            <a:ext cx="4538430" cy="6517664"/>
          </a:xfrm>
          <a:prstGeom prst="rect">
            <a:avLst/>
          </a:prstGeom>
        </p:spPr>
      </p:pic>
      <p:sp>
        <p:nvSpPr>
          <p:cNvPr id="9" name="CaixaDeTexto 8">
            <a:extLst>
              <a:ext uri="{FF2B5EF4-FFF2-40B4-BE49-F238E27FC236}">
                <a16:creationId xmlns:a16="http://schemas.microsoft.com/office/drawing/2014/main" id="{4289E35C-54E6-40E3-86E3-045E56B3DF59}"/>
              </a:ext>
            </a:extLst>
          </p:cNvPr>
          <p:cNvSpPr txBox="1"/>
          <p:nvPr/>
        </p:nvSpPr>
        <p:spPr>
          <a:xfrm>
            <a:off x="6583680" y="269823"/>
            <a:ext cx="5192784" cy="1200329"/>
          </a:xfrm>
          <a:prstGeom prst="rect">
            <a:avLst/>
          </a:prstGeom>
          <a:noFill/>
        </p:spPr>
        <p:txBody>
          <a:bodyPr wrap="square" rtlCol="0">
            <a:spAutoFit/>
          </a:bodyPr>
          <a:lstStyle/>
          <a:p>
            <a:pPr algn="ctr"/>
            <a:r>
              <a:rPr lang="pt-BR" dirty="0"/>
              <a:t>Outras fontes devem ser consultadas e sempre que possível, considere os valores fornecidos pelo fabricante da singularidade. Os valores da Tupy e da MIPEL, podem ser acessados na página:</a:t>
            </a:r>
          </a:p>
        </p:txBody>
      </p:sp>
      <p:sp>
        <p:nvSpPr>
          <p:cNvPr id="10" name="Retângulo 9">
            <a:extLst>
              <a:ext uri="{FF2B5EF4-FFF2-40B4-BE49-F238E27FC236}">
                <a16:creationId xmlns:a16="http://schemas.microsoft.com/office/drawing/2014/main" id="{DCB2458D-4AF4-4C0D-B550-EB1C99D3EA2F}"/>
              </a:ext>
            </a:extLst>
          </p:cNvPr>
          <p:cNvSpPr/>
          <p:nvPr/>
        </p:nvSpPr>
        <p:spPr>
          <a:xfrm>
            <a:off x="7161614" y="1470152"/>
            <a:ext cx="4586345" cy="276999"/>
          </a:xfrm>
          <a:prstGeom prst="rect">
            <a:avLst/>
          </a:prstGeom>
        </p:spPr>
        <p:txBody>
          <a:bodyPr wrap="square">
            <a:spAutoFit/>
          </a:bodyPr>
          <a:lstStyle/>
          <a:p>
            <a:r>
              <a:rPr lang="pt-BR" sz="1200" b="1" dirty="0">
                <a:effectLst>
                  <a:outerShdw blurRad="38100" dist="38100" dir="2700000" algn="tl">
                    <a:srgbClr val="000000">
                      <a:alpha val="43137"/>
                    </a:srgbClr>
                  </a:outerShdw>
                </a:effectLst>
                <a:hlinkClick r:id="rId7"/>
              </a:rPr>
              <a:t>http://www.escoladavida.eng.br/hidraulica_I/consultas.htm</a:t>
            </a:r>
            <a:endParaRPr lang="pt-BR"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514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Agrupar 12">
            <a:extLst>
              <a:ext uri="{FF2B5EF4-FFF2-40B4-BE49-F238E27FC236}">
                <a16:creationId xmlns:a16="http://schemas.microsoft.com/office/drawing/2014/main" id="{E577A07A-B7B4-439D-9040-02AD13F8DA9A}"/>
              </a:ext>
            </a:extLst>
          </p:cNvPr>
          <p:cNvGrpSpPr/>
          <p:nvPr/>
        </p:nvGrpSpPr>
        <p:grpSpPr>
          <a:xfrm>
            <a:off x="20" y="10"/>
            <a:ext cx="12191980" cy="6857990"/>
            <a:chOff x="20" y="10"/>
            <a:chExt cx="12191980" cy="6857990"/>
          </a:xfrm>
        </p:grpSpPr>
        <p:grpSp>
          <p:nvGrpSpPr>
            <p:cNvPr id="12" name="Agrupar 11">
              <a:extLst>
                <a:ext uri="{FF2B5EF4-FFF2-40B4-BE49-F238E27FC236}">
                  <a16:creationId xmlns:a16="http://schemas.microsoft.com/office/drawing/2014/main" id="{6C04EE15-ED92-4643-AA01-E8532F14ABC9}"/>
                </a:ext>
              </a:extLst>
            </p:cNvPr>
            <p:cNvGrpSpPr/>
            <p:nvPr/>
          </p:nvGrpSpPr>
          <p:grpSpPr>
            <a:xfrm>
              <a:off x="20" y="10"/>
              <a:ext cx="12191980" cy="6857990"/>
              <a:chOff x="20" y="10"/>
              <a:chExt cx="12191980" cy="6857990"/>
            </a:xfrm>
          </p:grpSpPr>
          <p:grpSp>
            <p:nvGrpSpPr>
              <p:cNvPr id="11" name="Agrupar 10">
                <a:extLst>
                  <a:ext uri="{FF2B5EF4-FFF2-40B4-BE49-F238E27FC236}">
                    <a16:creationId xmlns:a16="http://schemas.microsoft.com/office/drawing/2014/main" id="{6CCCBF47-A7FD-4831-BF7F-852FA5598D61}"/>
                  </a:ext>
                </a:extLst>
              </p:cNvPr>
              <p:cNvGrpSpPr/>
              <p:nvPr/>
            </p:nvGrpSpPr>
            <p:grpSpPr>
              <a:xfrm>
                <a:off x="20" y="10"/>
                <a:ext cx="12191980" cy="6857990"/>
                <a:chOff x="20" y="10"/>
                <a:chExt cx="12191980" cy="6857990"/>
              </a:xfrm>
            </p:grpSpPr>
            <p:grpSp>
              <p:nvGrpSpPr>
                <p:cNvPr id="8" name="Agrupar 7">
                  <a:extLst>
                    <a:ext uri="{FF2B5EF4-FFF2-40B4-BE49-F238E27FC236}">
                      <a16:creationId xmlns:a16="http://schemas.microsoft.com/office/drawing/2014/main" id="{6DBAAA2F-DC0C-425C-82E5-983260D6E770}"/>
                    </a:ext>
                  </a:extLst>
                </p:cNvPr>
                <p:cNvGrpSpPr/>
                <p:nvPr/>
              </p:nvGrpSpPr>
              <p:grpSpPr>
                <a:xfrm>
                  <a:off x="20" y="10"/>
                  <a:ext cx="12191980" cy="6857990"/>
                  <a:chOff x="20" y="10"/>
                  <a:chExt cx="12191980" cy="6857990"/>
                </a:xfrm>
              </p:grpSpPr>
              <p:grpSp>
                <p:nvGrpSpPr>
                  <p:cNvPr id="7" name="Agrupar 6">
                    <a:extLst>
                      <a:ext uri="{FF2B5EF4-FFF2-40B4-BE49-F238E27FC236}">
                        <a16:creationId xmlns:a16="http://schemas.microsoft.com/office/drawing/2014/main" id="{AD0CC486-CF7D-4D2A-8131-9E7C5D2DE3F1}"/>
                      </a:ext>
                    </a:extLst>
                  </p:cNvPr>
                  <p:cNvGrpSpPr/>
                  <p:nvPr/>
                </p:nvGrpSpPr>
                <p:grpSpPr>
                  <a:xfrm>
                    <a:off x="20" y="10"/>
                    <a:ext cx="12191980" cy="6857990"/>
                    <a:chOff x="20" y="10"/>
                    <a:chExt cx="12191980" cy="6857990"/>
                  </a:xfrm>
                </p:grpSpPr>
                <p:grpSp>
                  <p:nvGrpSpPr>
                    <p:cNvPr id="6" name="Agrupar 5">
                      <a:extLst>
                        <a:ext uri="{FF2B5EF4-FFF2-40B4-BE49-F238E27FC236}">
                          <a16:creationId xmlns:a16="http://schemas.microsoft.com/office/drawing/2014/main" id="{4D0D4E2F-BAB5-4DA0-8500-1373ABB7E23D}"/>
                        </a:ext>
                      </a:extLst>
                    </p:cNvPr>
                    <p:cNvGrpSpPr/>
                    <p:nvPr/>
                  </p:nvGrpSpPr>
                  <p:grpSpPr>
                    <a:xfrm>
                      <a:off x="20" y="10"/>
                      <a:ext cx="12191980" cy="6857990"/>
                      <a:chOff x="20" y="10"/>
                      <a:chExt cx="12191980" cy="6857990"/>
                    </a:xfrm>
                  </p:grpSpPr>
                  <p:pic>
                    <p:nvPicPr>
                      <p:cNvPr id="3" name="Imagem 2" descr="Uma imagem contendo LEGO, brinquedo, mesa, céu&#10;&#10;Descrição gerada com alta confiança">
                        <a:extLst>
                          <a:ext uri="{FF2B5EF4-FFF2-40B4-BE49-F238E27FC236}">
                            <a16:creationId xmlns:a16="http://schemas.microsoft.com/office/drawing/2014/main" id="{4C5145E4-EB8E-4A81-88A3-BB7D8A56D336}"/>
                          </a:ext>
                        </a:extLst>
                      </p:cNvPr>
                      <p:cNvPicPr>
                        <a:picLocks noChangeAspect="1"/>
                      </p:cNvPicPr>
                      <p:nvPr/>
                    </p:nvPicPr>
                    <p:blipFill rotWithShape="1">
                      <a:blip r:embed="rId3">
                        <a:extLst>
                          <a:ext uri="{28A0092B-C50C-407E-A947-70E740481C1C}">
                            <a14:useLocalDpi xmlns:a14="http://schemas.microsoft.com/office/drawing/2010/main" val="0"/>
                          </a:ext>
                        </a:extLst>
                      </a:blip>
                      <a:srcRect t="21205" b="22545"/>
                      <a:stretch/>
                    </p:blipFill>
                    <p:spPr>
                      <a:xfrm>
                        <a:off x="20" y="10"/>
                        <a:ext cx="12191980" cy="6857990"/>
                      </a:xfrm>
                      <a:prstGeom prst="rect">
                        <a:avLst/>
                      </a:prstGeom>
                    </p:spPr>
                  </p:pic>
                  <p:pic>
                    <p:nvPicPr>
                      <p:cNvPr id="2050" name="Picture 2" descr="C:\Users\raigi\AppData\Local\Temp\SNAGHTMLfe93209.PNG">
                        <a:extLst>
                          <a:ext uri="{FF2B5EF4-FFF2-40B4-BE49-F238E27FC236}">
                            <a16:creationId xmlns:a16="http://schemas.microsoft.com/office/drawing/2014/main" id="{5BE73C25-43F2-4B0B-B2A8-20936521D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753" y="671356"/>
                        <a:ext cx="1231906"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raigi\AppData\Local\Temp\SNAGHTMLff2ae61.PNG">
                        <a:extLst>
                          <a:ext uri="{FF2B5EF4-FFF2-40B4-BE49-F238E27FC236}">
                            <a16:creationId xmlns:a16="http://schemas.microsoft.com/office/drawing/2014/main" id="{97F2E5C7-9F1C-47A7-9142-5A2917D92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2170" y="164891"/>
                        <a:ext cx="868770" cy="180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60" name="Picture 12" descr="C:\Users\raigi\AppData\Local\Temp\SNAGHTMLffa532b.PNG">
                      <a:extLst>
                        <a:ext uri="{FF2B5EF4-FFF2-40B4-BE49-F238E27FC236}">
                          <a16:creationId xmlns:a16="http://schemas.microsoft.com/office/drawing/2014/main" id="{0DA3752F-0555-4D11-948A-65EE9433EA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3724" y="1058291"/>
                      <a:ext cx="1778795" cy="183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64" name="Picture 16" descr="C:\Users\raigi\AppData\Local\Temp\SNAGHTML10029231.PNG">
                    <a:extLst>
                      <a:ext uri="{FF2B5EF4-FFF2-40B4-BE49-F238E27FC236}">
                        <a16:creationId xmlns:a16="http://schemas.microsoft.com/office/drawing/2014/main" id="{BD7DF611-8474-47F7-999F-C989B5E32D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204" y="1217560"/>
                    <a:ext cx="1556141" cy="1692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72" name="Picture 24" descr="C:\Users\raigi\AppData\Local\Temp\SNAGHTML105f6e2a.PNG">
                  <a:extLst>
                    <a:ext uri="{FF2B5EF4-FFF2-40B4-BE49-F238E27FC236}">
                      <a16:creationId xmlns:a16="http://schemas.microsoft.com/office/drawing/2014/main" id="{3042AD1A-4C70-4383-9A91-B5E322C81C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4088" y="2733675"/>
                  <a:ext cx="1218082" cy="136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76" name="Picture 28" descr="C:\Users\raigi\AppData\Local\Temp\SNAGHTML10bcd21f.PNG">
                <a:extLst>
                  <a:ext uri="{FF2B5EF4-FFF2-40B4-BE49-F238E27FC236}">
                    <a16:creationId xmlns:a16="http://schemas.microsoft.com/office/drawing/2014/main" id="{89AED49A-4204-4D00-A484-FB001AFA19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0355" y="2661065"/>
                <a:ext cx="1776131" cy="183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80" name="Picture 32" descr="C:\Users\raigi\AppData\Local\Temp\SNAGHTML10c997d6.PNG">
              <a:extLst>
                <a:ext uri="{FF2B5EF4-FFF2-40B4-BE49-F238E27FC236}">
                  <a16:creationId xmlns:a16="http://schemas.microsoft.com/office/drawing/2014/main" id="{A4670615-E63A-4B8F-98F2-B98E81F80C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99383" y="2586584"/>
              <a:ext cx="1332912" cy="14040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CaixaDeTexto 14">
            <a:extLst>
              <a:ext uri="{FF2B5EF4-FFF2-40B4-BE49-F238E27FC236}">
                <a16:creationId xmlns:a16="http://schemas.microsoft.com/office/drawing/2014/main" id="{DEEF556B-FEAC-4DAF-BFC6-2E5AFD30AB04}"/>
              </a:ext>
            </a:extLst>
          </p:cNvPr>
          <p:cNvSpPr txBox="1"/>
          <p:nvPr/>
        </p:nvSpPr>
        <p:spPr>
          <a:xfrm>
            <a:off x="3552669" y="3357797"/>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a:t>
            </a:r>
          </a:p>
        </p:txBody>
      </p:sp>
      <p:sp>
        <p:nvSpPr>
          <p:cNvPr id="32" name="CaixaDeTexto 31">
            <a:extLst>
              <a:ext uri="{FF2B5EF4-FFF2-40B4-BE49-F238E27FC236}">
                <a16:creationId xmlns:a16="http://schemas.microsoft.com/office/drawing/2014/main" id="{63629FCA-9025-4907-9E8D-2C9ED9E1D47F}"/>
              </a:ext>
            </a:extLst>
          </p:cNvPr>
          <p:cNvSpPr txBox="1"/>
          <p:nvPr/>
        </p:nvSpPr>
        <p:spPr>
          <a:xfrm>
            <a:off x="4409607" y="3075483"/>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a:t>
            </a:r>
          </a:p>
        </p:txBody>
      </p:sp>
      <p:sp>
        <p:nvSpPr>
          <p:cNvPr id="33" name="CaixaDeTexto 32">
            <a:extLst>
              <a:ext uri="{FF2B5EF4-FFF2-40B4-BE49-F238E27FC236}">
                <a16:creationId xmlns:a16="http://schemas.microsoft.com/office/drawing/2014/main" id="{63FF8958-BD26-46B9-BEFD-0A733A03809B}"/>
              </a:ext>
            </a:extLst>
          </p:cNvPr>
          <p:cNvSpPr txBox="1"/>
          <p:nvPr/>
        </p:nvSpPr>
        <p:spPr>
          <a:xfrm>
            <a:off x="5326506" y="2748199"/>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a:t>
            </a:r>
          </a:p>
        </p:txBody>
      </p:sp>
      <p:sp>
        <p:nvSpPr>
          <p:cNvPr id="34" name="CaixaDeTexto 33">
            <a:extLst>
              <a:ext uri="{FF2B5EF4-FFF2-40B4-BE49-F238E27FC236}">
                <a16:creationId xmlns:a16="http://schemas.microsoft.com/office/drawing/2014/main" id="{1D90A5D7-65BF-4F6A-BD3F-CA184ED06B4F}"/>
              </a:ext>
            </a:extLst>
          </p:cNvPr>
          <p:cNvSpPr txBox="1"/>
          <p:nvPr/>
        </p:nvSpPr>
        <p:spPr>
          <a:xfrm>
            <a:off x="6315856" y="1908749"/>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U</a:t>
            </a:r>
          </a:p>
        </p:txBody>
      </p:sp>
      <p:sp>
        <p:nvSpPr>
          <p:cNvPr id="35" name="CaixaDeTexto 34">
            <a:extLst>
              <a:ext uri="{FF2B5EF4-FFF2-40B4-BE49-F238E27FC236}">
                <a16:creationId xmlns:a16="http://schemas.microsoft.com/office/drawing/2014/main" id="{96E951F1-80F6-439A-8313-69DEFA13C8D0}"/>
              </a:ext>
            </a:extLst>
          </p:cNvPr>
          <p:cNvSpPr txBox="1"/>
          <p:nvPr/>
        </p:nvSpPr>
        <p:spPr>
          <a:xfrm>
            <a:off x="7335187" y="1039319"/>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t>
            </a:r>
          </a:p>
        </p:txBody>
      </p:sp>
      <p:sp>
        <p:nvSpPr>
          <p:cNvPr id="36" name="CaixaDeTexto 35">
            <a:extLst>
              <a:ext uri="{FF2B5EF4-FFF2-40B4-BE49-F238E27FC236}">
                <a16:creationId xmlns:a16="http://schemas.microsoft.com/office/drawing/2014/main" id="{2D53C2EF-C135-4056-9344-08F0EEA76623}"/>
              </a:ext>
            </a:extLst>
          </p:cNvPr>
          <p:cNvSpPr txBox="1"/>
          <p:nvPr/>
        </p:nvSpPr>
        <p:spPr>
          <a:xfrm>
            <a:off x="8369509" y="199870"/>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O</a:t>
            </a:r>
          </a:p>
        </p:txBody>
      </p:sp>
      <p:sp>
        <p:nvSpPr>
          <p:cNvPr id="37" name="CaixaDeTexto 36">
            <a:extLst>
              <a:ext uri="{FF2B5EF4-FFF2-40B4-BE49-F238E27FC236}">
                <a16:creationId xmlns:a16="http://schemas.microsoft.com/office/drawing/2014/main" id="{5E6039FC-4B7C-4D23-BD5B-040E833116E9}"/>
              </a:ext>
            </a:extLst>
          </p:cNvPr>
          <p:cNvSpPr txBox="1"/>
          <p:nvPr/>
        </p:nvSpPr>
        <p:spPr>
          <a:xfrm>
            <a:off x="6480748" y="2523345"/>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t>
            </a:r>
          </a:p>
        </p:txBody>
      </p:sp>
      <p:sp>
        <p:nvSpPr>
          <p:cNvPr id="38" name="CaixaDeTexto 37">
            <a:extLst>
              <a:ext uri="{FF2B5EF4-FFF2-40B4-BE49-F238E27FC236}">
                <a16:creationId xmlns:a16="http://schemas.microsoft.com/office/drawing/2014/main" id="{CE4EEC4E-DA26-4C61-8EA1-9A079B79D9F0}"/>
              </a:ext>
            </a:extLst>
          </p:cNvPr>
          <p:cNvSpPr txBox="1"/>
          <p:nvPr/>
        </p:nvSpPr>
        <p:spPr>
          <a:xfrm>
            <a:off x="6468256" y="2990538"/>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a:t>
            </a:r>
          </a:p>
        </p:txBody>
      </p:sp>
      <p:sp>
        <p:nvSpPr>
          <p:cNvPr id="39" name="CaixaDeTexto 38">
            <a:extLst>
              <a:ext uri="{FF2B5EF4-FFF2-40B4-BE49-F238E27FC236}">
                <a16:creationId xmlns:a16="http://schemas.microsoft.com/office/drawing/2014/main" id="{185FD283-1A36-4966-B01A-98ABECDBBD24}"/>
              </a:ext>
            </a:extLst>
          </p:cNvPr>
          <p:cNvSpPr txBox="1"/>
          <p:nvPr/>
        </p:nvSpPr>
        <p:spPr>
          <a:xfrm>
            <a:off x="7352676" y="3560164"/>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a:t>
            </a:r>
          </a:p>
        </p:txBody>
      </p:sp>
      <p:sp>
        <p:nvSpPr>
          <p:cNvPr id="41" name="CaixaDeTexto 40">
            <a:extLst>
              <a:ext uri="{FF2B5EF4-FFF2-40B4-BE49-F238E27FC236}">
                <a16:creationId xmlns:a16="http://schemas.microsoft.com/office/drawing/2014/main" id="{68CB4C95-250B-4313-9AE9-D5669A529F94}"/>
              </a:ext>
            </a:extLst>
          </p:cNvPr>
          <p:cNvSpPr txBox="1"/>
          <p:nvPr/>
        </p:nvSpPr>
        <p:spPr>
          <a:xfrm>
            <a:off x="7365167" y="1653915"/>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a:t>
            </a:r>
          </a:p>
        </p:txBody>
      </p:sp>
      <p:sp>
        <p:nvSpPr>
          <p:cNvPr id="42" name="CaixaDeTexto 41">
            <a:extLst>
              <a:ext uri="{FF2B5EF4-FFF2-40B4-BE49-F238E27FC236}">
                <a16:creationId xmlns:a16="http://schemas.microsoft.com/office/drawing/2014/main" id="{90A9E6FC-8FE2-4DA5-A002-E8D916CCC420}"/>
              </a:ext>
            </a:extLst>
          </p:cNvPr>
          <p:cNvSpPr txBox="1"/>
          <p:nvPr/>
        </p:nvSpPr>
        <p:spPr>
          <a:xfrm>
            <a:off x="7365168" y="2118610"/>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a:t>
            </a:r>
          </a:p>
        </p:txBody>
      </p:sp>
      <p:sp>
        <p:nvSpPr>
          <p:cNvPr id="43" name="CaixaDeTexto 42">
            <a:extLst>
              <a:ext uri="{FF2B5EF4-FFF2-40B4-BE49-F238E27FC236}">
                <a16:creationId xmlns:a16="http://schemas.microsoft.com/office/drawing/2014/main" id="{18199E06-F093-4F64-957E-BA5CAEAA07B1}"/>
              </a:ext>
            </a:extLst>
          </p:cNvPr>
          <p:cNvSpPr txBox="1"/>
          <p:nvPr/>
        </p:nvSpPr>
        <p:spPr>
          <a:xfrm>
            <a:off x="7350178" y="2643265"/>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a:t>
            </a:r>
          </a:p>
        </p:txBody>
      </p:sp>
      <p:sp>
        <p:nvSpPr>
          <p:cNvPr id="44" name="CaixaDeTexto 43">
            <a:extLst>
              <a:ext uri="{FF2B5EF4-FFF2-40B4-BE49-F238E27FC236}">
                <a16:creationId xmlns:a16="http://schemas.microsoft.com/office/drawing/2014/main" id="{28730B38-C920-4EA6-85F9-2D15F5059C30}"/>
              </a:ext>
            </a:extLst>
          </p:cNvPr>
          <p:cNvSpPr txBox="1"/>
          <p:nvPr/>
        </p:nvSpPr>
        <p:spPr>
          <a:xfrm>
            <a:off x="7335187" y="3092971"/>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a:t>
            </a:r>
          </a:p>
        </p:txBody>
      </p:sp>
      <p:sp>
        <p:nvSpPr>
          <p:cNvPr id="45" name="CaixaDeTexto 44">
            <a:extLst>
              <a:ext uri="{FF2B5EF4-FFF2-40B4-BE49-F238E27FC236}">
                <a16:creationId xmlns:a16="http://schemas.microsoft.com/office/drawing/2014/main" id="{06A7C48D-1CEE-4743-9D8F-CB336F8AED5A}"/>
              </a:ext>
            </a:extLst>
          </p:cNvPr>
          <p:cNvSpPr txBox="1"/>
          <p:nvPr/>
        </p:nvSpPr>
        <p:spPr>
          <a:xfrm>
            <a:off x="8339528" y="1084288"/>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a:t>
            </a:r>
          </a:p>
        </p:txBody>
      </p:sp>
      <p:sp>
        <p:nvSpPr>
          <p:cNvPr id="46" name="CaixaDeTexto 45">
            <a:extLst>
              <a:ext uri="{FF2B5EF4-FFF2-40B4-BE49-F238E27FC236}">
                <a16:creationId xmlns:a16="http://schemas.microsoft.com/office/drawing/2014/main" id="{481AFB93-793C-4913-B18E-BBFBDC61FA27}"/>
              </a:ext>
            </a:extLst>
          </p:cNvPr>
          <p:cNvSpPr txBox="1"/>
          <p:nvPr/>
        </p:nvSpPr>
        <p:spPr>
          <a:xfrm>
            <a:off x="8324537" y="1548984"/>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a:t>
            </a:r>
          </a:p>
        </p:txBody>
      </p:sp>
      <p:sp>
        <p:nvSpPr>
          <p:cNvPr id="47" name="CaixaDeTexto 46">
            <a:extLst>
              <a:ext uri="{FF2B5EF4-FFF2-40B4-BE49-F238E27FC236}">
                <a16:creationId xmlns:a16="http://schemas.microsoft.com/office/drawing/2014/main" id="{6040171C-33F5-4537-8E6D-E56FDE203528}"/>
              </a:ext>
            </a:extLst>
          </p:cNvPr>
          <p:cNvSpPr txBox="1"/>
          <p:nvPr/>
        </p:nvSpPr>
        <p:spPr>
          <a:xfrm>
            <a:off x="8339529" y="2088631"/>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a:t>
            </a:r>
          </a:p>
        </p:txBody>
      </p:sp>
      <p:sp>
        <p:nvSpPr>
          <p:cNvPr id="48" name="CaixaDeTexto 47">
            <a:extLst>
              <a:ext uri="{FF2B5EF4-FFF2-40B4-BE49-F238E27FC236}">
                <a16:creationId xmlns:a16="http://schemas.microsoft.com/office/drawing/2014/main" id="{1FB82A27-AFA8-4A0D-ABAF-017C5A37C7DB}"/>
              </a:ext>
            </a:extLst>
          </p:cNvPr>
          <p:cNvSpPr txBox="1"/>
          <p:nvPr/>
        </p:nvSpPr>
        <p:spPr>
          <a:xfrm>
            <a:off x="8309547" y="2643266"/>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G</a:t>
            </a:r>
          </a:p>
        </p:txBody>
      </p:sp>
      <p:sp>
        <p:nvSpPr>
          <p:cNvPr id="49" name="CaixaDeTexto 48">
            <a:extLst>
              <a:ext uri="{FF2B5EF4-FFF2-40B4-BE49-F238E27FC236}">
                <a16:creationId xmlns:a16="http://schemas.microsoft.com/office/drawing/2014/main" id="{C89BD76A-190D-4CB2-84E4-02B03A6C5652}"/>
              </a:ext>
            </a:extLst>
          </p:cNvPr>
          <p:cNvSpPr txBox="1"/>
          <p:nvPr/>
        </p:nvSpPr>
        <p:spPr>
          <a:xfrm>
            <a:off x="8309548" y="3242872"/>
            <a:ext cx="509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a:t>
            </a:r>
          </a:p>
        </p:txBody>
      </p:sp>
      <p:sp>
        <p:nvSpPr>
          <p:cNvPr id="17" name="Balão de Fala: Oval 16">
            <a:extLst>
              <a:ext uri="{FF2B5EF4-FFF2-40B4-BE49-F238E27FC236}">
                <a16:creationId xmlns:a16="http://schemas.microsoft.com/office/drawing/2014/main" id="{59D23439-2B93-411B-BDF0-B9FC1F0AD3D4}"/>
              </a:ext>
            </a:extLst>
          </p:cNvPr>
          <p:cNvSpPr/>
          <p:nvPr/>
        </p:nvSpPr>
        <p:spPr>
          <a:xfrm>
            <a:off x="1319134" y="269824"/>
            <a:ext cx="1918741" cy="1543987"/>
          </a:xfrm>
          <a:prstGeom prst="wedgeEllipseCallout">
            <a:avLst>
              <a:gd name="adj1" fmla="val -24739"/>
              <a:gd name="adj2" fmla="val 751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Para a compreensão do:</a:t>
            </a:r>
          </a:p>
        </p:txBody>
      </p:sp>
      <p:sp>
        <p:nvSpPr>
          <p:cNvPr id="18" name="Balão de Fala: Oval 17">
            <a:extLst>
              <a:ext uri="{FF2B5EF4-FFF2-40B4-BE49-F238E27FC236}">
                <a16:creationId xmlns:a16="http://schemas.microsoft.com/office/drawing/2014/main" id="{426C1370-8635-4476-8479-0D1961E49FFC}"/>
              </a:ext>
            </a:extLst>
          </p:cNvPr>
          <p:cNvSpPr/>
          <p:nvPr/>
        </p:nvSpPr>
        <p:spPr>
          <a:xfrm>
            <a:off x="4167266" y="1349115"/>
            <a:ext cx="1439055" cy="1259174"/>
          </a:xfrm>
          <a:prstGeom prst="wedgeEllipseCallout">
            <a:avLst>
              <a:gd name="adj1" fmla="val 66667"/>
              <a:gd name="adj2" fmla="val -22024"/>
            </a:avLst>
          </a:prstGeom>
          <a:solidFill>
            <a:srgbClr val="C86114"/>
          </a:solidFill>
          <a:ln w="38100">
            <a:solidFill>
              <a:srgbClr val="E8C8B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 perda sempre ocorre!</a:t>
            </a:r>
          </a:p>
        </p:txBody>
      </p:sp>
    </p:spTree>
    <p:extLst>
      <p:ext uri="{BB962C8B-B14F-4D97-AF65-F5344CB8AC3E}">
        <p14:creationId xmlns:p14="http://schemas.microsoft.com/office/powerpoint/2010/main" val="41151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barn(inVertical)">
                                      <p:cBhvr>
                                        <p:cTn id="35" dur="500"/>
                                        <p:tgtEl>
                                          <p:spTgt spid="4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arn(inVertical)">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1" grpId="0"/>
      <p:bldP spid="42" grpId="0"/>
      <p:bldP spid="43" grpId="0"/>
      <p:bldP spid="44" grpId="0"/>
      <p:bldP spid="45" grpId="0"/>
      <p:bldP spid="46" grpId="0"/>
      <p:bldP spid="47" grpId="0"/>
      <p:bldP spid="48" grpId="0"/>
      <p:bldP spid="49" grpId="0"/>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27C2F56E-A8FE-4106-AD0C-35626B43446F}"/>
              </a:ext>
            </a:extLst>
          </p:cNvPr>
          <p:cNvSpPr txBox="1"/>
          <p:nvPr/>
        </p:nvSpPr>
        <p:spPr>
          <a:xfrm>
            <a:off x="353428" y="450036"/>
            <a:ext cx="11480145" cy="1200329"/>
          </a:xfrm>
          <a:prstGeom prst="rect">
            <a:avLst/>
          </a:prstGeom>
          <a:noFill/>
        </p:spPr>
        <p:txBody>
          <a:bodyPr wrap="square" rtlCol="0">
            <a:spAutoFit/>
          </a:bodyPr>
          <a:lstStyle/>
          <a:p>
            <a:pPr marL="342900" indent="-342900" algn="just">
              <a:buFont typeface="+mj-lt"/>
              <a:buAutoNum type="arabicPeriod" startAt="46"/>
            </a:pPr>
            <a:r>
              <a:rPr lang="pt-BR" b="1" dirty="0">
                <a:effectLst>
                  <a:outerShdw blurRad="38100" dist="38100" dir="2700000" algn="tl">
                    <a:srgbClr val="000000">
                      <a:alpha val="43137"/>
                    </a:srgbClr>
                  </a:outerShdw>
                </a:effectLst>
              </a:rPr>
              <a:t>Na instalação de bombeamento a seguir, pede-se determinar a potência da bomba necessária para originar uma vazão de 10 L/s no escoamento da água a 20</a:t>
            </a:r>
            <a:r>
              <a:rPr lang="pt-BR" b="1" baseline="30000" dirty="0">
                <a:effectLst>
                  <a:outerShdw blurRad="38100" dist="38100" dir="2700000" algn="tl">
                    <a:srgbClr val="000000">
                      <a:alpha val="43137"/>
                    </a:srgbClr>
                  </a:outerShdw>
                </a:effectLst>
              </a:rPr>
              <a:t>0</a:t>
            </a:r>
            <a:r>
              <a:rPr lang="pt-BR" b="1" dirty="0">
                <a:effectLst>
                  <a:outerShdw blurRad="38100" dist="38100" dir="2700000" algn="tl">
                    <a:srgbClr val="000000">
                      <a:alpha val="43137"/>
                    </a:srgbClr>
                  </a:outerShdw>
                </a:effectLst>
              </a:rPr>
              <a:t>C, supondo que seu rendimento é de 70%. Dados: tubulação de aço 40 (</a:t>
            </a:r>
            <a:r>
              <a:rPr lang="pt-BR" b="1" dirty="0" err="1">
                <a:effectLst>
                  <a:outerShdw blurRad="38100" dist="38100" dir="2700000" algn="tl">
                    <a:srgbClr val="000000">
                      <a:alpha val="43137"/>
                    </a:srgbClr>
                  </a:outerShdw>
                </a:effectLst>
              </a:rPr>
              <a:t>K</a:t>
            </a:r>
            <a:r>
              <a:rPr lang="pt-BR" b="1" baseline="-25000" dirty="0" err="1">
                <a:effectLst>
                  <a:outerShdw blurRad="38100" dist="38100" dir="2700000" algn="tl">
                    <a:srgbClr val="000000">
                      <a:alpha val="43137"/>
                    </a:srgbClr>
                  </a:outerShdw>
                </a:effectLst>
              </a:rPr>
              <a:t>aço</a:t>
            </a:r>
            <a:r>
              <a:rPr lang="pt-BR" b="1" dirty="0">
                <a:effectLst>
                  <a:outerShdw blurRad="38100" dist="38100" dir="2700000" algn="tl">
                    <a:srgbClr val="000000">
                      <a:alpha val="43137"/>
                    </a:srgbClr>
                  </a:outerShdw>
                </a:effectLst>
              </a:rPr>
              <a:t> = 4,6 *10</a:t>
            </a:r>
            <a:r>
              <a:rPr lang="pt-BR" b="1" baseline="30000" dirty="0">
                <a:effectLst>
                  <a:outerShdw blurRad="38100" dist="38100" dir="2700000" algn="tl">
                    <a:srgbClr val="000000">
                      <a:alpha val="43137"/>
                    </a:srgbClr>
                  </a:outerShdw>
                </a:effectLst>
              </a:rPr>
              <a:t>-5</a:t>
            </a:r>
            <a:r>
              <a:rPr lang="pt-BR" b="1" dirty="0">
                <a:effectLst>
                  <a:outerShdw blurRad="38100" dist="38100" dir="2700000" algn="tl">
                    <a:srgbClr val="000000">
                      <a:alpha val="43137"/>
                    </a:srgbClr>
                  </a:outerShdw>
                </a:effectLst>
              </a:rPr>
              <a:t> m), que na sução tem um diâmetro nominal de 4” (D</a:t>
            </a:r>
            <a:r>
              <a:rPr lang="pt-BR" b="1" baseline="-25000" dirty="0">
                <a:effectLst>
                  <a:outerShdw blurRad="38100" dist="38100" dir="2700000" algn="tl">
                    <a:srgbClr val="000000">
                      <a:alpha val="43137"/>
                    </a:srgbClr>
                  </a:outerShdw>
                </a:effectLst>
              </a:rPr>
              <a:t>int</a:t>
            </a:r>
            <a:r>
              <a:rPr lang="pt-BR" b="1" dirty="0">
                <a:effectLst>
                  <a:outerShdw blurRad="38100" dist="38100" dir="2700000" algn="tl">
                    <a:srgbClr val="000000">
                      <a:alpha val="43137"/>
                    </a:srgbClr>
                  </a:outerShdw>
                </a:effectLst>
              </a:rPr>
              <a:t> = 102,3 mm e A = 82,1 cm²) e no recalque 3” (D</a:t>
            </a:r>
            <a:r>
              <a:rPr lang="pt-BR" b="1" baseline="-25000" dirty="0">
                <a:effectLst>
                  <a:outerShdw blurRad="38100" dist="38100" dir="2700000" algn="tl">
                    <a:srgbClr val="000000">
                      <a:alpha val="43137"/>
                    </a:srgbClr>
                  </a:outerShdw>
                </a:effectLst>
              </a:rPr>
              <a:t>int</a:t>
            </a:r>
            <a:r>
              <a:rPr lang="pt-BR" b="1" dirty="0">
                <a:effectLst>
                  <a:outerShdw blurRad="38100" dist="38100" dir="2700000" algn="tl">
                    <a:srgbClr val="000000">
                      <a:alpha val="43137"/>
                    </a:srgbClr>
                  </a:outerShdw>
                </a:effectLst>
              </a:rPr>
              <a:t> = 77,9 mm e A = 47,7 cm²), L</a:t>
            </a:r>
            <a:r>
              <a:rPr lang="pt-BR" b="1" baseline="-25000" dirty="0">
                <a:effectLst>
                  <a:outerShdw blurRad="38100" dist="38100" dir="2700000" algn="tl">
                    <a:srgbClr val="000000">
                      <a:alpha val="43137"/>
                    </a:srgbClr>
                  </a:outerShdw>
                </a:effectLst>
              </a:rPr>
              <a:t>eq 1</a:t>
            </a:r>
            <a:r>
              <a:rPr lang="pt-BR" b="1" dirty="0">
                <a:effectLst>
                  <a:outerShdw blurRad="38100" dist="38100" dir="2700000" algn="tl">
                    <a:srgbClr val="000000">
                      <a:alpha val="43137"/>
                    </a:srgbClr>
                  </a:outerShdw>
                </a:effectLst>
              </a:rPr>
              <a:t> = 42,65 m, L</a:t>
            </a:r>
            <a:r>
              <a:rPr lang="pt-BR" b="1" baseline="-25000" dirty="0">
                <a:effectLst>
                  <a:outerShdw blurRad="38100" dist="38100" dir="2700000" algn="tl">
                    <a:srgbClr val="000000">
                      <a:alpha val="43137"/>
                    </a:srgbClr>
                  </a:outerShdw>
                </a:effectLst>
              </a:rPr>
              <a:t>eq 2</a:t>
            </a:r>
            <a:r>
              <a:rPr lang="pt-BR" b="1" dirty="0">
                <a:effectLst>
                  <a:outerShdw blurRad="38100" dist="38100" dir="2700000" algn="tl">
                    <a:srgbClr val="000000">
                      <a:alpha val="43137"/>
                    </a:srgbClr>
                  </a:outerShdw>
                </a:effectLst>
              </a:rPr>
              <a:t> = 3,76 m; L</a:t>
            </a:r>
            <a:r>
              <a:rPr lang="pt-BR" b="1" baseline="-25000" dirty="0">
                <a:effectLst>
                  <a:outerShdw blurRad="38100" dist="38100" dir="2700000" algn="tl">
                    <a:srgbClr val="000000">
                      <a:alpha val="43137"/>
                    </a:srgbClr>
                  </a:outerShdw>
                </a:effectLst>
              </a:rPr>
              <a:t>eq 5</a:t>
            </a:r>
            <a:r>
              <a:rPr lang="pt-BR" b="1" dirty="0">
                <a:effectLst>
                  <a:outerShdw blurRad="38100" dist="38100" dir="2700000" algn="tl">
                    <a:srgbClr val="000000">
                      <a:alpha val="43137"/>
                    </a:srgbClr>
                  </a:outerShdw>
                </a:effectLst>
              </a:rPr>
              <a:t> = 25,90 m; L</a:t>
            </a:r>
            <a:r>
              <a:rPr lang="pt-BR" b="1" baseline="-25000" dirty="0">
                <a:effectLst>
                  <a:outerShdw blurRad="38100" dist="38100" dir="2700000" algn="tl">
                    <a:srgbClr val="000000">
                      <a:alpha val="43137"/>
                    </a:srgbClr>
                  </a:outerShdw>
                </a:effectLst>
              </a:rPr>
              <a:t>eq 6</a:t>
            </a:r>
            <a:r>
              <a:rPr lang="pt-BR" b="1" dirty="0">
                <a:effectLst>
                  <a:outerShdw blurRad="38100" dist="38100" dir="2700000" algn="tl">
                    <a:srgbClr val="000000">
                      <a:alpha val="43137"/>
                    </a:srgbClr>
                  </a:outerShdw>
                </a:effectLst>
              </a:rPr>
              <a:t> = L</a:t>
            </a:r>
            <a:r>
              <a:rPr lang="pt-BR" b="1" baseline="-25000" dirty="0">
                <a:effectLst>
                  <a:outerShdw blurRad="38100" dist="38100" dir="2700000" algn="tl">
                    <a:srgbClr val="000000">
                      <a:alpha val="43137"/>
                    </a:srgbClr>
                  </a:outerShdw>
                </a:effectLst>
              </a:rPr>
              <a:t>eq 7</a:t>
            </a:r>
            <a:r>
              <a:rPr lang="pt-BR" b="1" dirty="0">
                <a:effectLst>
                  <a:outerShdw blurRad="38100" dist="38100" dir="2700000" algn="tl">
                    <a:srgbClr val="000000">
                      <a:alpha val="43137"/>
                    </a:srgbClr>
                  </a:outerShdw>
                </a:effectLst>
              </a:rPr>
              <a:t> = 2,82 m e L</a:t>
            </a:r>
            <a:r>
              <a:rPr lang="pt-BR" b="1" baseline="-25000" dirty="0">
                <a:effectLst>
                  <a:outerShdw blurRad="38100" dist="38100" dir="2700000" algn="tl">
                    <a:srgbClr val="000000">
                      <a:alpha val="43137"/>
                    </a:srgbClr>
                  </a:outerShdw>
                </a:effectLst>
              </a:rPr>
              <a:t>eq 8</a:t>
            </a:r>
            <a:r>
              <a:rPr lang="pt-BR" b="1" dirty="0">
                <a:effectLst>
                  <a:outerShdw blurRad="38100" dist="38100" dir="2700000" algn="tl">
                    <a:srgbClr val="000000">
                      <a:alpha val="43137"/>
                    </a:srgbClr>
                  </a:outerShdw>
                </a:effectLst>
              </a:rPr>
              <a:t> = 2,2 m. </a:t>
            </a:r>
          </a:p>
        </p:txBody>
      </p:sp>
      <p:pic>
        <p:nvPicPr>
          <p:cNvPr id="17410" name="Picture 2" descr="C:\Users\Raimundo F Ignacio\AppData\Local\Temp\SNAGHTML48ea0ad.PNG">
            <a:extLst>
              <a:ext uri="{FF2B5EF4-FFF2-40B4-BE49-F238E27FC236}">
                <a16:creationId xmlns:a16="http://schemas.microsoft.com/office/drawing/2014/main" id="{64A20A29-202B-4867-841F-1C8FB1B1B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427" y="2075115"/>
            <a:ext cx="6334125" cy="3733800"/>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2576D221-8E98-4806-91F7-58799FF5E8D5}"/>
              </a:ext>
            </a:extLst>
          </p:cNvPr>
          <p:cNvSpPr/>
          <p:nvPr/>
        </p:nvSpPr>
        <p:spPr>
          <a:xfrm>
            <a:off x="194872" y="269823"/>
            <a:ext cx="11797259" cy="634083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m 6">
            <a:extLst>
              <a:ext uri="{FF2B5EF4-FFF2-40B4-BE49-F238E27FC236}">
                <a16:creationId xmlns:a16="http://schemas.microsoft.com/office/drawing/2014/main" id="{A25DF6AE-5020-438C-84BC-C87B79A31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6323" y="2161212"/>
            <a:ext cx="2047036" cy="3561607"/>
          </a:xfrm>
          <a:prstGeom prst="rect">
            <a:avLst/>
          </a:prstGeom>
        </p:spPr>
      </p:pic>
      <p:sp>
        <p:nvSpPr>
          <p:cNvPr id="8" name="Retângulo 7">
            <a:extLst>
              <a:ext uri="{FF2B5EF4-FFF2-40B4-BE49-F238E27FC236}">
                <a16:creationId xmlns:a16="http://schemas.microsoft.com/office/drawing/2014/main" id="{DEB262CA-57EF-49FB-A25B-FE4A0F45F9ED}"/>
              </a:ext>
            </a:extLst>
          </p:cNvPr>
          <p:cNvSpPr/>
          <p:nvPr/>
        </p:nvSpPr>
        <p:spPr>
          <a:xfrm>
            <a:off x="8201333" y="5624249"/>
            <a:ext cx="2300438" cy="369332"/>
          </a:xfrm>
          <a:prstGeom prst="rect">
            <a:avLst/>
          </a:prstGeom>
        </p:spPr>
        <p:txBody>
          <a:bodyPr wrap="none">
            <a:spAutoFit/>
          </a:bodyPr>
          <a:lstStyle/>
          <a:p>
            <a:r>
              <a:rPr lang="pt-BR" b="1" dirty="0">
                <a:solidFill>
                  <a:schemeClr val="accent1"/>
                </a:solidFill>
                <a:effectLst>
                  <a:outerShdw blurRad="38100" dist="38100" dir="2700000" algn="tl">
                    <a:srgbClr val="000000">
                      <a:alpha val="43137"/>
                    </a:srgbClr>
                  </a:outerShdw>
                </a:effectLst>
              </a:rPr>
              <a:t>Resposta: N</a:t>
            </a:r>
            <a:r>
              <a:rPr lang="pt-BR" b="1" baseline="-25000" dirty="0">
                <a:solidFill>
                  <a:schemeClr val="accent1"/>
                </a:solidFill>
                <a:effectLst>
                  <a:outerShdw blurRad="38100" dist="38100" dir="2700000" algn="tl">
                    <a:srgbClr val="000000">
                      <a:alpha val="43137"/>
                    </a:srgbClr>
                  </a:outerShdw>
                </a:effectLst>
              </a:rPr>
              <a:t>B</a:t>
            </a:r>
            <a:r>
              <a:rPr lang="pt-BR" b="1" dirty="0">
                <a:solidFill>
                  <a:schemeClr val="accent1"/>
                </a:solidFill>
                <a:effectLst>
                  <a:outerShdw blurRad="38100" dist="38100" dir="2700000" algn="tl">
                    <a:srgbClr val="000000">
                      <a:alpha val="43137"/>
                    </a:srgbClr>
                  </a:outerShdw>
                </a:effectLst>
              </a:rPr>
              <a:t> = 5548W</a:t>
            </a:r>
          </a:p>
        </p:txBody>
      </p:sp>
    </p:spTree>
    <p:extLst>
      <p:ext uri="{BB962C8B-B14F-4D97-AF65-F5344CB8AC3E}">
        <p14:creationId xmlns:p14="http://schemas.microsoft.com/office/powerpoint/2010/main" val="1179788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9A4CC367-D748-486F-9475-388E98A9D2C1}"/>
              </a:ext>
            </a:extLst>
          </p:cNvPr>
          <p:cNvSpPr/>
          <p:nvPr/>
        </p:nvSpPr>
        <p:spPr>
          <a:xfrm>
            <a:off x="194872" y="269823"/>
            <a:ext cx="11797259" cy="634083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ixaDeTexto 3">
            <a:extLst>
              <a:ext uri="{FF2B5EF4-FFF2-40B4-BE49-F238E27FC236}">
                <a16:creationId xmlns:a16="http://schemas.microsoft.com/office/drawing/2014/main" id="{4DA14EFA-685C-4FF2-A5A4-F90E6D3FF80F}"/>
              </a:ext>
            </a:extLst>
          </p:cNvPr>
          <p:cNvSpPr txBox="1"/>
          <p:nvPr/>
        </p:nvSpPr>
        <p:spPr>
          <a:xfrm>
            <a:off x="194872" y="339656"/>
            <a:ext cx="5109725" cy="6186309"/>
          </a:xfrm>
          <a:prstGeom prst="rect">
            <a:avLst/>
          </a:prstGeom>
          <a:noFill/>
        </p:spPr>
        <p:txBody>
          <a:bodyPr wrap="square" rtlCol="0">
            <a:spAutoFit/>
          </a:bodyPr>
          <a:lstStyle/>
          <a:p>
            <a:pPr marL="342900" indent="-342900" algn="just">
              <a:buFont typeface="+mj-lt"/>
              <a:buAutoNum type="arabicPeriod" startAt="47"/>
            </a:pPr>
            <a:r>
              <a:rPr lang="pt-BR" b="1" dirty="0">
                <a:effectLst>
                  <a:outerShdw blurRad="38100" dist="38100" dir="2700000" algn="tl">
                    <a:srgbClr val="000000">
                      <a:alpha val="43137"/>
                    </a:srgbClr>
                  </a:outerShdw>
                </a:effectLst>
              </a:rPr>
              <a:t>Considere o bombeamento de 2,5 L/s de um fluido viscoso através de um tubo de aço 80 (</a:t>
            </a:r>
            <a:r>
              <a:rPr lang="pt-BR" b="1" dirty="0" err="1">
                <a:effectLst>
                  <a:outerShdw blurRad="38100" dist="38100" dir="2700000" algn="tl">
                    <a:srgbClr val="000000">
                      <a:alpha val="43137"/>
                    </a:srgbClr>
                  </a:outerShdw>
                </a:effectLst>
              </a:rPr>
              <a:t>K</a:t>
            </a:r>
            <a:r>
              <a:rPr lang="pt-BR" b="1" baseline="-25000" dirty="0" err="1">
                <a:effectLst>
                  <a:outerShdw blurRad="38100" dist="38100" dir="2700000" algn="tl">
                    <a:srgbClr val="000000">
                      <a:alpha val="43137"/>
                    </a:srgbClr>
                  </a:outerShdw>
                </a:effectLst>
              </a:rPr>
              <a:t>aço</a:t>
            </a:r>
            <a:r>
              <a:rPr lang="pt-BR" b="1" dirty="0">
                <a:effectLst>
                  <a:outerShdw blurRad="38100" dist="38100" dir="2700000" algn="tl">
                    <a:srgbClr val="000000">
                      <a:alpha val="43137"/>
                    </a:srgbClr>
                  </a:outerShdw>
                </a:effectLst>
              </a:rPr>
              <a:t> = 4,6 *10</a:t>
            </a:r>
            <a:r>
              <a:rPr lang="pt-BR" b="1" baseline="30000" dirty="0">
                <a:effectLst>
                  <a:outerShdw blurRad="38100" dist="38100" dir="2700000" algn="tl">
                    <a:srgbClr val="000000">
                      <a:alpha val="43137"/>
                    </a:srgbClr>
                  </a:outerShdw>
                </a:effectLst>
              </a:rPr>
              <a:t>-5</a:t>
            </a:r>
            <a:r>
              <a:rPr lang="pt-BR" b="1" dirty="0">
                <a:effectLst>
                  <a:outerShdw blurRad="38100" dist="38100" dir="2700000" algn="tl">
                    <a:srgbClr val="000000">
                      <a:alpha val="43137"/>
                    </a:srgbClr>
                  </a:outerShdw>
                </a:effectLst>
              </a:rPr>
              <a:t> m) com diâmetro nominal de 2” , cujas propriedades são:</a:t>
            </a:r>
          </a:p>
          <a:p>
            <a:pPr marL="342900" indent="-342900">
              <a:buFont typeface="+mj-lt"/>
              <a:buAutoNum type="arabicPeriod" startAt="47"/>
            </a:pPr>
            <a:endParaRPr lang="pt-BR" b="1" dirty="0">
              <a:effectLst>
                <a:outerShdw blurRad="38100" dist="38100" dir="2700000" algn="tl">
                  <a:srgbClr val="000000">
                    <a:alpha val="43137"/>
                  </a:srgbClr>
                </a:outerShdw>
              </a:effectLst>
            </a:endParaRPr>
          </a:p>
          <a:p>
            <a:pPr marL="342900" indent="-342900">
              <a:buFont typeface="+mj-lt"/>
              <a:buAutoNum type="arabicPeriod" startAt="47"/>
            </a:pPr>
            <a:endParaRPr lang="pt-BR" b="1" dirty="0">
              <a:effectLst>
                <a:outerShdw blurRad="38100" dist="38100" dir="2700000" algn="tl">
                  <a:srgbClr val="000000">
                    <a:alpha val="43137"/>
                  </a:srgbClr>
                </a:outerShdw>
              </a:effectLst>
            </a:endParaRPr>
          </a:p>
          <a:p>
            <a:pPr marL="342900" indent="-342900">
              <a:buFont typeface="+mj-lt"/>
              <a:buAutoNum type="arabicPeriod" startAt="47"/>
            </a:pPr>
            <a:endParaRPr lang="pt-BR" b="1" dirty="0">
              <a:effectLst>
                <a:outerShdw blurRad="38100" dist="38100" dir="2700000" algn="tl">
                  <a:srgbClr val="000000">
                    <a:alpha val="43137"/>
                  </a:srgbClr>
                </a:outerShdw>
              </a:effectLst>
            </a:endParaRPr>
          </a:p>
          <a:p>
            <a:pPr marL="342900" indent="-342900">
              <a:buFont typeface="+mj-lt"/>
              <a:buAutoNum type="arabicPeriod" startAt="47"/>
            </a:pPr>
            <a:endParaRPr lang="pt-BR" b="1" dirty="0">
              <a:effectLst>
                <a:outerShdw blurRad="38100" dist="38100" dir="2700000" algn="tl">
                  <a:srgbClr val="000000">
                    <a:alpha val="43137"/>
                  </a:srgbClr>
                </a:outerShdw>
              </a:effectLst>
            </a:endParaRPr>
          </a:p>
          <a:p>
            <a:pPr marL="354013" lvl="1" algn="just"/>
            <a:r>
              <a:rPr lang="pt-BR" b="1" dirty="0">
                <a:effectLst>
                  <a:outerShdw blurRad="38100" dist="38100" dir="2700000" algn="tl">
                    <a:srgbClr val="000000">
                      <a:alpha val="43137"/>
                    </a:srgbClr>
                  </a:outerShdw>
                </a:effectLst>
              </a:rPr>
              <a:t>Considerando um trecho de 80 m onde as perdas singulares são desprezadas, calcule a perda de carga no mesmo. </a:t>
            </a:r>
            <a:r>
              <a:rPr lang="pt-BR" b="1" dirty="0">
                <a:solidFill>
                  <a:schemeClr val="accent1"/>
                </a:solidFill>
                <a:effectLst>
                  <a:outerShdw blurRad="38100" dist="38100" dir="2700000" algn="tl">
                    <a:srgbClr val="000000">
                      <a:alpha val="43137"/>
                    </a:srgbClr>
                  </a:outerShdw>
                </a:effectLst>
              </a:rPr>
              <a:t>Resposta: H</a:t>
            </a:r>
            <a:r>
              <a:rPr lang="pt-BR" b="1" baseline="-25000" dirty="0">
                <a:solidFill>
                  <a:schemeClr val="accent1"/>
                </a:solidFill>
                <a:effectLst>
                  <a:outerShdw blurRad="38100" dist="38100" dir="2700000" algn="tl">
                    <a:srgbClr val="000000">
                      <a:alpha val="43137"/>
                    </a:srgbClr>
                  </a:outerShdw>
                </a:effectLst>
              </a:rPr>
              <a:t>p</a:t>
            </a:r>
            <a:r>
              <a:rPr lang="pt-BR" b="1" dirty="0">
                <a:solidFill>
                  <a:schemeClr val="accent1"/>
                </a:solidFill>
                <a:effectLst>
                  <a:outerShdw blurRad="38100" dist="38100" dir="2700000" algn="tl">
                    <a:srgbClr val="000000">
                      <a:alpha val="43137"/>
                    </a:srgbClr>
                  </a:outerShdw>
                </a:effectLst>
              </a:rPr>
              <a:t> = 9,3 m</a:t>
            </a:r>
            <a:endParaRPr lang="pt-BR" b="1" baseline="-25000" dirty="0">
              <a:effectLst>
                <a:outerShdw blurRad="38100" dist="38100" dir="2700000" algn="tl">
                  <a:srgbClr val="000000">
                    <a:alpha val="43137"/>
                  </a:srgbClr>
                </a:outerShdw>
              </a:effectLst>
            </a:endParaRPr>
          </a:p>
          <a:p>
            <a:pPr marL="354013" lvl="1" algn="just"/>
            <a:endParaRPr lang="pt-BR" b="1" dirty="0">
              <a:effectLst>
                <a:outerShdw blurRad="38100" dist="38100" dir="2700000" algn="tl">
                  <a:srgbClr val="000000">
                    <a:alpha val="43137"/>
                  </a:srgbClr>
                </a:outerShdw>
              </a:effectLst>
            </a:endParaRPr>
          </a:p>
          <a:p>
            <a:pPr marL="354013" lvl="1" indent="-354013" algn="just">
              <a:buFont typeface="+mj-lt"/>
              <a:buAutoNum type="arabicPeriod" startAt="48"/>
            </a:pPr>
            <a:r>
              <a:rPr lang="en-US" b="1" dirty="0">
                <a:effectLst>
                  <a:outerShdw blurRad="38100" dist="38100" dir="2700000" algn="tl">
                    <a:srgbClr val="000000">
                      <a:alpha val="43137"/>
                    </a:srgbClr>
                  </a:outerShdw>
                </a:effectLst>
                <a:latin typeface="Times New Roman" pitchFamily="18" charset="0"/>
                <a:cs typeface="Times New Roman" pitchFamily="18" charset="0"/>
              </a:rPr>
              <a:t>Ao se projetar uma instalação de bombeamento de 28,72 m³/h (vazão desejada) de um fluido com massa específica igual a 813 kg/m³ e viscosidade cinemática igual a 300cSt optou-se em trabalhar com um único diâmetro de aço 80 (K = 4,6 e-5 m) com diâmetro nominal igual a 2,5”. Calcule a perda de carga distribuída por unidade de comprimento, ou seja m/m. Dado: 1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cSt</a:t>
            </a:r>
            <a:r>
              <a:rPr lang="en-US" b="1" dirty="0">
                <a:effectLst>
                  <a:outerShdw blurRad="38100" dist="38100" dir="2700000" algn="tl">
                    <a:srgbClr val="000000">
                      <a:alpha val="43137"/>
                    </a:srgbClr>
                  </a:outerShdw>
                </a:effectLst>
                <a:latin typeface="Times New Roman" pitchFamily="18" charset="0"/>
                <a:cs typeface="Times New Roman" pitchFamily="18" charset="0"/>
              </a:rPr>
              <a:t> = 10</a:t>
            </a:r>
            <a:r>
              <a:rPr lang="en-US" b="1" baseline="30000" dirty="0">
                <a:effectLst>
                  <a:outerShdw blurRad="38100" dist="38100" dir="2700000" algn="tl">
                    <a:srgbClr val="000000">
                      <a:alpha val="43137"/>
                    </a:srgbClr>
                  </a:outerShdw>
                </a:effectLst>
                <a:latin typeface="Times New Roman" pitchFamily="18" charset="0"/>
                <a:cs typeface="Times New Roman" pitchFamily="18" charset="0"/>
              </a:rPr>
              <a:t>-6</a:t>
            </a:r>
            <a:r>
              <a:rPr lang="en-US" b="1" dirty="0">
                <a:effectLst>
                  <a:outerShdw blurRad="38100" dist="38100" dir="2700000" algn="tl">
                    <a:srgbClr val="000000">
                      <a:alpha val="43137"/>
                    </a:srgbClr>
                  </a:outerShdw>
                </a:effectLst>
                <a:latin typeface="Times New Roman" pitchFamily="18" charset="0"/>
                <a:cs typeface="Times New Roman" pitchFamily="18" charset="0"/>
              </a:rPr>
              <a:t> m²/s. </a:t>
            </a:r>
          </a:p>
          <a:p>
            <a:pPr marL="354013" lvl="2" algn="just"/>
            <a:r>
              <a:rPr lang="pt-BR" b="1" dirty="0">
                <a:solidFill>
                  <a:schemeClr val="accent1"/>
                </a:solidFill>
                <a:effectLst>
                  <a:outerShdw blurRad="38100" dist="38100" dir="2700000" algn="tl">
                    <a:srgbClr val="000000">
                      <a:alpha val="43137"/>
                    </a:srgbClr>
                  </a:outerShdw>
                </a:effectLst>
              </a:rPr>
              <a:t>Resposta: 0,823 m/m</a:t>
            </a:r>
            <a:endParaRPr lang="pt-BR" b="1" dirty="0">
              <a:effectLst>
                <a:outerShdw blurRad="38100" dist="38100" dir="2700000" algn="tl">
                  <a:srgbClr val="000000">
                    <a:alpha val="43137"/>
                  </a:srgbClr>
                </a:outerShdw>
              </a:effectLst>
            </a:endParaRPr>
          </a:p>
        </p:txBody>
      </p:sp>
      <p:graphicFrame>
        <p:nvGraphicFramePr>
          <p:cNvPr id="5" name="Tabela 4">
            <a:extLst>
              <a:ext uri="{FF2B5EF4-FFF2-40B4-BE49-F238E27FC236}">
                <a16:creationId xmlns:a16="http://schemas.microsoft.com/office/drawing/2014/main" id="{7A0827B2-17A5-4BE9-911D-D76BAB3BD678}"/>
              </a:ext>
            </a:extLst>
          </p:cNvPr>
          <p:cNvGraphicFramePr>
            <a:graphicFrameLocks noGrp="1"/>
          </p:cNvGraphicFramePr>
          <p:nvPr>
            <p:extLst>
              <p:ext uri="{D42A27DB-BD31-4B8C-83A1-F6EECF244321}">
                <p14:modId xmlns:p14="http://schemas.microsoft.com/office/powerpoint/2010/main" val="2463273778"/>
              </p:ext>
            </p:extLst>
          </p:nvPr>
        </p:nvGraphicFramePr>
        <p:xfrm>
          <a:off x="1582135" y="1596976"/>
          <a:ext cx="3168352" cy="936104"/>
        </p:xfrm>
        <a:graphic>
          <a:graphicData uri="http://schemas.openxmlformats.org/drawingml/2006/table">
            <a:tbl>
              <a:tblPr/>
              <a:tblGrid>
                <a:gridCol w="971225">
                  <a:extLst>
                    <a:ext uri="{9D8B030D-6E8A-4147-A177-3AD203B41FA5}">
                      <a16:colId xmlns:a16="http://schemas.microsoft.com/office/drawing/2014/main" val="20000"/>
                    </a:ext>
                  </a:extLst>
                </a:gridCol>
                <a:gridCol w="966909">
                  <a:extLst>
                    <a:ext uri="{9D8B030D-6E8A-4147-A177-3AD203B41FA5}">
                      <a16:colId xmlns:a16="http://schemas.microsoft.com/office/drawing/2014/main" val="20001"/>
                    </a:ext>
                  </a:extLst>
                </a:gridCol>
                <a:gridCol w="1230218">
                  <a:extLst>
                    <a:ext uri="{9D8B030D-6E8A-4147-A177-3AD203B41FA5}">
                      <a16:colId xmlns:a16="http://schemas.microsoft.com/office/drawing/2014/main" val="20002"/>
                    </a:ext>
                  </a:extLst>
                </a:gridCol>
              </a:tblGrid>
              <a:tr h="50600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pt-BR" sz="1600" b="0" i="0" u="none" strike="noStrike" dirty="0">
                          <a:solidFill>
                            <a:srgbClr val="FF0000"/>
                          </a:solidFill>
                          <a:effectLst/>
                          <a:latin typeface="Symbol"/>
                        </a:rPr>
                        <a:t>m</a:t>
                      </a:r>
                      <a:r>
                        <a:rPr lang="pt-BR" sz="1600" b="0" i="0" u="none" strike="noStrike" dirty="0">
                          <a:solidFill>
                            <a:srgbClr val="FF0000"/>
                          </a:solidFill>
                          <a:effectLst/>
                          <a:latin typeface="Verdana"/>
                        </a:rPr>
                        <a:t> (kg/</a:t>
                      </a:r>
                      <a:r>
                        <a:rPr lang="pt-BR" sz="1600" b="0" i="0" u="none" strike="noStrike" dirty="0" err="1">
                          <a:solidFill>
                            <a:srgbClr val="FF0000"/>
                          </a:solidFill>
                          <a:effectLst/>
                          <a:latin typeface="Verdana"/>
                        </a:rPr>
                        <a:t>ms</a:t>
                      </a:r>
                      <a:r>
                        <a:rPr lang="pt-BR" sz="1600" b="0" i="0" u="none" strike="noStrike" dirty="0">
                          <a:solidFill>
                            <a:srgbClr val="FF0000"/>
                          </a:solidFill>
                          <a:effectLst/>
                          <a:latin typeface="Verdana"/>
                        </a:rPr>
                        <a:t>)</a:t>
                      </a:r>
                      <a:endParaRPr lang="pt-BR" sz="1600" b="0" i="0" u="none" strike="noStrike" dirty="0">
                        <a:solidFill>
                          <a:srgbClr val="FF0000"/>
                        </a:solidFill>
                        <a:effectLst/>
                        <a:latin typeface="Symbol"/>
                      </a:endParaRPr>
                    </a:p>
                  </a:txBody>
                  <a:tcPr marL="0" marR="0" marT="0" marB="0" anchor="b">
                    <a:lnL>
                      <a:noFill/>
                    </a:lnL>
                    <a:lnR>
                      <a:noFill/>
                    </a:lnR>
                    <a:lnT>
                      <a:noFill/>
                    </a:lnT>
                    <a:lnB>
                      <a:no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pt-BR" sz="1600" b="0" i="0" u="none" strike="noStrike" dirty="0">
                          <a:solidFill>
                            <a:srgbClr val="FF0000"/>
                          </a:solidFill>
                          <a:effectLst/>
                          <a:latin typeface="Symbol"/>
                        </a:rPr>
                        <a:t>r</a:t>
                      </a:r>
                      <a:r>
                        <a:rPr lang="pt-BR" sz="1600" b="0" i="0" u="none" strike="noStrike" dirty="0">
                          <a:solidFill>
                            <a:srgbClr val="FF0000"/>
                          </a:solidFill>
                          <a:effectLst/>
                          <a:latin typeface="Verdana"/>
                        </a:rPr>
                        <a:t> (kg/m³)</a:t>
                      </a:r>
                      <a:endParaRPr lang="pt-BR" sz="1600" b="0" i="0" u="none" strike="noStrike" dirty="0">
                        <a:solidFill>
                          <a:srgbClr val="FF0000"/>
                        </a:solidFill>
                        <a:effectLst/>
                        <a:latin typeface="Symbol"/>
                      </a:endParaRPr>
                    </a:p>
                  </a:txBody>
                  <a:tcPr marL="0" marR="0" marT="0" marB="0" anchor="b">
                    <a:lnL>
                      <a:noFill/>
                    </a:lnL>
                    <a:lnR>
                      <a:noFill/>
                    </a:lnR>
                    <a:lnT>
                      <a:noFill/>
                    </a:lnT>
                    <a:lnB>
                      <a:no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pt-BR" sz="1600" b="0" i="0" u="none" strike="noStrike" dirty="0">
                          <a:solidFill>
                            <a:srgbClr val="FF0000"/>
                          </a:solidFill>
                          <a:effectLst/>
                          <a:latin typeface="Symbol"/>
                        </a:rPr>
                        <a:t>n</a:t>
                      </a:r>
                      <a:r>
                        <a:rPr lang="pt-BR" sz="1600" b="0" i="0" u="none" strike="noStrike" dirty="0">
                          <a:solidFill>
                            <a:srgbClr val="FF0000"/>
                          </a:solidFill>
                          <a:effectLst/>
                          <a:latin typeface="Arial"/>
                        </a:rPr>
                        <a:t> (m²/s)</a:t>
                      </a:r>
                      <a:endParaRPr lang="pt-BR" sz="1600" b="0" i="0" u="none" strike="noStrike" dirty="0">
                        <a:solidFill>
                          <a:srgbClr val="FF0000"/>
                        </a:solidFill>
                        <a:effectLst/>
                        <a:latin typeface="Symbol"/>
                      </a:endParaRPr>
                    </a:p>
                  </a:txBody>
                  <a:tcPr marL="0" marR="0" marT="0" marB="0" anchor="b">
                    <a:lnL>
                      <a:noFill/>
                    </a:lnL>
                    <a:lnR>
                      <a:noFill/>
                    </a:lnR>
                    <a:lnT>
                      <a:noFill/>
                    </a:lnT>
                    <a:lnB>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43010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pt-BR" sz="1600" b="0" i="0" u="none" strike="noStrike" dirty="0">
                          <a:effectLst/>
                          <a:latin typeface="Arial"/>
                        </a:rPr>
                        <a:t>1,00E-01</a:t>
                      </a:r>
                    </a:p>
                  </a:txBody>
                  <a:tcPr marL="0" marR="0" marT="0" marB="0" anchor="b">
                    <a:lnL>
                      <a:noFill/>
                    </a:lnL>
                    <a:lnR>
                      <a:noFill/>
                    </a:lnR>
                    <a:lnT>
                      <a:noFill/>
                    </a:lnT>
                    <a:lnB>
                      <a:noFill/>
                    </a:lnB>
                    <a:lnTlToBr w="12700" cmpd="sng">
                      <a:noFill/>
                      <a:prstDash val="solid"/>
                    </a:lnTlToBr>
                    <a:lnBlToTr w="12700" cmpd="sng">
                      <a:noFill/>
                      <a:prstDash val="solid"/>
                    </a:lnBlToTr>
                    <a:solidFill>
                      <a:srgbClr val="C4D7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pt-BR" sz="1600" b="0" i="0" u="none" strike="noStrike" dirty="0">
                          <a:effectLst/>
                          <a:latin typeface="Arial"/>
                        </a:rPr>
                        <a:t>1530</a:t>
                      </a:r>
                    </a:p>
                  </a:txBody>
                  <a:tcPr marL="0" marR="0" marT="0" marB="0" anchor="b">
                    <a:lnL>
                      <a:noFill/>
                    </a:lnL>
                    <a:lnR>
                      <a:noFill/>
                    </a:lnR>
                    <a:lnT>
                      <a:noFill/>
                    </a:lnT>
                    <a:lnB>
                      <a:noFill/>
                    </a:lnB>
                    <a:lnTlToBr w="12700" cmpd="sng">
                      <a:noFill/>
                      <a:prstDash val="solid"/>
                    </a:lnTlToBr>
                    <a:lnBlToTr w="12700" cmpd="sng">
                      <a:noFill/>
                      <a:prstDash val="solid"/>
                    </a:lnBlToTr>
                    <a:solidFill>
                      <a:srgbClr val="A6A6A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pt-BR" sz="1600" b="0" i="0" u="none" strike="noStrike" dirty="0">
                          <a:effectLst/>
                          <a:latin typeface="Arial"/>
                        </a:rPr>
                        <a:t>6,536E-05</a:t>
                      </a:r>
                    </a:p>
                  </a:txBody>
                  <a:tcPr marL="0" marR="0" marT="0" marB="0" anchor="b">
                    <a:lnL>
                      <a:noFill/>
                    </a:lnL>
                    <a:lnR>
                      <a:noFill/>
                    </a:lnR>
                    <a:lnT>
                      <a:noFill/>
                    </a:lnT>
                    <a:lnB>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001"/>
                  </a:ext>
                </a:extLst>
              </a:tr>
            </a:tbl>
          </a:graphicData>
        </a:graphic>
      </p:graphicFrame>
      <p:pic>
        <p:nvPicPr>
          <p:cNvPr id="8" name="Imagem 7">
            <a:extLst>
              <a:ext uri="{FF2B5EF4-FFF2-40B4-BE49-F238E27FC236}">
                <a16:creationId xmlns:a16="http://schemas.microsoft.com/office/drawing/2014/main" id="{4EC73295-8389-44E1-855E-FF0A845716D4}"/>
              </a:ext>
            </a:extLst>
          </p:cNvPr>
          <p:cNvPicPr>
            <a:picLocks noChangeAspect="1"/>
          </p:cNvPicPr>
          <p:nvPr/>
        </p:nvPicPr>
        <p:blipFill>
          <a:blip r:embed="rId2"/>
          <a:stretch>
            <a:fillRect/>
          </a:stretch>
        </p:blipFill>
        <p:spPr>
          <a:xfrm>
            <a:off x="5702979" y="449065"/>
            <a:ext cx="5890770" cy="5906012"/>
          </a:xfrm>
          <a:prstGeom prst="rect">
            <a:avLst/>
          </a:prstGeom>
        </p:spPr>
      </p:pic>
    </p:spTree>
    <p:extLst>
      <p:ext uri="{BB962C8B-B14F-4D97-AF65-F5344CB8AC3E}">
        <p14:creationId xmlns:p14="http://schemas.microsoft.com/office/powerpoint/2010/main" val="30298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barn(inVertical)">
                                      <p:cBhvr>
                                        <p:cTn id="7" dur="500"/>
                                        <p:tgtEl>
                                          <p:spTgt spid="4">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8" end="8"/>
                                            </p:txEl>
                                          </p:spTgt>
                                        </p:tgtEl>
                                        <p:attrNameLst>
                                          <p:attrName>style.visibility</p:attrName>
                                        </p:attrNameLst>
                                      </p:cBhvr>
                                      <p:to>
                                        <p:strVal val="visible"/>
                                      </p:to>
                                    </p:set>
                                    <p:animEffect transition="in" filter="barn(inVertical)">
                                      <p:cBhvr>
                                        <p:cTn id="12" dur="500"/>
                                        <p:tgtEl>
                                          <p:spTgt spid="4">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B04A547-7396-4540-BC79-21BACE104174}"/>
              </a:ext>
            </a:extLst>
          </p:cNvPr>
          <p:cNvSpPr>
            <a:spLocks noGrp="1"/>
          </p:cNvSpPr>
          <p:nvPr>
            <p:ph type="sldNum" sz="quarter" idx="12"/>
          </p:nvPr>
        </p:nvSpPr>
        <p:spPr/>
        <p:txBody>
          <a:bodyPr/>
          <a:lstStyle/>
          <a:p>
            <a:fld id="{D1E03997-E9FB-4E03-8511-F8C8BD8E1F07}" type="slidenum">
              <a:rPr lang="pt-BR" smtClean="0"/>
              <a:t>42</a:t>
            </a:fld>
            <a:endParaRPr lang="pt-BR"/>
          </a:p>
        </p:txBody>
      </p:sp>
      <p:sp>
        <p:nvSpPr>
          <p:cNvPr id="3" name="Retângulo 2">
            <a:extLst>
              <a:ext uri="{FF2B5EF4-FFF2-40B4-BE49-F238E27FC236}">
                <a16:creationId xmlns:a16="http://schemas.microsoft.com/office/drawing/2014/main" id="{DA7F981F-986C-463D-A26C-1C64838A938E}"/>
              </a:ext>
            </a:extLst>
          </p:cNvPr>
          <p:cNvSpPr/>
          <p:nvPr/>
        </p:nvSpPr>
        <p:spPr>
          <a:xfrm>
            <a:off x="194872" y="269823"/>
            <a:ext cx="11797259" cy="634083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ixaDeTexto 3">
            <a:extLst>
              <a:ext uri="{FF2B5EF4-FFF2-40B4-BE49-F238E27FC236}">
                <a16:creationId xmlns:a16="http://schemas.microsoft.com/office/drawing/2014/main" id="{80FE902C-1609-41AE-8613-7629C95AD591}"/>
              </a:ext>
            </a:extLst>
          </p:cNvPr>
          <p:cNvSpPr txBox="1"/>
          <p:nvPr/>
        </p:nvSpPr>
        <p:spPr>
          <a:xfrm>
            <a:off x="275303" y="442452"/>
            <a:ext cx="11641394" cy="1477328"/>
          </a:xfrm>
          <a:prstGeom prst="rect">
            <a:avLst/>
          </a:prstGeom>
          <a:noFill/>
        </p:spPr>
        <p:txBody>
          <a:bodyPr wrap="square" rtlCol="0">
            <a:spAutoFit/>
          </a:bodyPr>
          <a:lstStyle/>
          <a:p>
            <a:pPr marL="342900" indent="-342900" algn="just">
              <a:buFont typeface="+mj-lt"/>
              <a:buAutoNum type="arabicPeriod" startAt="49"/>
            </a:pPr>
            <a:r>
              <a:rPr lang="pt-BR" b="1" dirty="0">
                <a:effectLst>
                  <a:outerShdw blurRad="38100" dist="38100" dir="2700000" algn="tl">
                    <a:srgbClr val="000000">
                      <a:alpha val="43137"/>
                    </a:srgbClr>
                  </a:outerShdw>
                </a:effectLst>
              </a:rPr>
              <a:t>A bomba selecionada para uma dada instalação de bombeamento irá operar com uma vazão de 72 m³/h e apresenta um único diâmetro de aço XXS (K = 0,000046m) com diâmetro nominal de 4” (D</a:t>
            </a:r>
            <a:r>
              <a:rPr lang="pt-BR" b="1" baseline="-25000" dirty="0">
                <a:effectLst>
                  <a:outerShdw blurRad="38100" dist="38100" dir="2700000" algn="tl">
                    <a:srgbClr val="000000">
                      <a:alpha val="43137"/>
                    </a:srgbClr>
                  </a:outerShdw>
                </a:effectLst>
              </a:rPr>
              <a:t>int</a:t>
            </a:r>
            <a:r>
              <a:rPr lang="pt-BR" b="1" dirty="0">
                <a:effectLst>
                  <a:outerShdw blurRad="38100" dist="38100" dir="2700000" algn="tl">
                    <a:srgbClr val="000000">
                      <a:alpha val="43137"/>
                    </a:srgbClr>
                  </a:outerShdw>
                </a:effectLst>
              </a:rPr>
              <a:t> = 80,1 mm e A = 50,3 cm²). Sabendo que o fluido bombeado é água a 25</a:t>
            </a:r>
            <a:r>
              <a:rPr lang="pt-BR" b="1" baseline="30000" dirty="0">
                <a:effectLst>
                  <a:outerShdw blurRad="38100" dist="38100" dir="2700000" algn="tl">
                    <a:srgbClr val="000000">
                      <a:alpha val="43137"/>
                    </a:srgbClr>
                  </a:outerShdw>
                </a:effectLst>
              </a:rPr>
              <a:t>0</a:t>
            </a:r>
            <a:r>
              <a:rPr lang="pt-BR" b="1" dirty="0">
                <a:effectLst>
                  <a:outerShdw blurRad="38100" dist="38100" dir="2700000" algn="tl">
                    <a:srgbClr val="000000">
                      <a:alpha val="43137"/>
                    </a:srgbClr>
                  </a:outerShdw>
                </a:effectLst>
              </a:rPr>
              <a:t>C, que comprimento da tubulação antes da bomba 5,4 m e que tem as seguintes singularidades: válvula de poço (válvula de pé com crivo) da Mipel (L</a:t>
            </a:r>
            <a:r>
              <a:rPr lang="pt-BR" b="1" baseline="-25000" dirty="0">
                <a:effectLst>
                  <a:outerShdw blurRad="38100" dist="38100" dir="2700000" algn="tl">
                    <a:srgbClr val="000000">
                      <a:alpha val="43137"/>
                    </a:srgbClr>
                  </a:outerShdw>
                </a:effectLst>
              </a:rPr>
              <a:t>eq </a:t>
            </a:r>
            <a:r>
              <a:rPr lang="pt-BR" b="1" dirty="0">
                <a:effectLst>
                  <a:outerShdw blurRad="38100" dist="38100" dir="2700000" algn="tl">
                    <a:srgbClr val="000000">
                      <a:alpha val="43137"/>
                    </a:srgbClr>
                  </a:outerShdw>
                </a:effectLst>
              </a:rPr>
              <a:t> = 42,65 m) e curva fêmea de 90</a:t>
            </a:r>
            <a:r>
              <a:rPr lang="pt-BR" b="1" baseline="30000" dirty="0">
                <a:effectLst>
                  <a:outerShdw blurRad="38100" dist="38100" dir="2700000" algn="tl">
                    <a:srgbClr val="000000">
                      <a:alpha val="43137"/>
                    </a:srgbClr>
                  </a:outerShdw>
                </a:effectLst>
              </a:rPr>
              <a:t>0</a:t>
            </a:r>
            <a:r>
              <a:rPr lang="pt-BR" b="1" dirty="0">
                <a:effectLst>
                  <a:outerShdw blurRad="38100" dist="38100" dir="2700000" algn="tl">
                    <a:srgbClr val="000000">
                      <a:alpha val="43137"/>
                    </a:srgbClr>
                  </a:outerShdw>
                </a:effectLst>
              </a:rPr>
              <a:t> da Tupy (L</a:t>
            </a:r>
            <a:r>
              <a:rPr lang="pt-BR" b="1" baseline="-25000" dirty="0">
                <a:effectLst>
                  <a:outerShdw blurRad="38100" dist="38100" dir="2700000" algn="tl">
                    <a:srgbClr val="000000">
                      <a:alpha val="43137"/>
                    </a:srgbClr>
                  </a:outerShdw>
                </a:effectLst>
              </a:rPr>
              <a:t>eq </a:t>
            </a:r>
            <a:r>
              <a:rPr lang="pt-BR" b="1" dirty="0">
                <a:effectLst>
                  <a:outerShdw blurRad="38100" dist="38100" dir="2700000" algn="tl">
                    <a:srgbClr val="000000">
                      <a:alpha val="43137"/>
                    </a:srgbClr>
                  </a:outerShdw>
                </a:effectLst>
              </a:rPr>
              <a:t> = 1,3 m) calcule a perda de carga total antes da bomba. </a:t>
            </a:r>
            <a:r>
              <a:rPr lang="pt-BR" b="1" dirty="0">
                <a:solidFill>
                  <a:schemeClr val="accent1"/>
                </a:solidFill>
                <a:effectLst>
                  <a:outerShdw blurRad="38100" dist="38100" dir="2700000" algn="tl">
                    <a:srgbClr val="000000">
                      <a:alpha val="43137"/>
                    </a:srgbClr>
                  </a:outerShdw>
                </a:effectLst>
              </a:rPr>
              <a:t>Resposta: H</a:t>
            </a:r>
            <a:r>
              <a:rPr lang="pt-BR" b="1" baseline="-25000" dirty="0">
                <a:solidFill>
                  <a:schemeClr val="accent1"/>
                </a:solidFill>
                <a:effectLst>
                  <a:outerShdw blurRad="38100" dist="38100" dir="2700000" algn="tl">
                    <a:srgbClr val="000000">
                      <a:alpha val="43137"/>
                    </a:srgbClr>
                  </a:outerShdw>
                </a:effectLst>
              </a:rPr>
              <a:t>p</a:t>
            </a:r>
            <a:r>
              <a:rPr lang="pt-BR" b="1" dirty="0">
                <a:solidFill>
                  <a:schemeClr val="accent1"/>
                </a:solidFill>
                <a:effectLst>
                  <a:outerShdw blurRad="38100" dist="38100" dir="2700000" algn="tl">
                    <a:srgbClr val="000000">
                      <a:alpha val="43137"/>
                    </a:srgbClr>
                  </a:outerShdw>
                </a:effectLst>
              </a:rPr>
              <a:t> = 9,2 m</a:t>
            </a:r>
            <a:endParaRPr lang="pt-BR" b="1" dirty="0">
              <a:effectLst>
                <a:outerShdw blurRad="38100" dist="38100" dir="2700000" algn="tl">
                  <a:srgbClr val="000000">
                    <a:alpha val="43137"/>
                  </a:srgbClr>
                </a:outerShdw>
              </a:effectLst>
            </a:endParaRPr>
          </a:p>
        </p:txBody>
      </p:sp>
      <p:sp>
        <p:nvSpPr>
          <p:cNvPr id="5" name="Retângulo 4">
            <a:extLst>
              <a:ext uri="{FF2B5EF4-FFF2-40B4-BE49-F238E27FC236}">
                <a16:creationId xmlns:a16="http://schemas.microsoft.com/office/drawing/2014/main" id="{E2BFAB35-D923-43BB-BAC2-E351EE8CFF5C}"/>
              </a:ext>
            </a:extLst>
          </p:cNvPr>
          <p:cNvSpPr/>
          <p:nvPr/>
        </p:nvSpPr>
        <p:spPr>
          <a:xfrm>
            <a:off x="275303" y="2358584"/>
            <a:ext cx="11572568" cy="1200329"/>
          </a:xfrm>
          <a:prstGeom prst="rect">
            <a:avLst/>
          </a:prstGeom>
        </p:spPr>
        <p:txBody>
          <a:bodyPr wrap="square">
            <a:spAutoFit/>
          </a:bodyPr>
          <a:lstStyle/>
          <a:p>
            <a:pPr marL="342900" indent="-342900" algn="just">
              <a:buFont typeface="+mj-lt"/>
              <a:buAutoNum type="arabicPeriod" startAt="50"/>
            </a:pPr>
            <a:r>
              <a:rPr lang="pt-BR" b="1" dirty="0">
                <a:effectLst>
                  <a:outerShdw blurRad="38100" dist="38100" dir="2700000" algn="tl">
                    <a:srgbClr val="000000">
                      <a:alpha val="43137"/>
                    </a:srgbClr>
                  </a:outerShdw>
                </a:effectLst>
              </a:rPr>
              <a:t>Ao se transportar um fluido, de massa específica igual a 808,1 kg/m³ e viscosidade igual a 0,00144 Pa*s, com uma vazão de 320,2 m³/h através de uma tubulação de aço 80 (K = 0,000046m) com diâmetro nominal de 14” (D</a:t>
            </a:r>
            <a:r>
              <a:rPr lang="pt-BR" b="1" baseline="-25000" dirty="0">
                <a:effectLst>
                  <a:outerShdw blurRad="38100" dist="38100" dir="2700000" algn="tl">
                    <a:srgbClr val="000000">
                      <a:alpha val="43137"/>
                    </a:srgbClr>
                  </a:outerShdw>
                </a:effectLst>
              </a:rPr>
              <a:t>int</a:t>
            </a:r>
            <a:r>
              <a:rPr lang="pt-BR" b="1" dirty="0">
                <a:effectLst>
                  <a:outerShdw blurRad="38100" dist="38100" dir="2700000" algn="tl">
                    <a:srgbClr val="000000">
                      <a:alpha val="43137"/>
                    </a:srgbClr>
                  </a:outerShdw>
                </a:effectLst>
              </a:rPr>
              <a:t> = 317,5 mm e A = 791,7 cm²)  e 50 m de comprimento, qual a perda de carga distribuída que existirá neste escoamento. </a:t>
            </a:r>
          </a:p>
          <a:p>
            <a:pPr marL="354013" lvl="1" algn="just"/>
            <a:r>
              <a:rPr lang="pt-BR" b="1" dirty="0">
                <a:solidFill>
                  <a:schemeClr val="accent1"/>
                </a:solidFill>
                <a:effectLst>
                  <a:outerShdw blurRad="38100" dist="38100" dir="2700000" algn="tl">
                    <a:srgbClr val="000000">
                      <a:alpha val="43137"/>
                    </a:srgbClr>
                  </a:outerShdw>
                </a:effectLst>
              </a:rPr>
              <a:t>Resposta: H</a:t>
            </a:r>
            <a:r>
              <a:rPr lang="pt-BR" b="1" baseline="-25000" dirty="0">
                <a:solidFill>
                  <a:schemeClr val="accent1"/>
                </a:solidFill>
                <a:effectLst>
                  <a:outerShdw blurRad="38100" dist="38100" dir="2700000" algn="tl">
                    <a:srgbClr val="000000">
                      <a:alpha val="43137"/>
                    </a:srgbClr>
                  </a:outerShdw>
                </a:effectLst>
              </a:rPr>
              <a:t>p</a:t>
            </a:r>
            <a:r>
              <a:rPr lang="pt-BR" b="1" dirty="0">
                <a:solidFill>
                  <a:schemeClr val="accent1"/>
                </a:solidFill>
                <a:effectLst>
                  <a:outerShdw blurRad="38100" dist="38100" dir="2700000" algn="tl">
                    <a:srgbClr val="000000">
                      <a:alpha val="43137"/>
                    </a:srgbClr>
                  </a:outerShdw>
                </a:effectLst>
              </a:rPr>
              <a:t> = 0,17 m</a:t>
            </a:r>
            <a:endParaRPr lang="pt-BR"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66DABDB5-CA09-4FE4-98D0-A42C4B15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938" y="5235418"/>
            <a:ext cx="1073506" cy="1251525"/>
          </a:xfrm>
          <a:prstGeom prst="rect">
            <a:avLst/>
          </a:prstGeom>
        </p:spPr>
      </p:pic>
      <p:pic>
        <p:nvPicPr>
          <p:cNvPr id="7" name="Imagem 6">
            <a:extLst>
              <a:ext uri="{FF2B5EF4-FFF2-40B4-BE49-F238E27FC236}">
                <a16:creationId xmlns:a16="http://schemas.microsoft.com/office/drawing/2014/main" id="{86D1159B-A385-47EE-BB29-D34F86E88541}"/>
              </a:ext>
            </a:extLst>
          </p:cNvPr>
          <p:cNvPicPr>
            <a:picLocks noChangeAspect="1"/>
          </p:cNvPicPr>
          <p:nvPr/>
        </p:nvPicPr>
        <p:blipFill>
          <a:blip r:embed="rId3"/>
          <a:stretch>
            <a:fillRect/>
          </a:stretch>
        </p:blipFill>
        <p:spPr>
          <a:xfrm flipH="1">
            <a:off x="10172055" y="3800135"/>
            <a:ext cx="1758186" cy="2572955"/>
          </a:xfrm>
          <a:prstGeom prst="rect">
            <a:avLst/>
          </a:prstGeom>
        </p:spPr>
      </p:pic>
      <p:sp>
        <p:nvSpPr>
          <p:cNvPr id="8" name="Balão de Fala: Oval 7">
            <a:extLst>
              <a:ext uri="{FF2B5EF4-FFF2-40B4-BE49-F238E27FC236}">
                <a16:creationId xmlns:a16="http://schemas.microsoft.com/office/drawing/2014/main" id="{BA6F3A15-6495-4456-BFAA-E093EDA82B19}"/>
              </a:ext>
            </a:extLst>
          </p:cNvPr>
          <p:cNvSpPr/>
          <p:nvPr/>
        </p:nvSpPr>
        <p:spPr>
          <a:xfrm>
            <a:off x="5855855" y="3337184"/>
            <a:ext cx="4494968" cy="2015080"/>
          </a:xfrm>
          <a:prstGeom prst="wedgeEllipseCallout">
            <a:avLst>
              <a:gd name="adj1" fmla="val 59278"/>
              <a:gd name="adj2" fmla="val 16663"/>
            </a:avLst>
          </a:prstGeom>
          <a:solidFill>
            <a:srgbClr val="002142"/>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effectLst>
                  <a:outerShdw blurRad="38100" dist="38100" dir="2700000" algn="tl">
                    <a:srgbClr val="000000">
                      <a:alpha val="43137"/>
                    </a:srgbClr>
                  </a:outerShdw>
                </a:effectLst>
              </a:rPr>
              <a:t>Só avance no curso, após resolver os 10 problemas propostos, lembre, a obtenção das suas soluções são ginásticas para seu cérebro com o intuito de aumentar sua inteligência!</a:t>
            </a:r>
          </a:p>
        </p:txBody>
      </p:sp>
      <p:sp>
        <p:nvSpPr>
          <p:cNvPr id="9" name="Balão de Fala: Oval 8">
            <a:extLst>
              <a:ext uri="{FF2B5EF4-FFF2-40B4-BE49-F238E27FC236}">
                <a16:creationId xmlns:a16="http://schemas.microsoft.com/office/drawing/2014/main" id="{C57D6481-FCC6-4F1D-8594-5BC3BF68E1AB}"/>
              </a:ext>
            </a:extLst>
          </p:cNvPr>
          <p:cNvSpPr/>
          <p:nvPr/>
        </p:nvSpPr>
        <p:spPr>
          <a:xfrm>
            <a:off x="7157585" y="5465485"/>
            <a:ext cx="2161309" cy="720437"/>
          </a:xfrm>
          <a:prstGeom prst="wedgeEllipseCallout">
            <a:avLst>
              <a:gd name="adj1" fmla="val -71688"/>
              <a:gd name="adj2" fmla="val 20192"/>
            </a:avLst>
          </a:prstGeom>
          <a:solidFill>
            <a:srgbClr val="DC696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effectLst>
                  <a:outerShdw blurRad="38100" dist="38100" dir="2700000" algn="tl">
                    <a:srgbClr val="000000">
                      <a:alpha val="43137"/>
                    </a:srgbClr>
                  </a:outerShdw>
                </a:effectLst>
              </a:rPr>
              <a:t>Obrigado!</a:t>
            </a:r>
          </a:p>
        </p:txBody>
      </p:sp>
      <p:pic>
        <p:nvPicPr>
          <p:cNvPr id="11" name="Imagem 10">
            <a:extLst>
              <a:ext uri="{FF2B5EF4-FFF2-40B4-BE49-F238E27FC236}">
                <a16:creationId xmlns:a16="http://schemas.microsoft.com/office/drawing/2014/main" id="{8E3B6CE5-9C64-4D01-8E28-0BDF958E3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105095" y="3476623"/>
            <a:ext cx="2057687" cy="3010320"/>
          </a:xfrm>
          <a:prstGeom prst="rect">
            <a:avLst/>
          </a:prstGeom>
        </p:spPr>
      </p:pic>
    </p:spTree>
    <p:extLst>
      <p:ext uri="{BB962C8B-B14F-4D97-AF65-F5344CB8AC3E}">
        <p14:creationId xmlns:p14="http://schemas.microsoft.com/office/powerpoint/2010/main" val="338229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37273E82-D1F9-4247-ABBC-6BD95A507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724" y="3885586"/>
            <a:ext cx="2295845" cy="2114845"/>
          </a:xfrm>
          <a:prstGeom prst="rect">
            <a:avLst/>
          </a:prstGeom>
        </p:spPr>
      </p:pic>
      <p:pic>
        <p:nvPicPr>
          <p:cNvPr id="15" name="Imagem 14">
            <a:extLst>
              <a:ext uri="{FF2B5EF4-FFF2-40B4-BE49-F238E27FC236}">
                <a16:creationId xmlns:a16="http://schemas.microsoft.com/office/drawing/2014/main" id="{38E37753-D1A2-4FC7-974B-C0CED24EE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529894" y="1897850"/>
            <a:ext cx="1921736" cy="1714780"/>
          </a:xfrm>
          <a:prstGeom prst="rect">
            <a:avLst/>
          </a:prstGeom>
        </p:spPr>
      </p:pic>
      <p:sp>
        <p:nvSpPr>
          <p:cNvPr id="16" name="Balão de Fala: Oval 15">
            <a:extLst>
              <a:ext uri="{FF2B5EF4-FFF2-40B4-BE49-F238E27FC236}">
                <a16:creationId xmlns:a16="http://schemas.microsoft.com/office/drawing/2014/main" id="{A02A7CD7-C6D2-4105-8A2B-094F368AD91C}"/>
              </a:ext>
            </a:extLst>
          </p:cNvPr>
          <p:cNvSpPr/>
          <p:nvPr/>
        </p:nvSpPr>
        <p:spPr>
          <a:xfrm>
            <a:off x="6415788" y="2278506"/>
            <a:ext cx="3327817" cy="854439"/>
          </a:xfrm>
          <a:prstGeom prst="wedgeEllipseCallout">
            <a:avLst>
              <a:gd name="adj1" fmla="val 59347"/>
              <a:gd name="adj2" fmla="val 18640"/>
            </a:avLst>
          </a:prstGeom>
          <a:solidFill>
            <a:srgbClr val="622B21"/>
          </a:solidFill>
          <a:ln w="38100">
            <a:solidFill>
              <a:srgbClr val="E2BE8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Você pode definir tubulação? </a:t>
            </a:r>
          </a:p>
        </p:txBody>
      </p:sp>
      <p:sp>
        <p:nvSpPr>
          <p:cNvPr id="17" name="Balão de Fala: Oval 16">
            <a:extLst>
              <a:ext uri="{FF2B5EF4-FFF2-40B4-BE49-F238E27FC236}">
                <a16:creationId xmlns:a16="http://schemas.microsoft.com/office/drawing/2014/main" id="{7E4A150C-C356-45F4-86FC-5B8D8B2DF12B}"/>
              </a:ext>
            </a:extLst>
          </p:cNvPr>
          <p:cNvSpPr/>
          <p:nvPr/>
        </p:nvSpPr>
        <p:spPr>
          <a:xfrm>
            <a:off x="3222885" y="3972393"/>
            <a:ext cx="5066675" cy="2098623"/>
          </a:xfrm>
          <a:prstGeom prst="wedgeEllipseCallout">
            <a:avLst>
              <a:gd name="adj1" fmla="val -63732"/>
              <a:gd name="adj2" fmla="val 4642"/>
            </a:avLst>
          </a:prstGeom>
          <a:solidFill>
            <a:srgbClr val="9E6442"/>
          </a:solidFill>
          <a:ln w="57150">
            <a:solidFill>
              <a:srgbClr val="C5632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É o conjunto de tubos e acessórios hidráulico (conexões, curvas, válvulas, reduções, ampliações, flanges, ...) utilizados para transportar um fluido!</a:t>
            </a:r>
          </a:p>
        </p:txBody>
      </p:sp>
      <p:pic>
        <p:nvPicPr>
          <p:cNvPr id="19" name="Imagem 18" descr="Uma imagem contendo vestuário&#10;&#10;Descrição gerada com muito alta confiança">
            <a:extLst>
              <a:ext uri="{FF2B5EF4-FFF2-40B4-BE49-F238E27FC236}">
                <a16:creationId xmlns:a16="http://schemas.microsoft.com/office/drawing/2014/main" id="{98401A19-011F-439C-AD87-B89E26B92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035" y="839448"/>
            <a:ext cx="1624455" cy="2495944"/>
          </a:xfrm>
          <a:prstGeom prst="rect">
            <a:avLst/>
          </a:prstGeom>
        </p:spPr>
      </p:pic>
      <p:sp>
        <p:nvSpPr>
          <p:cNvPr id="13" name="Balão de Fala: Oval 12">
            <a:extLst>
              <a:ext uri="{FF2B5EF4-FFF2-40B4-BE49-F238E27FC236}">
                <a16:creationId xmlns:a16="http://schemas.microsoft.com/office/drawing/2014/main" id="{D2E9DDE9-AFFC-4590-B365-FAC38362AA9C}"/>
              </a:ext>
            </a:extLst>
          </p:cNvPr>
          <p:cNvSpPr/>
          <p:nvPr/>
        </p:nvSpPr>
        <p:spPr>
          <a:xfrm>
            <a:off x="2248525" y="359765"/>
            <a:ext cx="6805534" cy="1573967"/>
          </a:xfrm>
          <a:prstGeom prst="wedgeEllipseCallout">
            <a:avLst>
              <a:gd name="adj1" fmla="val -53652"/>
              <a:gd name="adj2" fmla="val 37738"/>
            </a:avLst>
          </a:prstGeom>
          <a:solidFill>
            <a:srgbClr val="8A0011"/>
          </a:solidFill>
          <a:ln w="38100">
            <a:solidFill>
              <a:srgbClr val="008EA4"/>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Sim, dentro das tubulações, sempre são originadas as perdas de carga e, para assegurar um bom funcionamento de uma instalação hidráulica, é essencial os cálculos das mesmas!</a:t>
            </a:r>
          </a:p>
        </p:txBody>
      </p:sp>
      <p:pic>
        <p:nvPicPr>
          <p:cNvPr id="20" name="Imagem 19">
            <a:extLst>
              <a:ext uri="{FF2B5EF4-FFF2-40B4-BE49-F238E27FC236}">
                <a16:creationId xmlns:a16="http://schemas.microsoft.com/office/drawing/2014/main" id="{4B614A85-8DD7-4656-A3F8-EBFA8DAAA511}"/>
              </a:ext>
            </a:extLst>
          </p:cNvPr>
          <p:cNvPicPr>
            <a:picLocks noChangeAspect="1"/>
          </p:cNvPicPr>
          <p:nvPr/>
        </p:nvPicPr>
        <p:blipFill>
          <a:blip r:embed="rId6"/>
          <a:stretch>
            <a:fillRect/>
          </a:stretch>
        </p:blipFill>
        <p:spPr>
          <a:xfrm>
            <a:off x="2235330" y="1944613"/>
            <a:ext cx="1931935" cy="1748291"/>
          </a:xfrm>
          <a:prstGeom prst="rect">
            <a:avLst/>
          </a:prstGeom>
        </p:spPr>
      </p:pic>
      <p:pic>
        <p:nvPicPr>
          <p:cNvPr id="21" name="Imagem 20">
            <a:extLst>
              <a:ext uri="{FF2B5EF4-FFF2-40B4-BE49-F238E27FC236}">
                <a16:creationId xmlns:a16="http://schemas.microsoft.com/office/drawing/2014/main" id="{2AB5EBC5-7598-43F6-A608-A10BFFF545BE}"/>
              </a:ext>
            </a:extLst>
          </p:cNvPr>
          <p:cNvPicPr>
            <a:picLocks noChangeAspect="1"/>
          </p:cNvPicPr>
          <p:nvPr/>
        </p:nvPicPr>
        <p:blipFill>
          <a:blip r:embed="rId7"/>
          <a:stretch>
            <a:fillRect/>
          </a:stretch>
        </p:blipFill>
        <p:spPr>
          <a:xfrm>
            <a:off x="8624679" y="3867461"/>
            <a:ext cx="2938864" cy="2585803"/>
          </a:xfrm>
          <a:prstGeom prst="rect">
            <a:avLst/>
          </a:prstGeom>
        </p:spPr>
      </p:pic>
      <p:cxnSp>
        <p:nvCxnSpPr>
          <p:cNvPr id="27" name="Conector reto 26">
            <a:extLst>
              <a:ext uri="{FF2B5EF4-FFF2-40B4-BE49-F238E27FC236}">
                <a16:creationId xmlns:a16="http://schemas.microsoft.com/office/drawing/2014/main" id="{109F94C3-C471-4F17-8291-299B5083E8B4}"/>
              </a:ext>
            </a:extLst>
          </p:cNvPr>
          <p:cNvCxnSpPr>
            <a:cxnSpLocks/>
          </p:cNvCxnSpPr>
          <p:nvPr/>
        </p:nvCxnSpPr>
        <p:spPr>
          <a:xfrm>
            <a:off x="359764" y="209862"/>
            <a:ext cx="0" cy="358264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Conector reto 28">
            <a:extLst>
              <a:ext uri="{FF2B5EF4-FFF2-40B4-BE49-F238E27FC236}">
                <a16:creationId xmlns:a16="http://schemas.microsoft.com/office/drawing/2014/main" id="{6FEEAD9C-883D-482A-A221-C2599064278C}"/>
              </a:ext>
            </a:extLst>
          </p:cNvPr>
          <p:cNvCxnSpPr/>
          <p:nvPr/>
        </p:nvCxnSpPr>
        <p:spPr>
          <a:xfrm>
            <a:off x="344773" y="194872"/>
            <a:ext cx="11304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a16="http://schemas.microsoft.com/office/drawing/2014/main" id="{61F37834-F5CE-408C-94B1-1A00A503E416}"/>
              </a:ext>
            </a:extLst>
          </p:cNvPr>
          <p:cNvCxnSpPr>
            <a:cxnSpLocks/>
          </p:cNvCxnSpPr>
          <p:nvPr/>
        </p:nvCxnSpPr>
        <p:spPr>
          <a:xfrm>
            <a:off x="11632367" y="209862"/>
            <a:ext cx="0" cy="188876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Conector reto 32">
            <a:extLst>
              <a:ext uri="{FF2B5EF4-FFF2-40B4-BE49-F238E27FC236}">
                <a16:creationId xmlns:a16="http://schemas.microsoft.com/office/drawing/2014/main" id="{4A9DEF58-E399-47A4-ADBB-01780A4A7FC4}"/>
              </a:ext>
            </a:extLst>
          </p:cNvPr>
          <p:cNvCxnSpPr>
            <a:cxnSpLocks/>
          </p:cNvCxnSpPr>
          <p:nvPr/>
        </p:nvCxnSpPr>
        <p:spPr>
          <a:xfrm flipH="1">
            <a:off x="5246558" y="2098623"/>
            <a:ext cx="638580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a16="http://schemas.microsoft.com/office/drawing/2014/main" id="{93CBC550-2EF7-4128-9C6C-5973E1989AA4}"/>
              </a:ext>
            </a:extLst>
          </p:cNvPr>
          <p:cNvCxnSpPr>
            <a:cxnSpLocks/>
          </p:cNvCxnSpPr>
          <p:nvPr/>
        </p:nvCxnSpPr>
        <p:spPr>
          <a:xfrm>
            <a:off x="5276537" y="2113613"/>
            <a:ext cx="0" cy="160394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a16="http://schemas.microsoft.com/office/drawing/2014/main" id="{C6EE7ECF-0443-44DD-8853-3725DB76A2C9}"/>
              </a:ext>
            </a:extLst>
          </p:cNvPr>
          <p:cNvCxnSpPr/>
          <p:nvPr/>
        </p:nvCxnSpPr>
        <p:spPr>
          <a:xfrm>
            <a:off x="374755" y="3732551"/>
            <a:ext cx="494675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4" name="Retângulo 43">
            <a:extLst>
              <a:ext uri="{FF2B5EF4-FFF2-40B4-BE49-F238E27FC236}">
                <a16:creationId xmlns:a16="http://schemas.microsoft.com/office/drawing/2014/main" id="{228EA19E-84EB-40A5-8DB5-E58E0234FC68}"/>
              </a:ext>
            </a:extLst>
          </p:cNvPr>
          <p:cNvSpPr/>
          <p:nvPr/>
        </p:nvSpPr>
        <p:spPr>
          <a:xfrm>
            <a:off x="5411449" y="2188564"/>
            <a:ext cx="6250899" cy="154398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tângulo 47">
            <a:extLst>
              <a:ext uri="{FF2B5EF4-FFF2-40B4-BE49-F238E27FC236}">
                <a16:creationId xmlns:a16="http://schemas.microsoft.com/office/drawing/2014/main" id="{87CAB4AA-05ED-4C68-AA2E-2B7E3282FC93}"/>
              </a:ext>
            </a:extLst>
          </p:cNvPr>
          <p:cNvSpPr/>
          <p:nvPr/>
        </p:nvSpPr>
        <p:spPr>
          <a:xfrm>
            <a:off x="389744" y="3852472"/>
            <a:ext cx="11332564" cy="289310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44"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descr="Uma imagem contendo texto, livro&#10;&#10;Descrição gerada com muito alta confiança">
            <a:extLst>
              <a:ext uri="{FF2B5EF4-FFF2-40B4-BE49-F238E27FC236}">
                <a16:creationId xmlns:a16="http://schemas.microsoft.com/office/drawing/2014/main" id="{73BF76A7-6C96-475E-918E-8E6203F12B70}"/>
              </a:ext>
            </a:extLst>
          </p:cNvPr>
          <p:cNvPicPr>
            <a:picLocks noChangeAspect="1"/>
          </p:cNvPicPr>
          <p:nvPr/>
        </p:nvPicPr>
        <p:blipFill rotWithShape="1">
          <a:blip r:embed="rId3">
            <a:extLst>
              <a:ext uri="{28A0092B-C50C-407E-A947-70E740481C1C}">
                <a14:useLocalDpi xmlns:a14="http://schemas.microsoft.com/office/drawing/2010/main" val="0"/>
              </a:ext>
            </a:extLst>
          </a:blip>
          <a:srcRect r="888" b="-1"/>
          <a:stretch/>
        </p:blipFill>
        <p:spPr>
          <a:xfrm>
            <a:off x="20" y="10"/>
            <a:ext cx="12191980" cy="6857990"/>
          </a:xfrm>
          <a:prstGeom prst="rect">
            <a:avLst/>
          </a:prstGeom>
        </p:spPr>
      </p:pic>
      <p:sp>
        <p:nvSpPr>
          <p:cNvPr id="4" name="Balão de Fala: Oval 3">
            <a:extLst>
              <a:ext uri="{FF2B5EF4-FFF2-40B4-BE49-F238E27FC236}">
                <a16:creationId xmlns:a16="http://schemas.microsoft.com/office/drawing/2014/main" id="{7C211E08-9C7F-4DCF-AC84-4E6286E747CB}"/>
              </a:ext>
            </a:extLst>
          </p:cNvPr>
          <p:cNvSpPr/>
          <p:nvPr/>
        </p:nvSpPr>
        <p:spPr>
          <a:xfrm>
            <a:off x="5741233" y="614597"/>
            <a:ext cx="5891134" cy="2023672"/>
          </a:xfrm>
          <a:prstGeom prst="wedgeEllipseCallout">
            <a:avLst>
              <a:gd name="adj1" fmla="val -55369"/>
              <a:gd name="adj2" fmla="val 23982"/>
            </a:avLst>
          </a:prstGeom>
          <a:solidFill>
            <a:srgbClr val="826163"/>
          </a:solidFill>
          <a:ln w="57150">
            <a:solidFill>
              <a:srgbClr val="EAC9B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 perda de carga em uma instalação sempre acarreta uma redução de pressão no sentido de escoamento!</a:t>
            </a:r>
          </a:p>
        </p:txBody>
      </p:sp>
      <p:sp>
        <p:nvSpPr>
          <p:cNvPr id="5" name="Balão de Fala: Oval 4">
            <a:extLst>
              <a:ext uri="{FF2B5EF4-FFF2-40B4-BE49-F238E27FC236}">
                <a16:creationId xmlns:a16="http://schemas.microsoft.com/office/drawing/2014/main" id="{C7A87E9E-0C4B-499F-A3AA-3F899E47020E}"/>
              </a:ext>
            </a:extLst>
          </p:cNvPr>
          <p:cNvSpPr/>
          <p:nvPr/>
        </p:nvSpPr>
        <p:spPr>
          <a:xfrm>
            <a:off x="3462727" y="4871803"/>
            <a:ext cx="3492709" cy="1364105"/>
          </a:xfrm>
          <a:prstGeom prst="wedgeEllipseCallout">
            <a:avLst/>
          </a:prstGeom>
          <a:solidFill>
            <a:srgbClr val="353535"/>
          </a:solidFill>
          <a:ln w="38100"/>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Isto foi observado experimentalmente?</a:t>
            </a:r>
          </a:p>
        </p:txBody>
      </p:sp>
    </p:spTree>
    <p:extLst>
      <p:ext uri="{BB962C8B-B14F-4D97-AF65-F5344CB8AC3E}">
        <p14:creationId xmlns:p14="http://schemas.microsoft.com/office/powerpoint/2010/main" val="163614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m 4">
            <a:extLst>
              <a:ext uri="{FF2B5EF4-FFF2-40B4-BE49-F238E27FC236}">
                <a16:creationId xmlns:a16="http://schemas.microsoft.com/office/drawing/2014/main" id="{A4060769-3DF2-42B6-8FCE-5A664E592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360" y="599607"/>
            <a:ext cx="1378339" cy="1610734"/>
          </a:xfrm>
          <a:prstGeom prst="rect">
            <a:avLst/>
          </a:prstGeom>
        </p:spPr>
      </p:pic>
      <p:sp>
        <p:nvSpPr>
          <p:cNvPr id="6" name="Balão de Fala: Oval 5">
            <a:extLst>
              <a:ext uri="{FF2B5EF4-FFF2-40B4-BE49-F238E27FC236}">
                <a16:creationId xmlns:a16="http://schemas.microsoft.com/office/drawing/2014/main" id="{0D07C8A8-21F4-47A6-81D9-AE9CEF2C0932}"/>
              </a:ext>
            </a:extLst>
          </p:cNvPr>
          <p:cNvSpPr/>
          <p:nvPr/>
        </p:nvSpPr>
        <p:spPr>
          <a:xfrm>
            <a:off x="3882452" y="914400"/>
            <a:ext cx="5846164" cy="1184223"/>
          </a:xfrm>
          <a:prstGeom prst="wedgeEllipseCallout">
            <a:avLst>
              <a:gd name="adj1" fmla="val -58012"/>
              <a:gd name="adj2" fmla="val 23260"/>
            </a:avLst>
          </a:prstGeom>
          <a:solidFill>
            <a:srgbClr val="425A26"/>
          </a:solidFill>
          <a:ln w="38100">
            <a:solidFill>
              <a:srgbClr val="009D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Sim, vejamos isto através da bancada de laboratório, onde consideramos inicialmente as seções (1), (2) e (3)</a:t>
            </a:r>
          </a:p>
        </p:txBody>
      </p:sp>
      <p:pic>
        <p:nvPicPr>
          <p:cNvPr id="7" name="Imagem 6">
            <a:extLst>
              <a:ext uri="{FF2B5EF4-FFF2-40B4-BE49-F238E27FC236}">
                <a16:creationId xmlns:a16="http://schemas.microsoft.com/office/drawing/2014/main" id="{A787A869-2151-46BF-BA22-40054BC0A193}"/>
              </a:ext>
            </a:extLst>
          </p:cNvPr>
          <p:cNvPicPr>
            <a:picLocks noChangeAspect="1"/>
          </p:cNvPicPr>
          <p:nvPr/>
        </p:nvPicPr>
        <p:blipFill>
          <a:blip r:embed="rId4"/>
          <a:stretch>
            <a:fillRect/>
          </a:stretch>
        </p:blipFill>
        <p:spPr>
          <a:xfrm>
            <a:off x="717888" y="2143671"/>
            <a:ext cx="10906125" cy="4219575"/>
          </a:xfrm>
          <a:prstGeom prst="rect">
            <a:avLst/>
          </a:prstGeom>
        </p:spPr>
      </p:pic>
    </p:spTree>
    <p:extLst>
      <p:ext uri="{BB962C8B-B14F-4D97-AF65-F5344CB8AC3E}">
        <p14:creationId xmlns:p14="http://schemas.microsoft.com/office/powerpoint/2010/main" val="3613381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FFEFC30-957C-4162-92BE-75A97C631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27" y="3272630"/>
            <a:ext cx="2910952" cy="2514977"/>
          </a:xfrm>
          <a:prstGeom prst="rect">
            <a:avLst/>
          </a:prstGeom>
        </p:spPr>
      </p:pic>
      <p:sp>
        <p:nvSpPr>
          <p:cNvPr id="5" name="Balão de Pensamento: Nuvem 4">
            <a:extLst>
              <a:ext uri="{FF2B5EF4-FFF2-40B4-BE49-F238E27FC236}">
                <a16:creationId xmlns:a16="http://schemas.microsoft.com/office/drawing/2014/main" id="{5B0E0C6F-D6ED-4D0A-AC14-DB041DB9C576}"/>
              </a:ext>
            </a:extLst>
          </p:cNvPr>
          <p:cNvSpPr/>
          <p:nvPr/>
        </p:nvSpPr>
        <p:spPr>
          <a:xfrm>
            <a:off x="914400" y="419725"/>
            <a:ext cx="5096656" cy="2053652"/>
          </a:xfrm>
          <a:prstGeom prst="cloudCallout">
            <a:avLst>
              <a:gd name="adj1" fmla="val -34637"/>
              <a:gd name="adj2" fmla="val 115054"/>
            </a:avLst>
          </a:prstGeom>
          <a:solidFill>
            <a:srgbClr val="004040"/>
          </a:solidFill>
          <a:ln>
            <a:solidFill>
              <a:srgbClr val="0000F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 coleta dos dados pode ser vista no YouTube: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https://youtu.be/t7I9kJeTpBk</a:t>
            </a:r>
          </a:p>
        </p:txBody>
      </p:sp>
      <p:pic>
        <p:nvPicPr>
          <p:cNvPr id="8" name="Imagem 7">
            <a:extLst>
              <a:ext uri="{FF2B5EF4-FFF2-40B4-BE49-F238E27FC236}">
                <a16:creationId xmlns:a16="http://schemas.microsoft.com/office/drawing/2014/main" id="{6014A00D-87CD-4C62-B7A6-909ECC053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3740" y="4991723"/>
            <a:ext cx="1128407" cy="1557027"/>
          </a:xfrm>
          <a:prstGeom prst="rect">
            <a:avLst/>
          </a:prstGeom>
        </p:spPr>
      </p:pic>
      <p:sp>
        <p:nvSpPr>
          <p:cNvPr id="9" name="Balão de Fala: Oval 8">
            <a:extLst>
              <a:ext uri="{FF2B5EF4-FFF2-40B4-BE49-F238E27FC236}">
                <a16:creationId xmlns:a16="http://schemas.microsoft.com/office/drawing/2014/main" id="{A3995797-FEB9-4DA3-8DA0-221F05B22BF5}"/>
              </a:ext>
            </a:extLst>
          </p:cNvPr>
          <p:cNvSpPr/>
          <p:nvPr/>
        </p:nvSpPr>
        <p:spPr>
          <a:xfrm>
            <a:off x="8214610" y="4946754"/>
            <a:ext cx="1753849" cy="824459"/>
          </a:xfrm>
          <a:prstGeom prst="wedgeEllipseCallout">
            <a:avLst>
              <a:gd name="adj1" fmla="val 53526"/>
              <a:gd name="adj2" fmla="val 66136"/>
            </a:avLst>
          </a:prstGeom>
          <a:solidFill>
            <a:srgbClr val="875427"/>
          </a:solidFill>
          <a:ln>
            <a:solidFill>
              <a:srgbClr val="190E05"/>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E agora?</a:t>
            </a:r>
          </a:p>
        </p:txBody>
      </p:sp>
      <p:sp>
        <p:nvSpPr>
          <p:cNvPr id="10" name="Retângulo 9">
            <a:extLst>
              <a:ext uri="{FF2B5EF4-FFF2-40B4-BE49-F238E27FC236}">
                <a16:creationId xmlns:a16="http://schemas.microsoft.com/office/drawing/2014/main" id="{69E8DAB9-5409-4EB8-A563-33E38F4BF08F}"/>
              </a:ext>
            </a:extLst>
          </p:cNvPr>
          <p:cNvSpPr/>
          <p:nvPr/>
        </p:nvSpPr>
        <p:spPr>
          <a:xfrm>
            <a:off x="284813" y="149902"/>
            <a:ext cx="11587397" cy="656569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aixaDeTexto 10">
            <a:extLst>
              <a:ext uri="{FF2B5EF4-FFF2-40B4-BE49-F238E27FC236}">
                <a16:creationId xmlns:a16="http://schemas.microsoft.com/office/drawing/2014/main" id="{45E36F7A-9EDF-4356-B764-D7926AC68095}"/>
              </a:ext>
            </a:extLst>
          </p:cNvPr>
          <p:cNvSpPr txBox="1"/>
          <p:nvPr/>
        </p:nvSpPr>
        <p:spPr>
          <a:xfrm>
            <a:off x="9653666" y="3267856"/>
            <a:ext cx="14390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 name="Agrupar 19">
            <a:extLst>
              <a:ext uri="{FF2B5EF4-FFF2-40B4-BE49-F238E27FC236}">
                <a16:creationId xmlns:a16="http://schemas.microsoft.com/office/drawing/2014/main" id="{EFC8B0DD-DB16-47E5-A4CC-F17BA55CA0B1}"/>
              </a:ext>
            </a:extLst>
          </p:cNvPr>
          <p:cNvGrpSpPr/>
          <p:nvPr/>
        </p:nvGrpSpPr>
        <p:grpSpPr>
          <a:xfrm>
            <a:off x="6185628" y="501077"/>
            <a:ext cx="6121296" cy="4235814"/>
            <a:chOff x="6185628" y="501077"/>
            <a:chExt cx="6121296" cy="4235814"/>
          </a:xfrm>
        </p:grpSpPr>
        <p:pic>
          <p:nvPicPr>
            <p:cNvPr id="2" name="Imagem 1">
              <a:extLst>
                <a:ext uri="{FF2B5EF4-FFF2-40B4-BE49-F238E27FC236}">
                  <a16:creationId xmlns:a16="http://schemas.microsoft.com/office/drawing/2014/main" id="{D215C21A-08A1-47E9-9744-39850855741D}"/>
                </a:ext>
              </a:extLst>
            </p:cNvPr>
            <p:cNvPicPr>
              <a:picLocks noChangeAspect="1"/>
            </p:cNvPicPr>
            <p:nvPr/>
          </p:nvPicPr>
          <p:blipFill>
            <a:blip r:embed="rId6"/>
            <a:stretch>
              <a:fillRect/>
            </a:stretch>
          </p:blipFill>
          <p:spPr>
            <a:xfrm>
              <a:off x="6185628" y="501077"/>
              <a:ext cx="5180492" cy="4235814"/>
            </a:xfrm>
            <a:prstGeom prst="rect">
              <a:avLst/>
            </a:prstGeom>
          </p:spPr>
        </p:pic>
        <p:cxnSp>
          <p:nvCxnSpPr>
            <p:cNvPr id="7" name="Conector reto 6">
              <a:extLst>
                <a:ext uri="{FF2B5EF4-FFF2-40B4-BE49-F238E27FC236}">
                  <a16:creationId xmlns:a16="http://schemas.microsoft.com/office/drawing/2014/main" id="{A9B4346E-11B6-4F12-A8D9-BBF8D21FD30C}"/>
                </a:ext>
              </a:extLst>
            </p:cNvPr>
            <p:cNvCxnSpPr/>
            <p:nvPr/>
          </p:nvCxnSpPr>
          <p:spPr>
            <a:xfrm flipH="1" flipV="1">
              <a:off x="11017770" y="1139252"/>
              <a:ext cx="164892" cy="52465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F0BE9A3A-2DAF-4398-8D72-EA8F1404E35D}"/>
                </a:ext>
              </a:extLst>
            </p:cNvPr>
            <p:cNvCxnSpPr/>
            <p:nvPr/>
          </p:nvCxnSpPr>
          <p:spPr>
            <a:xfrm flipH="1" flipV="1">
              <a:off x="7555043" y="1319134"/>
              <a:ext cx="284813" cy="35976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Conector reto 14">
              <a:extLst>
                <a:ext uri="{FF2B5EF4-FFF2-40B4-BE49-F238E27FC236}">
                  <a16:creationId xmlns:a16="http://schemas.microsoft.com/office/drawing/2014/main" id="{6A115054-5A7E-4ED0-99AD-CBC05FD23A36}"/>
                </a:ext>
              </a:extLst>
            </p:cNvPr>
            <p:cNvCxnSpPr>
              <a:cxnSpLocks/>
            </p:cNvCxnSpPr>
            <p:nvPr/>
          </p:nvCxnSpPr>
          <p:spPr>
            <a:xfrm flipV="1">
              <a:off x="6835515" y="1094282"/>
              <a:ext cx="374754" cy="53964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C50A27FA-506C-4DCD-B258-6F8461A580FC}"/>
                </a:ext>
              </a:extLst>
            </p:cNvPr>
            <p:cNvSpPr txBox="1"/>
            <p:nvPr/>
          </p:nvSpPr>
          <p:spPr>
            <a:xfrm>
              <a:off x="10807908" y="839449"/>
              <a:ext cx="14990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(1)</a:t>
              </a:r>
            </a:p>
          </p:txBody>
        </p:sp>
        <p:sp>
          <p:nvSpPr>
            <p:cNvPr id="18" name="CaixaDeTexto 17">
              <a:extLst>
                <a:ext uri="{FF2B5EF4-FFF2-40B4-BE49-F238E27FC236}">
                  <a16:creationId xmlns:a16="http://schemas.microsoft.com/office/drawing/2014/main" id="{F60E0256-EFD1-4945-83CF-CAC89B4C9FAA}"/>
                </a:ext>
              </a:extLst>
            </p:cNvPr>
            <p:cNvSpPr txBox="1"/>
            <p:nvPr/>
          </p:nvSpPr>
          <p:spPr>
            <a:xfrm>
              <a:off x="7332688" y="1006839"/>
              <a:ext cx="14990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(2)</a:t>
              </a:r>
            </a:p>
          </p:txBody>
        </p:sp>
        <p:sp>
          <p:nvSpPr>
            <p:cNvPr id="19" name="CaixaDeTexto 18">
              <a:extLst>
                <a:ext uri="{FF2B5EF4-FFF2-40B4-BE49-F238E27FC236}">
                  <a16:creationId xmlns:a16="http://schemas.microsoft.com/office/drawing/2014/main" id="{8DD4B0C9-7680-40D7-ACC8-C00FFD72C618}"/>
                </a:ext>
              </a:extLst>
            </p:cNvPr>
            <p:cNvSpPr txBox="1"/>
            <p:nvPr/>
          </p:nvSpPr>
          <p:spPr>
            <a:xfrm>
              <a:off x="7017895" y="766996"/>
              <a:ext cx="14990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(3)</a:t>
              </a:r>
            </a:p>
          </p:txBody>
        </p:sp>
      </p:grpSp>
      <p:graphicFrame>
        <p:nvGraphicFramePr>
          <p:cNvPr id="6" name="Objeto 5">
            <a:extLst>
              <a:ext uri="{FF2B5EF4-FFF2-40B4-BE49-F238E27FC236}">
                <a16:creationId xmlns:a16="http://schemas.microsoft.com/office/drawing/2014/main" id="{DE1533D0-A648-4632-BE2F-884A5E251774}"/>
              </a:ext>
            </a:extLst>
          </p:cNvPr>
          <p:cNvGraphicFramePr>
            <a:graphicFrameLocks noChangeAspect="1"/>
          </p:cNvGraphicFramePr>
          <p:nvPr>
            <p:extLst>
              <p:ext uri="{D42A27DB-BD31-4B8C-83A1-F6EECF244321}">
                <p14:modId xmlns:p14="http://schemas.microsoft.com/office/powerpoint/2010/main" val="3074826583"/>
              </p:ext>
            </p:extLst>
          </p:nvPr>
        </p:nvGraphicFramePr>
        <p:xfrm>
          <a:off x="3689897" y="3545408"/>
          <a:ext cx="3803650" cy="2473325"/>
        </p:xfrm>
        <a:graphic>
          <a:graphicData uri="http://schemas.openxmlformats.org/presentationml/2006/ole">
            <mc:AlternateContent xmlns:mc="http://schemas.openxmlformats.org/markup-compatibility/2006">
              <mc:Choice xmlns:v="urn:schemas-microsoft-com:vml" Requires="v">
                <p:oleObj spid="_x0000_s1068" name="Equation" r:id="rId7" imgW="2145960" imgH="1396800" progId="Equation.DSMT4">
                  <p:embed/>
                </p:oleObj>
              </mc:Choice>
              <mc:Fallback>
                <p:oleObj name="Equation" r:id="rId7" imgW="2145960" imgH="1396800" progId="Equation.DSMT4">
                  <p:embed/>
                  <p:pic>
                    <p:nvPicPr>
                      <p:cNvPr id="6" name="Objeto 5">
                        <a:extLst>
                          <a:ext uri="{FF2B5EF4-FFF2-40B4-BE49-F238E27FC236}">
                            <a16:creationId xmlns:a16="http://schemas.microsoft.com/office/drawing/2014/main" id="{DE1533D0-A648-4632-BE2F-884A5E251774}"/>
                          </a:ext>
                        </a:extLst>
                      </p:cNvPr>
                      <p:cNvPicPr/>
                      <p:nvPr/>
                    </p:nvPicPr>
                    <p:blipFill>
                      <a:blip r:embed="rId8"/>
                      <a:stretch>
                        <a:fillRect/>
                      </a:stretch>
                    </p:blipFill>
                    <p:spPr>
                      <a:xfrm>
                        <a:off x="3689897" y="3545408"/>
                        <a:ext cx="3803650" cy="2473325"/>
                      </a:xfrm>
                      <a:prstGeom prst="rect">
                        <a:avLst/>
                      </a:prstGeom>
                    </p:spPr>
                  </p:pic>
                </p:oleObj>
              </mc:Fallback>
            </mc:AlternateContent>
          </a:graphicData>
        </a:graphic>
      </p:graphicFrame>
    </p:spTree>
    <p:extLst>
      <p:ext uri="{BB962C8B-B14F-4D97-AF65-F5344CB8AC3E}">
        <p14:creationId xmlns:p14="http://schemas.microsoft.com/office/powerpoint/2010/main" val="34437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Agrupar 52">
            <a:extLst>
              <a:ext uri="{FF2B5EF4-FFF2-40B4-BE49-F238E27FC236}">
                <a16:creationId xmlns:a16="http://schemas.microsoft.com/office/drawing/2014/main" id="{CC52FAA2-2736-45F2-A768-154F985DE660}"/>
              </a:ext>
            </a:extLst>
          </p:cNvPr>
          <p:cNvGrpSpPr/>
          <p:nvPr/>
        </p:nvGrpSpPr>
        <p:grpSpPr>
          <a:xfrm>
            <a:off x="5696262" y="306205"/>
            <a:ext cx="6340840" cy="4235814"/>
            <a:chOff x="5696262" y="306205"/>
            <a:chExt cx="6340840" cy="4235814"/>
          </a:xfrm>
        </p:grpSpPr>
        <p:grpSp>
          <p:nvGrpSpPr>
            <p:cNvPr id="16" name="Agrupar 15">
              <a:extLst>
                <a:ext uri="{FF2B5EF4-FFF2-40B4-BE49-F238E27FC236}">
                  <a16:creationId xmlns:a16="http://schemas.microsoft.com/office/drawing/2014/main" id="{76AD39F0-B2A8-40A4-A198-65D87C5AC3EC}"/>
                </a:ext>
              </a:extLst>
            </p:cNvPr>
            <p:cNvGrpSpPr/>
            <p:nvPr/>
          </p:nvGrpSpPr>
          <p:grpSpPr>
            <a:xfrm>
              <a:off x="5696262" y="306205"/>
              <a:ext cx="6340840" cy="4235814"/>
              <a:chOff x="5696262" y="306205"/>
              <a:chExt cx="6340840" cy="4235814"/>
            </a:xfrm>
          </p:grpSpPr>
          <p:grpSp>
            <p:nvGrpSpPr>
              <p:cNvPr id="14" name="Agrupar 13">
                <a:extLst>
                  <a:ext uri="{FF2B5EF4-FFF2-40B4-BE49-F238E27FC236}">
                    <a16:creationId xmlns:a16="http://schemas.microsoft.com/office/drawing/2014/main" id="{F58F10B7-4972-4037-B55E-B6AC2972FD8A}"/>
                  </a:ext>
                </a:extLst>
              </p:cNvPr>
              <p:cNvGrpSpPr/>
              <p:nvPr/>
            </p:nvGrpSpPr>
            <p:grpSpPr>
              <a:xfrm>
                <a:off x="5696262" y="306205"/>
                <a:ext cx="5996065" cy="4235814"/>
                <a:chOff x="5696262" y="306205"/>
                <a:chExt cx="5996065" cy="4235814"/>
              </a:xfrm>
            </p:grpSpPr>
            <p:grpSp>
              <p:nvGrpSpPr>
                <p:cNvPr id="10" name="Agrupar 9">
                  <a:extLst>
                    <a:ext uri="{FF2B5EF4-FFF2-40B4-BE49-F238E27FC236}">
                      <a16:creationId xmlns:a16="http://schemas.microsoft.com/office/drawing/2014/main" id="{DB10C753-2D3F-4779-9645-13A2968E55A9}"/>
                    </a:ext>
                  </a:extLst>
                </p:cNvPr>
                <p:cNvGrpSpPr/>
                <p:nvPr/>
              </p:nvGrpSpPr>
              <p:grpSpPr>
                <a:xfrm>
                  <a:off x="5696262" y="306205"/>
                  <a:ext cx="5996065" cy="4235814"/>
                  <a:chOff x="5696262" y="306205"/>
                  <a:chExt cx="5996065" cy="4235814"/>
                </a:xfrm>
              </p:grpSpPr>
              <p:grpSp>
                <p:nvGrpSpPr>
                  <p:cNvPr id="5" name="Agrupar 4">
                    <a:extLst>
                      <a:ext uri="{FF2B5EF4-FFF2-40B4-BE49-F238E27FC236}">
                        <a16:creationId xmlns:a16="http://schemas.microsoft.com/office/drawing/2014/main" id="{B8654CEE-9B81-4A27-8EE3-46F4B091A08C}"/>
                      </a:ext>
                    </a:extLst>
                  </p:cNvPr>
                  <p:cNvGrpSpPr/>
                  <p:nvPr/>
                </p:nvGrpSpPr>
                <p:grpSpPr>
                  <a:xfrm>
                    <a:off x="5696262" y="306205"/>
                    <a:ext cx="5771213" cy="4235814"/>
                    <a:chOff x="5696262" y="306205"/>
                    <a:chExt cx="5771213" cy="4235814"/>
                  </a:xfrm>
                </p:grpSpPr>
                <p:pic>
                  <p:nvPicPr>
                    <p:cNvPr id="2" name="Imagem 1">
                      <a:extLst>
                        <a:ext uri="{FF2B5EF4-FFF2-40B4-BE49-F238E27FC236}">
                          <a16:creationId xmlns:a16="http://schemas.microsoft.com/office/drawing/2014/main" id="{409A1399-C4D1-441D-872C-93D1E1F13007}"/>
                        </a:ext>
                      </a:extLst>
                    </p:cNvPr>
                    <p:cNvPicPr>
                      <a:picLocks noChangeAspect="1"/>
                    </p:cNvPicPr>
                    <p:nvPr/>
                  </p:nvPicPr>
                  <p:blipFill>
                    <a:blip r:embed="rId4"/>
                    <a:stretch>
                      <a:fillRect/>
                    </a:stretch>
                  </p:blipFill>
                  <p:spPr>
                    <a:xfrm>
                      <a:off x="5795883" y="306205"/>
                      <a:ext cx="5180492" cy="4235814"/>
                    </a:xfrm>
                    <a:prstGeom prst="rect">
                      <a:avLst/>
                    </a:prstGeom>
                  </p:spPr>
                </p:pic>
                <p:cxnSp>
                  <p:nvCxnSpPr>
                    <p:cNvPr id="4" name="Conector reto 3">
                      <a:extLst>
                        <a:ext uri="{FF2B5EF4-FFF2-40B4-BE49-F238E27FC236}">
                          <a16:creationId xmlns:a16="http://schemas.microsoft.com/office/drawing/2014/main" id="{B0B83C5A-6D5B-4867-8733-571126ED5249}"/>
                        </a:ext>
                      </a:extLst>
                    </p:cNvPr>
                    <p:cNvCxnSpPr/>
                    <p:nvPr/>
                  </p:nvCxnSpPr>
                  <p:spPr>
                    <a:xfrm>
                      <a:off x="5696262" y="1454046"/>
                      <a:ext cx="5771213" cy="0"/>
                    </a:xfrm>
                    <a:prstGeom prst="line">
                      <a:avLst/>
                    </a:prstGeom>
                    <a:ln>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cxnSp>
                <p:nvCxnSpPr>
                  <p:cNvPr id="7" name="Conector reto 6">
                    <a:extLst>
                      <a:ext uri="{FF2B5EF4-FFF2-40B4-BE49-F238E27FC236}">
                        <a16:creationId xmlns:a16="http://schemas.microsoft.com/office/drawing/2014/main" id="{48D0E434-C36F-4D69-B54D-13E731218383}"/>
                      </a:ext>
                    </a:extLst>
                  </p:cNvPr>
                  <p:cNvCxnSpPr/>
                  <p:nvPr/>
                </p:nvCxnSpPr>
                <p:spPr>
                  <a:xfrm flipV="1">
                    <a:off x="10777928" y="1034321"/>
                    <a:ext cx="0" cy="43471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840E9201-F74F-48F6-A7DD-9315AA2A2952}"/>
                      </a:ext>
                    </a:extLst>
                  </p:cNvPr>
                  <p:cNvSpPr txBox="1"/>
                  <p:nvPr/>
                </p:nvSpPr>
                <p:spPr>
                  <a:xfrm>
                    <a:off x="10568065" y="719528"/>
                    <a:ext cx="11242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C00000"/>
                        </a:solidFill>
                        <a:effectLst/>
                        <a:uLnTx/>
                        <a:uFillTx/>
                        <a:latin typeface="Calibri" panose="020F0502020204030204"/>
                        <a:ea typeface="+mn-ea"/>
                        <a:cs typeface="+mn-cs"/>
                      </a:rPr>
                      <a:t>(1)</a:t>
                    </a:r>
                  </a:p>
                </p:txBody>
              </p:sp>
            </p:grpSp>
            <p:cxnSp>
              <p:nvCxnSpPr>
                <p:cNvPr id="12" name="Conector reto 11">
                  <a:extLst>
                    <a:ext uri="{FF2B5EF4-FFF2-40B4-BE49-F238E27FC236}">
                      <a16:creationId xmlns:a16="http://schemas.microsoft.com/office/drawing/2014/main" id="{61C0BCC7-0050-4E99-BA15-FA795DBDEA54}"/>
                    </a:ext>
                  </a:extLst>
                </p:cNvPr>
                <p:cNvCxnSpPr/>
                <p:nvPr/>
              </p:nvCxnSpPr>
              <p:spPr>
                <a:xfrm flipH="1">
                  <a:off x="6670623" y="1469036"/>
                  <a:ext cx="779488" cy="95937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23F71CED-9A0C-41C9-8DA3-03C2C2917F7A}"/>
                    </a:ext>
                  </a:extLst>
                </p:cNvPr>
                <p:cNvSpPr txBox="1"/>
                <p:nvPr/>
              </p:nvSpPr>
              <p:spPr>
                <a:xfrm>
                  <a:off x="6430781" y="2413417"/>
                  <a:ext cx="779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C00000"/>
                      </a:solidFill>
                      <a:effectLst/>
                      <a:uLnTx/>
                      <a:uFillTx/>
                      <a:latin typeface="Calibri" panose="020F0502020204030204"/>
                      <a:ea typeface="+mn-ea"/>
                      <a:cs typeface="+mn-cs"/>
                    </a:rPr>
                    <a:t>(2)</a:t>
                  </a:r>
                </a:p>
              </p:txBody>
            </p:sp>
          </p:grpSp>
          <p:sp>
            <p:nvSpPr>
              <p:cNvPr id="15" name="CaixaDeTexto 14">
                <a:extLst>
                  <a:ext uri="{FF2B5EF4-FFF2-40B4-BE49-F238E27FC236}">
                    <a16:creationId xmlns:a16="http://schemas.microsoft.com/office/drawing/2014/main" id="{08CCAB7D-4734-4F33-AF08-6E860150338F}"/>
                  </a:ext>
                </a:extLst>
              </p:cNvPr>
              <p:cNvSpPr txBox="1"/>
              <p:nvPr/>
            </p:nvSpPr>
            <p:spPr>
              <a:xfrm>
                <a:off x="10927830" y="1169233"/>
                <a:ext cx="11092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C00000"/>
                    </a:solidFill>
                    <a:effectLst/>
                    <a:uLnTx/>
                    <a:uFillTx/>
                    <a:latin typeface="Calibri" panose="020F0502020204030204"/>
                    <a:ea typeface="+mn-ea"/>
                    <a:cs typeface="+mn-cs"/>
                  </a:rPr>
                  <a:t>PHR</a:t>
                </a:r>
              </a:p>
            </p:txBody>
          </p:sp>
        </p:grpSp>
        <p:sp>
          <p:nvSpPr>
            <p:cNvPr id="52" name="CaixaDeTexto 51">
              <a:extLst>
                <a:ext uri="{FF2B5EF4-FFF2-40B4-BE49-F238E27FC236}">
                  <a16:creationId xmlns:a16="http://schemas.microsoft.com/office/drawing/2014/main" id="{7B0A612F-ECB8-4684-998D-71099158427A}"/>
                </a:ext>
              </a:extLst>
            </p:cNvPr>
            <p:cNvSpPr txBox="1"/>
            <p:nvPr/>
          </p:nvSpPr>
          <p:spPr>
            <a:xfrm>
              <a:off x="9278911" y="3072984"/>
              <a:ext cx="1424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196 mm</a:t>
              </a:r>
            </a:p>
          </p:txBody>
        </p:sp>
      </p:grpSp>
      <p:pic>
        <p:nvPicPr>
          <p:cNvPr id="18" name="Imagem 17">
            <a:extLst>
              <a:ext uri="{FF2B5EF4-FFF2-40B4-BE49-F238E27FC236}">
                <a16:creationId xmlns:a16="http://schemas.microsoft.com/office/drawing/2014/main" id="{015F8A68-4641-475B-8829-97DC76369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911" y="674557"/>
            <a:ext cx="1200897" cy="2515265"/>
          </a:xfrm>
          <a:prstGeom prst="rect">
            <a:avLst/>
          </a:prstGeom>
        </p:spPr>
      </p:pic>
      <p:sp>
        <p:nvSpPr>
          <p:cNvPr id="19" name="Balão de Fala: Oval 18">
            <a:extLst>
              <a:ext uri="{FF2B5EF4-FFF2-40B4-BE49-F238E27FC236}">
                <a16:creationId xmlns:a16="http://schemas.microsoft.com/office/drawing/2014/main" id="{3249521D-996B-4C7C-8974-F88FB56B8930}"/>
              </a:ext>
            </a:extLst>
          </p:cNvPr>
          <p:cNvSpPr/>
          <p:nvPr/>
        </p:nvSpPr>
        <p:spPr>
          <a:xfrm>
            <a:off x="2068642" y="539646"/>
            <a:ext cx="2983043" cy="1199213"/>
          </a:xfrm>
          <a:prstGeom prst="wedgeEllipseCallout">
            <a:avLst>
              <a:gd name="adj1" fmla="val -60531"/>
              <a:gd name="adj2" fmla="val 32500"/>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Aplicamos a equação da energia de (1) a (2):</a:t>
            </a:r>
          </a:p>
        </p:txBody>
      </p:sp>
      <p:graphicFrame>
        <p:nvGraphicFramePr>
          <p:cNvPr id="20" name="Objeto 19">
            <a:extLst>
              <a:ext uri="{FF2B5EF4-FFF2-40B4-BE49-F238E27FC236}">
                <a16:creationId xmlns:a16="http://schemas.microsoft.com/office/drawing/2014/main" id="{C192FF1F-2998-437A-88ED-BCA07D05BC26}"/>
              </a:ext>
            </a:extLst>
          </p:cNvPr>
          <p:cNvGraphicFramePr>
            <a:graphicFrameLocks noChangeAspect="1"/>
          </p:cNvGraphicFramePr>
          <p:nvPr/>
        </p:nvGraphicFramePr>
        <p:xfrm>
          <a:off x="2010019" y="2336410"/>
          <a:ext cx="5120304" cy="1306200"/>
        </p:xfrm>
        <a:graphic>
          <a:graphicData uri="http://schemas.openxmlformats.org/presentationml/2006/ole">
            <mc:AlternateContent xmlns:mc="http://schemas.openxmlformats.org/markup-compatibility/2006">
              <mc:Choice xmlns:v="urn:schemas-microsoft-com:vml" Requires="v">
                <p:oleObj spid="_x0000_s2378" name="Equation" r:id="rId6" imgW="2489040" imgH="634680" progId="Equation.DSMT4">
                  <p:embed/>
                </p:oleObj>
              </mc:Choice>
              <mc:Fallback>
                <p:oleObj name="Equation" r:id="rId6" imgW="2489040" imgH="634680" progId="Equation.DSMT4">
                  <p:embed/>
                  <p:pic>
                    <p:nvPicPr>
                      <p:cNvPr id="20" name="Objeto 19">
                        <a:extLst>
                          <a:ext uri="{FF2B5EF4-FFF2-40B4-BE49-F238E27FC236}">
                            <a16:creationId xmlns:a16="http://schemas.microsoft.com/office/drawing/2014/main" id="{C192FF1F-2998-437A-88ED-BCA07D05BC26}"/>
                          </a:ext>
                        </a:extLst>
                      </p:cNvPr>
                      <p:cNvPicPr/>
                      <p:nvPr/>
                    </p:nvPicPr>
                    <p:blipFill>
                      <a:blip r:embed="rId7"/>
                      <a:stretch>
                        <a:fillRect/>
                      </a:stretch>
                    </p:blipFill>
                    <p:spPr>
                      <a:xfrm>
                        <a:off x="2010019" y="2336410"/>
                        <a:ext cx="5120304" cy="1306200"/>
                      </a:xfrm>
                      <a:prstGeom prst="rect">
                        <a:avLst/>
                      </a:prstGeom>
                    </p:spPr>
                  </p:pic>
                </p:oleObj>
              </mc:Fallback>
            </mc:AlternateContent>
          </a:graphicData>
        </a:graphic>
      </p:graphicFrame>
      <p:sp>
        <p:nvSpPr>
          <p:cNvPr id="21" name="Retângulo 20">
            <a:extLst>
              <a:ext uri="{FF2B5EF4-FFF2-40B4-BE49-F238E27FC236}">
                <a16:creationId xmlns:a16="http://schemas.microsoft.com/office/drawing/2014/main" id="{9EB98F0A-070A-43B7-A501-4A527F09CF7C}"/>
              </a:ext>
            </a:extLst>
          </p:cNvPr>
          <p:cNvSpPr/>
          <p:nvPr/>
        </p:nvSpPr>
        <p:spPr>
          <a:xfrm>
            <a:off x="359764" y="179882"/>
            <a:ext cx="11482466" cy="42721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Conector reto 22">
            <a:extLst>
              <a:ext uri="{FF2B5EF4-FFF2-40B4-BE49-F238E27FC236}">
                <a16:creationId xmlns:a16="http://schemas.microsoft.com/office/drawing/2014/main" id="{139346C1-10A6-41ED-A0BE-42578B9D6F0A}"/>
              </a:ext>
            </a:extLst>
          </p:cNvPr>
          <p:cNvCxnSpPr/>
          <p:nvPr/>
        </p:nvCxnSpPr>
        <p:spPr>
          <a:xfrm>
            <a:off x="1948721" y="2908092"/>
            <a:ext cx="419725" cy="6895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A285B168-D497-4223-85BB-0F8EC80EDBC4}"/>
              </a:ext>
            </a:extLst>
          </p:cNvPr>
          <p:cNvCxnSpPr/>
          <p:nvPr/>
        </p:nvCxnSpPr>
        <p:spPr>
          <a:xfrm>
            <a:off x="4139783" y="2895600"/>
            <a:ext cx="419725" cy="6895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id="{8176A0A4-5C8D-4359-961A-ABDA6D61F80C}"/>
              </a:ext>
            </a:extLst>
          </p:cNvPr>
          <p:cNvCxnSpPr/>
          <p:nvPr/>
        </p:nvCxnSpPr>
        <p:spPr>
          <a:xfrm>
            <a:off x="3345305" y="2880610"/>
            <a:ext cx="419725" cy="6895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id="{77D322BD-FB67-473C-93A9-2F29D68426A3}"/>
              </a:ext>
            </a:extLst>
          </p:cNvPr>
          <p:cNvCxnSpPr/>
          <p:nvPr/>
        </p:nvCxnSpPr>
        <p:spPr>
          <a:xfrm>
            <a:off x="5593830" y="2865620"/>
            <a:ext cx="419725" cy="6895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7" name="Objeto 26">
            <a:extLst>
              <a:ext uri="{FF2B5EF4-FFF2-40B4-BE49-F238E27FC236}">
                <a16:creationId xmlns:a16="http://schemas.microsoft.com/office/drawing/2014/main" id="{C84C28DF-16CA-419D-AD1C-463ACC129FD4}"/>
              </a:ext>
            </a:extLst>
          </p:cNvPr>
          <p:cNvGraphicFramePr>
            <a:graphicFrameLocks noChangeAspect="1"/>
          </p:cNvGraphicFramePr>
          <p:nvPr/>
        </p:nvGraphicFramePr>
        <p:xfrm>
          <a:off x="1997414" y="3635844"/>
          <a:ext cx="2090737" cy="809625"/>
        </p:xfrm>
        <a:graphic>
          <a:graphicData uri="http://schemas.openxmlformats.org/presentationml/2006/ole">
            <mc:AlternateContent xmlns:mc="http://schemas.openxmlformats.org/markup-compatibility/2006">
              <mc:Choice xmlns:v="urn:schemas-microsoft-com:vml" Requires="v">
                <p:oleObj spid="_x0000_s2379" name="Equation" r:id="rId8" imgW="1015920" imgH="393480" progId="Equation.DSMT4">
                  <p:embed/>
                </p:oleObj>
              </mc:Choice>
              <mc:Fallback>
                <p:oleObj name="Equation" r:id="rId8" imgW="1015920" imgH="393480" progId="Equation.DSMT4">
                  <p:embed/>
                  <p:pic>
                    <p:nvPicPr>
                      <p:cNvPr id="27" name="Objeto 26">
                        <a:extLst>
                          <a:ext uri="{FF2B5EF4-FFF2-40B4-BE49-F238E27FC236}">
                            <a16:creationId xmlns:a16="http://schemas.microsoft.com/office/drawing/2014/main" id="{C84C28DF-16CA-419D-AD1C-463ACC129FD4}"/>
                          </a:ext>
                        </a:extLst>
                      </p:cNvPr>
                      <p:cNvPicPr/>
                      <p:nvPr/>
                    </p:nvPicPr>
                    <p:blipFill>
                      <a:blip r:embed="rId9"/>
                      <a:stretch>
                        <a:fillRect/>
                      </a:stretch>
                    </p:blipFill>
                    <p:spPr>
                      <a:xfrm>
                        <a:off x="1997414" y="3635844"/>
                        <a:ext cx="2090737" cy="809625"/>
                      </a:xfrm>
                      <a:prstGeom prst="rect">
                        <a:avLst/>
                      </a:prstGeom>
                    </p:spPr>
                  </p:pic>
                </p:oleObj>
              </mc:Fallback>
            </mc:AlternateContent>
          </a:graphicData>
        </a:graphic>
      </p:graphicFrame>
      <p:sp>
        <p:nvSpPr>
          <p:cNvPr id="28" name="Retângulo 27">
            <a:extLst>
              <a:ext uri="{FF2B5EF4-FFF2-40B4-BE49-F238E27FC236}">
                <a16:creationId xmlns:a16="http://schemas.microsoft.com/office/drawing/2014/main" id="{1D2B25EA-F665-450E-B628-D8502BD53E2B}"/>
              </a:ext>
            </a:extLst>
          </p:cNvPr>
          <p:cNvSpPr/>
          <p:nvPr/>
        </p:nvSpPr>
        <p:spPr>
          <a:xfrm>
            <a:off x="347272" y="4634460"/>
            <a:ext cx="11482466" cy="2006184"/>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Imagem 29">
            <a:extLst>
              <a:ext uri="{FF2B5EF4-FFF2-40B4-BE49-F238E27FC236}">
                <a16:creationId xmlns:a16="http://schemas.microsoft.com/office/drawing/2014/main" id="{CC125A43-49F3-49CA-BF8B-73B3D7A4BB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864" y="4993176"/>
            <a:ext cx="1795522" cy="1507101"/>
          </a:xfrm>
          <a:prstGeom prst="rect">
            <a:avLst/>
          </a:prstGeom>
        </p:spPr>
      </p:pic>
      <p:sp>
        <p:nvSpPr>
          <p:cNvPr id="31" name="Balão de Fala: Oval 30">
            <a:extLst>
              <a:ext uri="{FF2B5EF4-FFF2-40B4-BE49-F238E27FC236}">
                <a16:creationId xmlns:a16="http://schemas.microsoft.com/office/drawing/2014/main" id="{4FBB62D9-D525-43DE-A0BC-DC8D08A8F7EF}"/>
              </a:ext>
            </a:extLst>
          </p:cNvPr>
          <p:cNvSpPr/>
          <p:nvPr/>
        </p:nvSpPr>
        <p:spPr>
          <a:xfrm>
            <a:off x="2146091" y="4754381"/>
            <a:ext cx="4089817" cy="1199213"/>
          </a:xfrm>
          <a:prstGeom prst="wedgeEllipseCallout">
            <a:avLst>
              <a:gd name="adj1" fmla="val -60531"/>
              <a:gd name="adj2" fmla="val 32500"/>
            </a:avLst>
          </a:prstGeom>
          <a:solidFill>
            <a:srgbClr val="826163"/>
          </a:solidFill>
          <a:ln w="38100">
            <a:solidFill>
              <a:srgbClr val="EAC9BC"/>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Aplicamos a equação manométrica de (1) a (2) com origem em (2):</a:t>
            </a:r>
          </a:p>
        </p:txBody>
      </p:sp>
      <p:graphicFrame>
        <p:nvGraphicFramePr>
          <p:cNvPr id="32" name="Objeto 31">
            <a:extLst>
              <a:ext uri="{FF2B5EF4-FFF2-40B4-BE49-F238E27FC236}">
                <a16:creationId xmlns:a16="http://schemas.microsoft.com/office/drawing/2014/main" id="{FAD74C7B-CA10-4585-A9C7-958C9877B154}"/>
              </a:ext>
            </a:extLst>
          </p:cNvPr>
          <p:cNvGraphicFramePr>
            <a:graphicFrameLocks noChangeAspect="1"/>
          </p:cNvGraphicFramePr>
          <p:nvPr/>
        </p:nvGraphicFramePr>
        <p:xfrm>
          <a:off x="6667370" y="4988159"/>
          <a:ext cx="339725" cy="417512"/>
        </p:xfrm>
        <a:graphic>
          <a:graphicData uri="http://schemas.openxmlformats.org/presentationml/2006/ole">
            <mc:AlternateContent xmlns:mc="http://schemas.openxmlformats.org/markup-compatibility/2006">
              <mc:Choice xmlns:v="urn:schemas-microsoft-com:vml" Requires="v">
                <p:oleObj spid="_x0000_s2380" name="Equation" r:id="rId11" imgW="164880" imgH="203040" progId="Equation.DSMT4">
                  <p:embed/>
                </p:oleObj>
              </mc:Choice>
              <mc:Fallback>
                <p:oleObj name="Equation" r:id="rId11" imgW="164880" imgH="203040" progId="Equation.DSMT4">
                  <p:embed/>
                  <p:pic>
                    <p:nvPicPr>
                      <p:cNvPr id="32" name="Objeto 31">
                        <a:extLst>
                          <a:ext uri="{FF2B5EF4-FFF2-40B4-BE49-F238E27FC236}">
                            <a16:creationId xmlns:a16="http://schemas.microsoft.com/office/drawing/2014/main" id="{FAD74C7B-CA10-4585-A9C7-958C9877B154}"/>
                          </a:ext>
                        </a:extLst>
                      </p:cNvPr>
                      <p:cNvPicPr/>
                      <p:nvPr/>
                    </p:nvPicPr>
                    <p:blipFill>
                      <a:blip r:embed="rId12"/>
                      <a:stretch>
                        <a:fillRect/>
                      </a:stretch>
                    </p:blipFill>
                    <p:spPr>
                      <a:xfrm>
                        <a:off x="6667370" y="4988159"/>
                        <a:ext cx="339725" cy="417512"/>
                      </a:xfrm>
                      <a:prstGeom prst="rect">
                        <a:avLst/>
                      </a:prstGeom>
                    </p:spPr>
                  </p:pic>
                </p:oleObj>
              </mc:Fallback>
            </mc:AlternateContent>
          </a:graphicData>
        </a:graphic>
      </p:graphicFrame>
      <p:cxnSp>
        <p:nvCxnSpPr>
          <p:cNvPr id="34" name="Conector de Seta Reta 33">
            <a:extLst>
              <a:ext uri="{FF2B5EF4-FFF2-40B4-BE49-F238E27FC236}">
                <a16:creationId xmlns:a16="http://schemas.microsoft.com/office/drawing/2014/main" id="{2D5F59B1-5905-4EC0-805B-9F1CED22A699}"/>
              </a:ext>
            </a:extLst>
          </p:cNvPr>
          <p:cNvCxnSpPr/>
          <p:nvPr/>
        </p:nvCxnSpPr>
        <p:spPr>
          <a:xfrm>
            <a:off x="7779895" y="1454046"/>
            <a:ext cx="0" cy="15589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de Seta Reta 34">
            <a:extLst>
              <a:ext uri="{FF2B5EF4-FFF2-40B4-BE49-F238E27FC236}">
                <a16:creationId xmlns:a16="http://schemas.microsoft.com/office/drawing/2014/main" id="{1A34C12E-AC47-480E-8415-3975810413F4}"/>
              </a:ext>
            </a:extLst>
          </p:cNvPr>
          <p:cNvCxnSpPr/>
          <p:nvPr/>
        </p:nvCxnSpPr>
        <p:spPr>
          <a:xfrm>
            <a:off x="8516911" y="1471534"/>
            <a:ext cx="0" cy="1558977"/>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Sinal de Multiplicação 35">
            <a:extLst>
              <a:ext uri="{FF2B5EF4-FFF2-40B4-BE49-F238E27FC236}">
                <a16:creationId xmlns:a16="http://schemas.microsoft.com/office/drawing/2014/main" id="{72FA43BD-3CC2-4B41-8F71-E4CBDF24A82F}"/>
              </a:ext>
            </a:extLst>
          </p:cNvPr>
          <p:cNvSpPr/>
          <p:nvPr/>
        </p:nvSpPr>
        <p:spPr>
          <a:xfrm>
            <a:off x="7689954" y="1873770"/>
            <a:ext cx="194872" cy="28481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Sinal de Multiplicação 36">
            <a:extLst>
              <a:ext uri="{FF2B5EF4-FFF2-40B4-BE49-F238E27FC236}">
                <a16:creationId xmlns:a16="http://schemas.microsoft.com/office/drawing/2014/main" id="{8801A71E-455B-4336-8086-B6735A1F3FC5}"/>
              </a:ext>
            </a:extLst>
          </p:cNvPr>
          <p:cNvSpPr/>
          <p:nvPr/>
        </p:nvSpPr>
        <p:spPr>
          <a:xfrm>
            <a:off x="8411980" y="2041160"/>
            <a:ext cx="194872" cy="28481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Conector reto 38">
            <a:extLst>
              <a:ext uri="{FF2B5EF4-FFF2-40B4-BE49-F238E27FC236}">
                <a16:creationId xmlns:a16="http://schemas.microsoft.com/office/drawing/2014/main" id="{F466A4F3-2B27-4715-B2B1-04DD3FA49F05}"/>
              </a:ext>
            </a:extLst>
          </p:cNvPr>
          <p:cNvCxnSpPr/>
          <p:nvPr/>
        </p:nvCxnSpPr>
        <p:spPr>
          <a:xfrm flipH="1">
            <a:off x="7570033" y="3522689"/>
            <a:ext cx="389744"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41" name="Conector de Seta Reta 40">
            <a:extLst>
              <a:ext uri="{FF2B5EF4-FFF2-40B4-BE49-F238E27FC236}">
                <a16:creationId xmlns:a16="http://schemas.microsoft.com/office/drawing/2014/main" id="{2A2F2A0E-9376-489A-92AC-651D78231879}"/>
              </a:ext>
            </a:extLst>
          </p:cNvPr>
          <p:cNvCxnSpPr/>
          <p:nvPr/>
        </p:nvCxnSpPr>
        <p:spPr>
          <a:xfrm>
            <a:off x="7719934" y="3028013"/>
            <a:ext cx="0" cy="509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2" name="Objeto 41">
            <a:extLst>
              <a:ext uri="{FF2B5EF4-FFF2-40B4-BE49-F238E27FC236}">
                <a16:creationId xmlns:a16="http://schemas.microsoft.com/office/drawing/2014/main" id="{3FA715AD-03BB-4CFE-81DB-F2F06B2F4FFB}"/>
              </a:ext>
            </a:extLst>
          </p:cNvPr>
          <p:cNvGraphicFramePr>
            <a:graphicFrameLocks noChangeAspect="1"/>
          </p:cNvGraphicFramePr>
          <p:nvPr/>
        </p:nvGraphicFramePr>
        <p:xfrm>
          <a:off x="6996764" y="5010671"/>
          <a:ext cx="1123950" cy="469900"/>
        </p:xfrm>
        <a:graphic>
          <a:graphicData uri="http://schemas.openxmlformats.org/presentationml/2006/ole">
            <mc:AlternateContent xmlns:mc="http://schemas.openxmlformats.org/markup-compatibility/2006">
              <mc:Choice xmlns:v="urn:schemas-microsoft-com:vml" Requires="v">
                <p:oleObj spid="_x0000_s2381" name="Equation" r:id="rId13" imgW="545760" imgH="228600" progId="Equation.DSMT4">
                  <p:embed/>
                </p:oleObj>
              </mc:Choice>
              <mc:Fallback>
                <p:oleObj name="Equation" r:id="rId13" imgW="545760" imgH="228600" progId="Equation.DSMT4">
                  <p:embed/>
                  <p:pic>
                    <p:nvPicPr>
                      <p:cNvPr id="42" name="Objeto 41">
                        <a:extLst>
                          <a:ext uri="{FF2B5EF4-FFF2-40B4-BE49-F238E27FC236}">
                            <a16:creationId xmlns:a16="http://schemas.microsoft.com/office/drawing/2014/main" id="{3FA715AD-03BB-4CFE-81DB-F2F06B2F4FFB}"/>
                          </a:ext>
                        </a:extLst>
                      </p:cNvPr>
                      <p:cNvPicPr/>
                      <p:nvPr/>
                    </p:nvPicPr>
                    <p:blipFill>
                      <a:blip r:embed="rId14"/>
                      <a:stretch>
                        <a:fillRect/>
                      </a:stretch>
                    </p:blipFill>
                    <p:spPr>
                      <a:xfrm>
                        <a:off x="6996764" y="5010671"/>
                        <a:ext cx="1123950" cy="469900"/>
                      </a:xfrm>
                      <a:prstGeom prst="rect">
                        <a:avLst/>
                      </a:prstGeom>
                    </p:spPr>
                  </p:pic>
                </p:oleObj>
              </mc:Fallback>
            </mc:AlternateContent>
          </a:graphicData>
        </a:graphic>
      </p:graphicFrame>
      <p:cxnSp>
        <p:nvCxnSpPr>
          <p:cNvPr id="44" name="Conector de Seta Reta 43">
            <a:extLst>
              <a:ext uri="{FF2B5EF4-FFF2-40B4-BE49-F238E27FC236}">
                <a16:creationId xmlns:a16="http://schemas.microsoft.com/office/drawing/2014/main" id="{8FAAC2A8-8518-4015-B000-6AF8A7D26C7F}"/>
              </a:ext>
            </a:extLst>
          </p:cNvPr>
          <p:cNvCxnSpPr/>
          <p:nvPr/>
        </p:nvCxnSpPr>
        <p:spPr>
          <a:xfrm>
            <a:off x="7734924" y="3537679"/>
            <a:ext cx="0" cy="6445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de Seta Reta 44">
            <a:extLst>
              <a:ext uri="{FF2B5EF4-FFF2-40B4-BE49-F238E27FC236}">
                <a16:creationId xmlns:a16="http://schemas.microsoft.com/office/drawing/2014/main" id="{EC75BE6C-42BB-4D5E-9C64-179C58285FB9}"/>
              </a:ext>
            </a:extLst>
          </p:cNvPr>
          <p:cNvCxnSpPr/>
          <p:nvPr/>
        </p:nvCxnSpPr>
        <p:spPr>
          <a:xfrm>
            <a:off x="7872334" y="3540177"/>
            <a:ext cx="0" cy="644577"/>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Sinal de Multiplicação 45">
            <a:extLst>
              <a:ext uri="{FF2B5EF4-FFF2-40B4-BE49-F238E27FC236}">
                <a16:creationId xmlns:a16="http://schemas.microsoft.com/office/drawing/2014/main" id="{1314F92C-D507-426A-B834-D069497B865F}"/>
              </a:ext>
            </a:extLst>
          </p:cNvPr>
          <p:cNvSpPr/>
          <p:nvPr/>
        </p:nvSpPr>
        <p:spPr>
          <a:xfrm>
            <a:off x="7632491" y="3585147"/>
            <a:ext cx="194872" cy="28481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Sinal de Multiplicação 46">
            <a:extLst>
              <a:ext uri="{FF2B5EF4-FFF2-40B4-BE49-F238E27FC236}">
                <a16:creationId xmlns:a16="http://schemas.microsoft.com/office/drawing/2014/main" id="{37A5A452-73CF-4577-B753-3A4A8B904777}"/>
              </a:ext>
            </a:extLst>
          </p:cNvPr>
          <p:cNvSpPr/>
          <p:nvPr/>
        </p:nvSpPr>
        <p:spPr>
          <a:xfrm>
            <a:off x="7767403" y="3795010"/>
            <a:ext cx="194872" cy="28481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Conector de Seta Reta 47">
            <a:extLst>
              <a:ext uri="{FF2B5EF4-FFF2-40B4-BE49-F238E27FC236}">
                <a16:creationId xmlns:a16="http://schemas.microsoft.com/office/drawing/2014/main" id="{934686D4-6234-40A7-8F18-C0D0A4BF8F2E}"/>
              </a:ext>
            </a:extLst>
          </p:cNvPr>
          <p:cNvCxnSpPr/>
          <p:nvPr/>
        </p:nvCxnSpPr>
        <p:spPr>
          <a:xfrm>
            <a:off x="8307049" y="3015521"/>
            <a:ext cx="0" cy="509666"/>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49" name="Objeto 48">
            <a:extLst>
              <a:ext uri="{FF2B5EF4-FFF2-40B4-BE49-F238E27FC236}">
                <a16:creationId xmlns:a16="http://schemas.microsoft.com/office/drawing/2014/main" id="{8880AE8B-2F12-4F0E-B6A6-6E35FA0A3468}"/>
              </a:ext>
            </a:extLst>
          </p:cNvPr>
          <p:cNvGraphicFramePr>
            <a:graphicFrameLocks noChangeAspect="1"/>
          </p:cNvGraphicFramePr>
          <p:nvPr/>
        </p:nvGraphicFramePr>
        <p:xfrm>
          <a:off x="8104682" y="5013325"/>
          <a:ext cx="1279525" cy="469900"/>
        </p:xfrm>
        <a:graphic>
          <a:graphicData uri="http://schemas.openxmlformats.org/presentationml/2006/ole">
            <mc:AlternateContent xmlns:mc="http://schemas.openxmlformats.org/markup-compatibility/2006">
              <mc:Choice xmlns:v="urn:schemas-microsoft-com:vml" Requires="v">
                <p:oleObj spid="_x0000_s2382" name="Equation" r:id="rId15" imgW="622080" imgH="228600" progId="Equation.DSMT4">
                  <p:embed/>
                </p:oleObj>
              </mc:Choice>
              <mc:Fallback>
                <p:oleObj name="Equation" r:id="rId15" imgW="622080" imgH="228600" progId="Equation.DSMT4">
                  <p:embed/>
                  <p:pic>
                    <p:nvPicPr>
                      <p:cNvPr id="49" name="Objeto 48">
                        <a:extLst>
                          <a:ext uri="{FF2B5EF4-FFF2-40B4-BE49-F238E27FC236}">
                            <a16:creationId xmlns:a16="http://schemas.microsoft.com/office/drawing/2014/main" id="{8880AE8B-2F12-4F0E-B6A6-6E35FA0A3468}"/>
                          </a:ext>
                        </a:extLst>
                      </p:cNvPr>
                      <p:cNvPicPr/>
                      <p:nvPr/>
                    </p:nvPicPr>
                    <p:blipFill>
                      <a:blip r:embed="rId16"/>
                      <a:stretch>
                        <a:fillRect/>
                      </a:stretch>
                    </p:blipFill>
                    <p:spPr>
                      <a:xfrm>
                        <a:off x="8104682" y="5013325"/>
                        <a:ext cx="1279525" cy="469900"/>
                      </a:xfrm>
                      <a:prstGeom prst="rect">
                        <a:avLst/>
                      </a:prstGeom>
                    </p:spPr>
                  </p:pic>
                </p:oleObj>
              </mc:Fallback>
            </mc:AlternateContent>
          </a:graphicData>
        </a:graphic>
      </p:graphicFrame>
      <p:graphicFrame>
        <p:nvGraphicFramePr>
          <p:cNvPr id="50" name="Objeto 49">
            <a:extLst>
              <a:ext uri="{FF2B5EF4-FFF2-40B4-BE49-F238E27FC236}">
                <a16:creationId xmlns:a16="http://schemas.microsoft.com/office/drawing/2014/main" id="{F775DBA5-42B0-4A77-A96A-71D3AE618AA1}"/>
              </a:ext>
            </a:extLst>
          </p:cNvPr>
          <p:cNvGraphicFramePr>
            <a:graphicFrameLocks noChangeAspect="1"/>
          </p:cNvGraphicFramePr>
          <p:nvPr/>
        </p:nvGraphicFramePr>
        <p:xfrm>
          <a:off x="9353498" y="4990424"/>
          <a:ext cx="549275" cy="417513"/>
        </p:xfrm>
        <a:graphic>
          <a:graphicData uri="http://schemas.openxmlformats.org/presentationml/2006/ole">
            <mc:AlternateContent xmlns:mc="http://schemas.openxmlformats.org/markup-compatibility/2006">
              <mc:Choice xmlns:v="urn:schemas-microsoft-com:vml" Requires="v">
                <p:oleObj spid="_x0000_s2383" name="Equation" r:id="rId17" imgW="266400" imgH="203040" progId="Equation.DSMT4">
                  <p:embed/>
                </p:oleObj>
              </mc:Choice>
              <mc:Fallback>
                <p:oleObj name="Equation" r:id="rId17" imgW="266400" imgH="203040" progId="Equation.DSMT4">
                  <p:embed/>
                  <p:pic>
                    <p:nvPicPr>
                      <p:cNvPr id="50" name="Objeto 49">
                        <a:extLst>
                          <a:ext uri="{FF2B5EF4-FFF2-40B4-BE49-F238E27FC236}">
                            <a16:creationId xmlns:a16="http://schemas.microsoft.com/office/drawing/2014/main" id="{F775DBA5-42B0-4A77-A96A-71D3AE618AA1}"/>
                          </a:ext>
                        </a:extLst>
                      </p:cNvPr>
                      <p:cNvPicPr/>
                      <p:nvPr/>
                    </p:nvPicPr>
                    <p:blipFill>
                      <a:blip r:embed="rId18"/>
                      <a:stretch>
                        <a:fillRect/>
                      </a:stretch>
                    </p:blipFill>
                    <p:spPr>
                      <a:xfrm>
                        <a:off x="9353498" y="4990424"/>
                        <a:ext cx="549275" cy="417513"/>
                      </a:xfrm>
                      <a:prstGeom prst="rect">
                        <a:avLst/>
                      </a:prstGeom>
                    </p:spPr>
                  </p:pic>
                </p:oleObj>
              </mc:Fallback>
            </mc:AlternateContent>
          </a:graphicData>
        </a:graphic>
      </p:graphicFrame>
      <p:graphicFrame>
        <p:nvGraphicFramePr>
          <p:cNvPr id="51" name="Objeto 50">
            <a:extLst>
              <a:ext uri="{FF2B5EF4-FFF2-40B4-BE49-F238E27FC236}">
                <a16:creationId xmlns:a16="http://schemas.microsoft.com/office/drawing/2014/main" id="{4B6C22AF-B244-4DF4-8711-CE3DDA822FFC}"/>
              </a:ext>
            </a:extLst>
          </p:cNvPr>
          <p:cNvGraphicFramePr>
            <a:graphicFrameLocks noChangeAspect="1"/>
          </p:cNvGraphicFramePr>
          <p:nvPr/>
        </p:nvGraphicFramePr>
        <p:xfrm>
          <a:off x="2144532" y="6041036"/>
          <a:ext cx="3868383" cy="489654"/>
        </p:xfrm>
        <a:graphic>
          <a:graphicData uri="http://schemas.openxmlformats.org/presentationml/2006/ole">
            <mc:AlternateContent xmlns:mc="http://schemas.openxmlformats.org/markup-compatibility/2006">
              <mc:Choice xmlns:v="urn:schemas-microsoft-com:vml" Requires="v">
                <p:oleObj spid="_x0000_s2384" name="Equation" r:id="rId19" imgW="2908080" imgH="368280" progId="Equation.DSMT4">
                  <p:embed/>
                </p:oleObj>
              </mc:Choice>
              <mc:Fallback>
                <p:oleObj name="Equation" r:id="rId19" imgW="2908080" imgH="368280" progId="Equation.DSMT4">
                  <p:embed/>
                  <p:pic>
                    <p:nvPicPr>
                      <p:cNvPr id="51" name="Objeto 50">
                        <a:extLst>
                          <a:ext uri="{FF2B5EF4-FFF2-40B4-BE49-F238E27FC236}">
                            <a16:creationId xmlns:a16="http://schemas.microsoft.com/office/drawing/2014/main" id="{4B6C22AF-B244-4DF4-8711-CE3DDA822FFC}"/>
                          </a:ext>
                        </a:extLst>
                      </p:cNvPr>
                      <p:cNvPicPr/>
                      <p:nvPr/>
                    </p:nvPicPr>
                    <p:blipFill>
                      <a:blip r:embed="rId20"/>
                      <a:stretch>
                        <a:fillRect/>
                      </a:stretch>
                    </p:blipFill>
                    <p:spPr>
                      <a:xfrm>
                        <a:off x="2144532" y="6041036"/>
                        <a:ext cx="3868383" cy="489654"/>
                      </a:xfrm>
                      <a:prstGeom prst="rect">
                        <a:avLst/>
                      </a:prstGeom>
                    </p:spPr>
                  </p:pic>
                </p:oleObj>
              </mc:Fallback>
            </mc:AlternateContent>
          </a:graphicData>
        </a:graphic>
      </p:graphicFrame>
      <p:graphicFrame>
        <p:nvGraphicFramePr>
          <p:cNvPr id="54" name="Objeto 53">
            <a:extLst>
              <a:ext uri="{FF2B5EF4-FFF2-40B4-BE49-F238E27FC236}">
                <a16:creationId xmlns:a16="http://schemas.microsoft.com/office/drawing/2014/main" id="{02F724AC-0E76-4F11-A4DF-4F73C08D5413}"/>
              </a:ext>
            </a:extLst>
          </p:cNvPr>
          <p:cNvGraphicFramePr>
            <a:graphicFrameLocks noChangeAspect="1"/>
          </p:cNvGraphicFramePr>
          <p:nvPr/>
        </p:nvGraphicFramePr>
        <p:xfrm>
          <a:off x="6316767" y="5724525"/>
          <a:ext cx="5357812" cy="836613"/>
        </p:xfrm>
        <a:graphic>
          <a:graphicData uri="http://schemas.openxmlformats.org/presentationml/2006/ole">
            <mc:AlternateContent xmlns:mc="http://schemas.openxmlformats.org/markup-compatibility/2006">
              <mc:Choice xmlns:v="urn:schemas-microsoft-com:vml" Requires="v">
                <p:oleObj spid="_x0000_s2385" name="Equation" r:id="rId21" imgW="2603160" imgH="406080" progId="Equation.DSMT4">
                  <p:embed/>
                </p:oleObj>
              </mc:Choice>
              <mc:Fallback>
                <p:oleObj name="Equation" r:id="rId21" imgW="2603160" imgH="406080" progId="Equation.DSMT4">
                  <p:embed/>
                  <p:pic>
                    <p:nvPicPr>
                      <p:cNvPr id="54" name="Objeto 53">
                        <a:extLst>
                          <a:ext uri="{FF2B5EF4-FFF2-40B4-BE49-F238E27FC236}">
                            <a16:creationId xmlns:a16="http://schemas.microsoft.com/office/drawing/2014/main" id="{02F724AC-0E76-4F11-A4DF-4F73C08D5413}"/>
                          </a:ext>
                        </a:extLst>
                      </p:cNvPr>
                      <p:cNvPicPr/>
                      <p:nvPr/>
                    </p:nvPicPr>
                    <p:blipFill>
                      <a:blip r:embed="rId22"/>
                      <a:stretch>
                        <a:fillRect/>
                      </a:stretch>
                    </p:blipFill>
                    <p:spPr>
                      <a:xfrm>
                        <a:off x="6316767" y="5724525"/>
                        <a:ext cx="5357812" cy="836613"/>
                      </a:xfrm>
                      <a:prstGeom prst="rect">
                        <a:avLst/>
                      </a:prstGeom>
                    </p:spPr>
                  </p:pic>
                </p:oleObj>
              </mc:Fallback>
            </mc:AlternateContent>
          </a:graphicData>
        </a:graphic>
      </p:graphicFrame>
    </p:spTree>
    <p:extLst>
      <p:ext uri="{BB962C8B-B14F-4D97-AF65-F5344CB8AC3E}">
        <p14:creationId xmlns:p14="http://schemas.microsoft.com/office/powerpoint/2010/main" val="33959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par>
                                <p:cTn id="40" presetID="16" presetClass="entr" presetSubtype="21"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arn(inVertical)">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arn(inVertic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barn(inVertical)">
                                      <p:cBhvr>
                                        <p:cTn id="62" dur="500"/>
                                        <p:tgtEl>
                                          <p:spTgt spid="3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arn(inVertical)">
                                      <p:cBhvr>
                                        <p:cTn id="70" dur="500"/>
                                        <p:tgtEl>
                                          <p:spTgt spid="41"/>
                                        </p:tgtEl>
                                      </p:cBhvr>
                                    </p:animEffect>
                                  </p:childTnLst>
                                </p:cTn>
                              </p:par>
                              <p:par>
                                <p:cTn id="71" presetID="16" presetClass="entr" presetSubtype="21"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barn(inVertical)">
                                      <p:cBhvr>
                                        <p:cTn id="73" dur="500"/>
                                        <p:tgtEl>
                                          <p:spTgt spid="39"/>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barn(inVertical)">
                                      <p:cBhvr>
                                        <p:cTn id="78" dur="500"/>
                                        <p:tgtEl>
                                          <p:spTgt spid="4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barn(inVertical)">
                                      <p:cBhvr>
                                        <p:cTn id="83" dur="500"/>
                                        <p:tgtEl>
                                          <p:spTgt spid="44"/>
                                        </p:tgtEl>
                                      </p:cBhvr>
                                    </p:animEffect>
                                  </p:childTnLst>
                                </p:cTn>
                              </p:par>
                              <p:par>
                                <p:cTn id="84" presetID="16" presetClass="entr" presetSubtype="21"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barn(inVertical)">
                                      <p:cBhvr>
                                        <p:cTn id="86" dur="500"/>
                                        <p:tgtEl>
                                          <p:spTgt spid="45"/>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barn(inVertical)">
                                      <p:cBhvr>
                                        <p:cTn id="89" dur="500"/>
                                        <p:tgtEl>
                                          <p:spTgt spid="46"/>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barn(inVertical)">
                                      <p:cBhvr>
                                        <p:cTn id="92" dur="500"/>
                                        <p:tgtEl>
                                          <p:spTgt spid="47"/>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barn(inVertical)">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barn(inVertical)">
                                      <p:cBhvr>
                                        <p:cTn id="102" dur="500"/>
                                        <p:tgtEl>
                                          <p:spTgt spid="49"/>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barn(inVertical)">
                                      <p:cBhvr>
                                        <p:cTn id="107" dur="500"/>
                                        <p:tgtEl>
                                          <p:spTgt spid="50"/>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barn(inVertical)">
                                      <p:cBhvr>
                                        <p:cTn id="1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6" grpId="0" animBg="1"/>
      <p:bldP spid="37" grpId="0" animBg="1"/>
      <p:bldP spid="46" grpId="0" animBg="1"/>
      <p:bldP spid="47" grpId="0" animBg="1"/>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6083</TotalTime>
  <Words>2505</Words>
  <Application>Microsoft Office PowerPoint</Application>
  <PresentationFormat>Widescreen</PresentationFormat>
  <Paragraphs>226</Paragraphs>
  <Slides>42</Slides>
  <Notes>34</Notes>
  <HiddenSlides>0</HiddenSlides>
  <MMClips>0</MMClips>
  <ScaleCrop>false</ScaleCrop>
  <HeadingPairs>
    <vt:vector size="8" baseType="variant">
      <vt:variant>
        <vt:lpstr>Fontes usadas</vt:lpstr>
      </vt:variant>
      <vt:variant>
        <vt:i4>6</vt:i4>
      </vt:variant>
      <vt:variant>
        <vt:lpstr>Tema</vt:lpstr>
      </vt:variant>
      <vt:variant>
        <vt:i4>2</vt:i4>
      </vt:variant>
      <vt:variant>
        <vt:lpstr>Servidores OLE inseridos</vt:lpstr>
      </vt:variant>
      <vt:variant>
        <vt:i4>1</vt:i4>
      </vt:variant>
      <vt:variant>
        <vt:lpstr>Títulos de slides</vt:lpstr>
      </vt:variant>
      <vt:variant>
        <vt:i4>42</vt:i4>
      </vt:variant>
    </vt:vector>
  </HeadingPairs>
  <TitlesOfParts>
    <vt:vector size="51" baseType="lpstr">
      <vt:lpstr>Arial</vt:lpstr>
      <vt:lpstr>Calibri</vt:lpstr>
      <vt:lpstr>Calibri Light</vt:lpstr>
      <vt:lpstr>Symbol</vt:lpstr>
      <vt:lpstr>Times New Roman</vt:lpstr>
      <vt:lpstr>Verdana</vt:lpstr>
      <vt:lpstr>Tema do Office</vt:lpstr>
      <vt:lpstr>1_Tema do Office</vt:lpstr>
      <vt:lpstr>Equation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Raimundo Ferreira Ignacio</dc:creator>
  <cp:lastModifiedBy>Raimundo Ferreira Ignacio</cp:lastModifiedBy>
  <cp:revision>50</cp:revision>
  <dcterms:created xsi:type="dcterms:W3CDTF">2018-11-09T12:40:02Z</dcterms:created>
  <dcterms:modified xsi:type="dcterms:W3CDTF">2019-08-16T13:48:36Z</dcterms:modified>
</cp:coreProperties>
</file>