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57" r:id="rId3"/>
    <p:sldId id="256" r:id="rId4"/>
    <p:sldId id="274" r:id="rId5"/>
    <p:sldId id="276" r:id="rId6"/>
    <p:sldId id="275" r:id="rId7"/>
    <p:sldId id="277" r:id="rId8"/>
    <p:sldId id="294" r:id="rId9"/>
    <p:sldId id="295" r:id="rId10"/>
    <p:sldId id="261" r:id="rId11"/>
    <p:sldId id="262" r:id="rId12"/>
    <p:sldId id="296" r:id="rId13"/>
    <p:sldId id="280" r:id="rId14"/>
    <p:sldId id="259" r:id="rId15"/>
    <p:sldId id="302" r:id="rId16"/>
    <p:sldId id="307" r:id="rId17"/>
    <p:sldId id="303" r:id="rId18"/>
    <p:sldId id="304" r:id="rId19"/>
    <p:sldId id="268" r:id="rId20"/>
    <p:sldId id="269" r:id="rId21"/>
    <p:sldId id="30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01C"/>
    <a:srgbClr val="1B1213"/>
    <a:srgbClr val="272727"/>
    <a:srgbClr val="B34D31"/>
    <a:srgbClr val="8A676B"/>
    <a:srgbClr val="971A1A"/>
    <a:srgbClr val="2B2B2D"/>
    <a:srgbClr val="C15B3A"/>
    <a:srgbClr val="7F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9FAD-FAE5-4628-83C5-2A0B2754101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02D1-804A-4BE5-9502-4B0B2FADEF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0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5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05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6A20C-9FAE-409C-B417-85FEBDD1B3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38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6A20C-9FAE-409C-B417-85FEBDD1B3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44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ACF8B-A657-45F1-A0B4-1B39206CE0D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8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6D0BE-F5D9-4D6E-8C89-F28C173309C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5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6A20C-9FAE-409C-B417-85FEBDD1B3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75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6A20C-9FAE-409C-B417-85FEBDD1B3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BFBE8-0D5D-43C5-8D0C-417ACD964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9D1CF2-3122-4B7F-B82B-8F57E9C28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BF0534-BFE6-4759-B917-B707974C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7DC8E-2CA8-437A-A863-48175864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DCF8CF-CCB3-4A1A-8DF3-7C1378BF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8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8C60E-BE30-451E-BABA-18ABFF72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799154-A7F5-4EFC-A8C3-8F6EB3CEB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E6D88A-4ADD-4F0C-B025-F9C5D771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4ECD91-0415-4FE4-96C4-A9C19CF2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CE986F-F72B-46AE-87DE-18A7B55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B7EB8A-8AAA-4B57-A817-CEB7BE24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CE02D6-6657-4833-A209-A39775B14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EF097C-8711-4FAA-8434-12131FCB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66C244-746D-4D24-8418-DB81A19D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43A43C-69C9-4900-8F98-6A0A582C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07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E927B-2AD9-457D-AAB7-B5CBFD42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8700F7-AC55-4431-94CA-D954E714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3A820D-2EA3-4E1F-A47F-1CB0D7CF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7C1B63-6B8E-458C-A2FD-33B19F7A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35669E-66D5-49D8-9528-B9BDD85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89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952A0-05CC-4B65-AE3C-3661BAAC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A49CA2-F0F4-4AA5-AB9E-9761910C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3A22FB-28AC-4540-AF3F-AA70F4B4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7BEAD-E416-4FA9-BDF9-19F54F09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08F39C-7948-4217-AC68-D6AA4295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7E2C1-2990-4213-A945-68E07D18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7BE464-348D-4A37-8041-39FCA933B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45CAF9-9AD5-4599-81F4-794598547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70ACFD-DC24-4A9E-90B0-113989D0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A4FA5E-4ADF-4E3E-B888-D1D910D5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27B588-AD8A-4532-851A-4A6C042F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29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04A79-22D5-4014-B786-5BD08ECE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EEA258-8E82-4589-9575-0FAAAC39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B4F5F5-0D48-419E-91EB-A7E78D6F3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8BCCB5-61AB-4B1C-8848-F530D72CD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DFB3C4-DD14-4E00-B4BE-95914FC6C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92353D-1710-45FF-8D34-B4176BF6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92C4EB-A82C-4EBC-B731-EE7C75EC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DDA499-5868-41A6-93E7-6F210F69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54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F006B-5045-45F9-A29B-503DD897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5859E5B-9DEA-47D5-A411-E7FC324D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208506-A8FA-4765-B91C-E9AE3F80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77E68A-E9A1-40DC-A11A-A84B8EB8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9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6F5DB8-9A7F-408D-8754-46DFD66C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F0A3F1-9490-45BE-B643-D6701BF0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A9EC9F-FEE4-47D7-B069-C8A67CBE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49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6BB4A-6AD8-401F-B80E-F2828742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7D6785-E8F5-4AB4-B333-C64C1D3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2EFC7-2C1D-444E-9252-C475EE31F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0D57AD-77D0-4D4A-8CAB-4917B5C6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E0B12-465C-468B-BFF8-28661B3E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A36695-2CB6-471E-902A-B8AD20F0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20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DF5A8-AA8E-4E90-B15F-80025128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7E12B6-EAAA-48BF-819A-CD65CA766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BD96A7-BB27-4AB7-AFE2-90DE51DEE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04934E-7A13-424F-BD95-191BCC2E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284C0-1F02-4AA2-92E8-EE22E283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CFAEF6-04CB-428A-A083-54FFD1E7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19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494DED-845E-4B29-A613-338B7850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0F62CB-3E7E-452C-9DEC-B20477BD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B6ECDA-EFD3-4DF0-835B-81C07D76E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948E-4F54-41F0-91EC-43CFFD440D0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2DD244-B68D-4A99-AE28-E97921C51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0D6C07-FDF6-4031-BB34-5EF3AADDE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16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5.png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3.wmf"/><Relationship Id="rId3" Type="http://schemas.openxmlformats.org/officeDocument/2006/relationships/image" Target="../media/image35.png"/><Relationship Id="rId21" Type="http://schemas.openxmlformats.org/officeDocument/2006/relationships/image" Target="../media/image44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9.wmf"/><Relationship Id="rId19" Type="http://schemas.openxmlformats.org/officeDocument/2006/relationships/image" Target="../media/image6.png"/><Relationship Id="rId4" Type="http://schemas.openxmlformats.org/officeDocument/2006/relationships/image" Target="../media/image45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youtu.be/nApCRhlCu1Q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-c6aDEOTfDc" TargetMode="Externa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58.wmf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png"/><Relationship Id="rId10" Type="http://schemas.openxmlformats.org/officeDocument/2006/relationships/image" Target="../media/image10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png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103C05-7A01-4AAB-A66A-78C3B943F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65"/>
          <a:stretch/>
        </p:blipFill>
        <p:spPr>
          <a:xfrm>
            <a:off x="958361" y="643467"/>
            <a:ext cx="10590171" cy="54101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776446-71E0-4D37-A2C7-828535A61EED}"/>
              </a:ext>
            </a:extLst>
          </p:cNvPr>
          <p:cNvSpPr txBox="1"/>
          <p:nvPr/>
        </p:nvSpPr>
        <p:spPr>
          <a:xfrm>
            <a:off x="1787683" y="117398"/>
            <a:ext cx="842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UMA INSTALAÇÃO DE BOMBEAMENTO BÁSICA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B02D16-5A6D-4964-ABB5-8B984954ED05}"/>
              </a:ext>
            </a:extLst>
          </p:cNvPr>
          <p:cNvSpPr txBox="1"/>
          <p:nvPr/>
        </p:nvSpPr>
        <p:spPr>
          <a:xfrm>
            <a:off x="2932993" y="6094527"/>
            <a:ext cx="727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RAIMUNDO FERREIRA IGNÁCIO</a:t>
            </a:r>
          </a:p>
        </p:txBody>
      </p:sp>
    </p:spTree>
    <p:extLst>
      <p:ext uri="{BB962C8B-B14F-4D97-AF65-F5344CB8AC3E}">
        <p14:creationId xmlns:p14="http://schemas.microsoft.com/office/powerpoint/2010/main" val="9774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interior, azul, chão, parede&#10;&#10;Descrição gerada com muito alta confiança">
            <a:extLst>
              <a:ext uri="{FF2B5EF4-FFF2-40B4-BE49-F238E27FC236}">
                <a16:creationId xmlns:a16="http://schemas.microsoft.com/office/drawing/2014/main" id="{A9B4468C-5896-4C9D-8C78-3C03B2302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13bc111.PNG">
            <a:extLst>
              <a:ext uri="{FF2B5EF4-FFF2-40B4-BE49-F238E27FC236}">
                <a16:creationId xmlns:a16="http://schemas.microsoft.com/office/drawing/2014/main" id="{7515F68C-2AF2-4628-9268-D2CB7921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34" y="2123855"/>
            <a:ext cx="1752679" cy="30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FE79C11D-D4ED-4BB9-8DCD-407F9B939262}"/>
              </a:ext>
            </a:extLst>
          </p:cNvPr>
          <p:cNvSpPr/>
          <p:nvPr/>
        </p:nvSpPr>
        <p:spPr>
          <a:xfrm>
            <a:off x="2473377" y="794478"/>
            <a:ext cx="4057338" cy="1573967"/>
          </a:xfrm>
          <a:prstGeom prst="wedgeEllipseCallout">
            <a:avLst>
              <a:gd name="adj1" fmla="val 25321"/>
              <a:gd name="adj2" fmla="val 70374"/>
            </a:avLst>
          </a:prstGeom>
          <a:solidFill>
            <a:srgbClr val="013793"/>
          </a:solidFill>
          <a:ln>
            <a:solidFill>
              <a:srgbClr val="0175D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1.23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Potências e rendimentos da bomba hidráulica</a:t>
            </a:r>
          </a:p>
        </p:txBody>
      </p:sp>
    </p:spTree>
    <p:extLst>
      <p:ext uri="{BB962C8B-B14F-4D97-AF65-F5344CB8AC3E}">
        <p14:creationId xmlns:p14="http://schemas.microsoft.com/office/powerpoint/2010/main" val="24675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45FF864-6BE5-4704-8EB2-5B65F6078ABE}"/>
              </a:ext>
            </a:extLst>
          </p:cNvPr>
          <p:cNvSpPr/>
          <p:nvPr/>
        </p:nvSpPr>
        <p:spPr>
          <a:xfrm>
            <a:off x="655638" y="68946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Bomba hidráulica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89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o dispositivo que converte potência mecânica em potência hidráulica e que tem a finalidade de fornecer carga para o fluido, denominada de carga manométrica (H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2144ADA-F55B-4502-8A82-CEEB35F62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049807"/>
              </p:ext>
            </p:extLst>
          </p:nvPr>
        </p:nvGraphicFramePr>
        <p:xfrm>
          <a:off x="1644034" y="2463257"/>
          <a:ext cx="3131149" cy="61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3" imgW="2133360" imgH="419040" progId="Equation.DSMT4">
                  <p:embed/>
                </p:oleObj>
              </mc:Choice>
              <mc:Fallback>
                <p:oleObj name="Equation" r:id="rId3" imgW="2133360" imgH="4190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2144ADA-F55B-4502-8A82-CEEB35F62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034" y="2463257"/>
                        <a:ext cx="3131149" cy="617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E9BFB11-DE92-4F79-ACA9-1A0FAB3C39DB}"/>
              </a:ext>
            </a:extLst>
          </p:cNvPr>
          <p:cNvSpPr/>
          <p:nvPr/>
        </p:nvSpPr>
        <p:spPr>
          <a:xfrm>
            <a:off x="524656" y="449705"/>
            <a:ext cx="6385810" cy="592111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C:\Users\raigi\AppData\Local\Temp\SNAGHTML1fd6594.PNG">
            <a:extLst>
              <a:ext uri="{FF2B5EF4-FFF2-40B4-BE49-F238E27FC236}">
                <a16:creationId xmlns:a16="http://schemas.microsoft.com/office/drawing/2014/main" id="{3FB09C24-92CE-4851-86F7-D02ABA5A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27" y="640751"/>
            <a:ext cx="3856978" cy="23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B2EDB05-CA9C-4EFA-9BFD-F09F20072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27" y="3778426"/>
            <a:ext cx="1145186" cy="2438823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9AA8CDBD-A992-434E-AE5F-75D964817E00}"/>
              </a:ext>
            </a:extLst>
          </p:cNvPr>
          <p:cNvSpPr/>
          <p:nvPr/>
        </p:nvSpPr>
        <p:spPr>
          <a:xfrm>
            <a:off x="8712720" y="3081143"/>
            <a:ext cx="2823147" cy="3102964"/>
          </a:xfrm>
          <a:prstGeom prst="wedgeEllipseCallout">
            <a:avLst>
              <a:gd name="adj1" fmla="val -67028"/>
              <a:gd name="adj2" fmla="val -4302"/>
            </a:avLst>
          </a:prstGeom>
          <a:solidFill>
            <a:srgbClr val="3A060C"/>
          </a:solidFill>
          <a:ln>
            <a:solidFill>
              <a:srgbClr val="C88D5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Rendimento definido pela relação da potência útil com a potência posta em  jogo, ou seja, potência que saí sobre a potência que entra!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D5DF738-14EA-4E59-87A4-59F164C77BF8}"/>
              </a:ext>
            </a:extLst>
          </p:cNvPr>
          <p:cNvSpPr/>
          <p:nvPr/>
        </p:nvSpPr>
        <p:spPr>
          <a:xfrm>
            <a:off x="7060367" y="449705"/>
            <a:ext cx="4841823" cy="592111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EBE8FD33-06C0-4A97-8526-20E2AC13D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45328"/>
              </p:ext>
            </p:extLst>
          </p:nvPr>
        </p:nvGraphicFramePr>
        <p:xfrm>
          <a:off x="1644034" y="3078685"/>
          <a:ext cx="4793213" cy="61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7" imgW="3288960" imgH="419040" progId="Equation.DSMT4">
                  <p:embed/>
                </p:oleObj>
              </mc:Choice>
              <mc:Fallback>
                <p:oleObj name="Equation" r:id="rId7" imgW="3288960" imgH="4190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2144ADA-F55B-4502-8A82-CEEB35F62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034" y="3078685"/>
                        <a:ext cx="4793213" cy="613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7CAA1F2-D53A-407A-93E2-670818B7E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79111"/>
              </p:ext>
            </p:extLst>
          </p:nvPr>
        </p:nvGraphicFramePr>
        <p:xfrm>
          <a:off x="1610956" y="3692138"/>
          <a:ext cx="4859367" cy="103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9" imgW="3809880" imgH="812520" progId="Equation.DSMT4">
                  <p:embed/>
                </p:oleObj>
              </mc:Choice>
              <mc:Fallback>
                <p:oleObj name="Equation" r:id="rId9" imgW="3809880" imgH="8125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2144ADA-F55B-4502-8A82-CEEB35F62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956" y="3692138"/>
                        <a:ext cx="4859367" cy="1039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5D836E1-CE51-4259-8C0C-AB742FDB7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237581"/>
              </p:ext>
            </p:extLst>
          </p:nvPr>
        </p:nvGraphicFramePr>
        <p:xfrm>
          <a:off x="1609634" y="4791960"/>
          <a:ext cx="4751274" cy="13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11" imgW="3517560" imgH="1015920" progId="Equation.DSMT4">
                  <p:embed/>
                </p:oleObj>
              </mc:Choice>
              <mc:Fallback>
                <p:oleObj name="Equation" r:id="rId11" imgW="3517560" imgH="10159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2144ADA-F55B-4502-8A82-CEEB35F62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634" y="4791960"/>
                        <a:ext cx="4751274" cy="1376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4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raigi\AppData\Local\Temp\SNAGHTML1fd6594.PNG">
            <a:extLst>
              <a:ext uri="{FF2B5EF4-FFF2-40B4-BE49-F238E27FC236}">
                <a16:creationId xmlns:a16="http://schemas.microsoft.com/office/drawing/2014/main" id="{8B562272-4FF3-459F-87D0-76988E28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1" y="400908"/>
            <a:ext cx="3856978" cy="23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7502765-39D3-4611-9CF1-2320DACCD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49" y="635169"/>
            <a:ext cx="1356735" cy="188852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67F6AFDB-F516-44B3-BD5A-D7DA0FA4573E}"/>
              </a:ext>
            </a:extLst>
          </p:cNvPr>
          <p:cNvSpPr/>
          <p:nvPr/>
        </p:nvSpPr>
        <p:spPr>
          <a:xfrm>
            <a:off x="5546486" y="635169"/>
            <a:ext cx="2611241" cy="869429"/>
          </a:xfrm>
          <a:prstGeom prst="wedgeEllipseCallout">
            <a:avLst>
              <a:gd name="adj1" fmla="val -47856"/>
              <a:gd name="adj2" fmla="val 78017"/>
            </a:avLst>
          </a:prstGeom>
          <a:solidFill>
            <a:srgbClr val="870011"/>
          </a:solidFill>
          <a:ln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Vamos considerar: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1695B07-3311-417F-93DF-57469960C8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0127" y="1798243"/>
          <a:ext cx="2387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Equação" r:id="rId5" imgW="2387520" imgH="215640" progId="Equation.3">
                  <p:embed/>
                </p:oleObj>
              </mc:Choice>
              <mc:Fallback>
                <p:oleObj name="Equação" r:id="rId5" imgW="2387520" imgH="215640" progId="Equation.3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C1695B07-3311-417F-93DF-57469960C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0127" y="1798243"/>
                        <a:ext cx="2387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EF12C0D-688B-4F61-84E4-DD6AC3660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7863" y="2092325"/>
          <a:ext cx="2413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Equação" r:id="rId7" imgW="2412720" imgH="215640" progId="Equation.3">
                  <p:embed/>
                </p:oleObj>
              </mc:Choice>
              <mc:Fallback>
                <p:oleObj name="Equação" r:id="rId7" imgW="2412720" imgH="215640" progId="Equation.3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EF12C0D-688B-4F61-84E4-DD6AC36604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863" y="2092325"/>
                        <a:ext cx="2413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E217843-40AB-4F40-AB8E-C07BFE4E5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3406" y="2481220"/>
          <a:ext cx="205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Equação" r:id="rId9" imgW="2057400" imgH="241200" progId="Equation.3">
                  <p:embed/>
                </p:oleObj>
              </mc:Choice>
              <mc:Fallback>
                <p:oleObj name="Equação" r:id="rId9" imgW="2057400" imgH="241200" progId="Equation.3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E217843-40AB-4F40-AB8E-C07BFE4E5D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3406" y="2481220"/>
                        <a:ext cx="2057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58B1381-4851-439A-A82D-88009DE200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3442" y="1282348"/>
          <a:ext cx="67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" name="Equação" r:id="rId11" imgW="672840" imgH="444240" progId="Equation.3">
                  <p:embed/>
                </p:oleObj>
              </mc:Choice>
              <mc:Fallback>
                <p:oleObj name="Equação" r:id="rId11" imgW="672840" imgH="444240" progId="Equation.3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C58B1381-4851-439A-A82D-88009DE20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83442" y="1282348"/>
                        <a:ext cx="673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0EAFDB0-565A-4643-8672-BA21366E93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17714" y="2036720"/>
          <a:ext cx="62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2" name="Equação" r:id="rId13" imgW="622080" imgH="444240" progId="Equation.3">
                  <p:embed/>
                </p:oleObj>
              </mc:Choice>
              <mc:Fallback>
                <p:oleObj name="Equação" r:id="rId13" imgW="622080" imgH="444240" progId="Equation.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0EAFDB0-565A-4643-8672-BA21366E9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17714" y="2036720"/>
                        <a:ext cx="622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0BF28492-F971-45D5-933A-BB8F7E9538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15507" y="1647825"/>
          <a:ext cx="1333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3" name="Equação" r:id="rId15" imgW="1333440" imgH="444240" progId="Equation.3">
                  <p:embed/>
                </p:oleObj>
              </mc:Choice>
              <mc:Fallback>
                <p:oleObj name="Equação" r:id="rId15" imgW="1333440" imgH="444240" progId="Equation.3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0BF28492-F971-45D5-933A-BB8F7E953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15507" y="1647825"/>
                        <a:ext cx="1333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2EDE5FDF-341F-4481-9C43-35AC42CC6C5B}"/>
              </a:ext>
            </a:extLst>
          </p:cNvPr>
          <p:cNvSpPr/>
          <p:nvPr/>
        </p:nvSpPr>
        <p:spPr>
          <a:xfrm>
            <a:off x="443771" y="400908"/>
            <a:ext cx="11413449" cy="2762017"/>
          </a:xfrm>
          <a:prstGeom prst="rect">
            <a:avLst/>
          </a:prstGeom>
          <a:noFill/>
          <a:ln w="76200">
            <a:solidFill>
              <a:srgbClr val="013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DC0900B-0D6C-49D3-978D-B3B7F4526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3007" y="2722520"/>
          <a:ext cx="1016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4" name="Equação" r:id="rId17" imgW="1015920" imgH="215640" progId="Equation.3">
                  <p:embed/>
                </p:oleObj>
              </mc:Choice>
              <mc:Fallback>
                <p:oleObj name="Equação" r:id="rId17" imgW="1015920" imgH="215640" progId="Equation.3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DC0900B-0D6C-49D3-978D-B3B7F4526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33007" y="2722520"/>
                        <a:ext cx="1016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93ECD5AA-683C-4A0B-8265-20E01089F1D0}"/>
              </a:ext>
            </a:extLst>
          </p:cNvPr>
          <p:cNvSpPr/>
          <p:nvPr/>
        </p:nvSpPr>
        <p:spPr>
          <a:xfrm>
            <a:off x="8919148" y="2601870"/>
            <a:ext cx="1096359" cy="444500"/>
          </a:xfrm>
          <a:prstGeom prst="ellipse">
            <a:avLst/>
          </a:prstGeom>
          <a:solidFill>
            <a:srgbClr val="910517"/>
          </a:solidFill>
          <a:ln>
            <a:solidFill>
              <a:srgbClr val="45040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FE4F3E-92DD-4F7B-9FC4-3B9BDFD46523}"/>
              </a:ext>
            </a:extLst>
          </p:cNvPr>
          <p:cNvSpPr/>
          <p:nvPr/>
        </p:nvSpPr>
        <p:spPr>
          <a:xfrm>
            <a:off x="443771" y="3297836"/>
            <a:ext cx="11413449" cy="33577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E056945-B2E8-4012-8FEE-20CB41CD4E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3321585"/>
            <a:ext cx="11178603" cy="3310297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64C9C349-BC8B-4A7E-A0C2-0DFF4C4A0658}"/>
              </a:ext>
            </a:extLst>
          </p:cNvPr>
          <p:cNvSpPr/>
          <p:nvPr/>
        </p:nvSpPr>
        <p:spPr>
          <a:xfrm>
            <a:off x="5823406" y="3597639"/>
            <a:ext cx="5659060" cy="911548"/>
          </a:xfrm>
          <a:prstGeom prst="wedgeEllipseCallout">
            <a:avLst>
              <a:gd name="adj1" fmla="val -55533"/>
              <a:gd name="adj2" fmla="val 34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potência mecânica também é denominada de potência nominal da bomba, ou ainda, potência da bomba: 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6F4A482F-856B-4ABE-B336-B5DF4CDEA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16D3DD81-1EB6-4C9E-B17E-9AC2611B4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4014" y="4574027"/>
          <a:ext cx="1292499" cy="507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5" name="Equação" r:id="rId20" imgW="1143000" imgH="444240" progId="Equation.3">
                  <p:embed/>
                </p:oleObj>
              </mc:Choice>
              <mc:Fallback>
                <p:oleObj name="Equação" r:id="rId20" imgW="1143000" imgH="444240" progId="Equation.3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16D3DD81-1EB6-4C9E-B17E-9AC2611B4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014" y="4574027"/>
                        <a:ext cx="1292499" cy="507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5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3102C257-C9BF-4CB7-A699-CBBB6406A342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0FCA95-D7EE-4C57-9E16-F168D918D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8" y="1202338"/>
            <a:ext cx="9594411" cy="5387807"/>
          </a:xfrm>
          <a:prstGeom prst="rect">
            <a:avLst/>
          </a:prstGeom>
        </p:spPr>
      </p:pic>
      <p:pic>
        <p:nvPicPr>
          <p:cNvPr id="12" name="Imagem 11" descr="Uma imagem contendo texto&#10;&#10;Descrição gerada com alta confiança">
            <a:extLst>
              <a:ext uri="{FF2B5EF4-FFF2-40B4-BE49-F238E27FC236}">
                <a16:creationId xmlns:a16="http://schemas.microsoft.com/office/drawing/2014/main" id="{F11711B0-0FA2-44DA-9E0A-1A872C278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8" y="1614221"/>
            <a:ext cx="2196732" cy="1692000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194734B6-7F98-4CA8-B0D7-654FD927EF38}"/>
              </a:ext>
            </a:extLst>
          </p:cNvPr>
          <p:cNvSpPr/>
          <p:nvPr/>
        </p:nvSpPr>
        <p:spPr>
          <a:xfrm>
            <a:off x="5284095" y="341745"/>
            <a:ext cx="5816524" cy="969819"/>
          </a:xfrm>
          <a:prstGeom prst="wedgeEllipseCallout">
            <a:avLst>
              <a:gd name="adj1" fmla="val 42737"/>
              <a:gd name="adj2" fmla="val 137875"/>
            </a:avLst>
          </a:prstGeom>
          <a:solidFill>
            <a:srgbClr val="79001A"/>
          </a:solidFill>
          <a:ln w="28575"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SÍNTEZE DA AULA</a:t>
            </a:r>
          </a:p>
        </p:txBody>
      </p:sp>
    </p:spTree>
    <p:extLst>
      <p:ext uri="{BB962C8B-B14F-4D97-AF65-F5344CB8AC3E}">
        <p14:creationId xmlns:p14="http://schemas.microsoft.com/office/powerpoint/2010/main" val="113550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7865" y="182315"/>
            <a:ext cx="11531602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1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LINHA ABAIXO ESQUEMATIZADA DEVERÃO CIRCULAR 15 m³/h DE ÁGUA (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1000 kg/m³ 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kumimoji="0" lang="pt-B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x s). CALCULAR 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RELATIVAS. São dados: Hp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3,1 m; Hp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4,1 m; Hp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6-7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1,8 m; Hp</a:t>
            </a:r>
            <a:r>
              <a:rPr kumimoji="0" lang="pt-B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7-8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10,2 m; ACELERAÇÃO DA GRAVIDADE 9,8 m/s²; ÁREA DA SEÇÃO TRANSVERSAL DOS TUBOS: ATÉ 6: A = 0,001314 m² (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pt-BR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40,8 mm); DE 7 A 8: A = 0,002165 m² (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pt-BR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52,5 mm) E O PONTO 3 PERTENCE AO RESERVATÓRIO.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6" y="1761067"/>
            <a:ext cx="6113463" cy="49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264" y="2263778"/>
            <a:ext cx="4277322" cy="40677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80001" y="2590922"/>
            <a:ext cx="3539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SOLUÇÃO PODE SER VISTO NO VÍDEO PUBLICADO NO CANAL Alemão MecFlu Resolve: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https://youtu.be/nApCRhlCu1Q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950B021-FF68-40AC-94A3-5C37209844F3}"/>
              </a:ext>
            </a:extLst>
          </p:cNvPr>
          <p:cNvSpPr txBox="1"/>
          <p:nvPr/>
        </p:nvSpPr>
        <p:spPr>
          <a:xfrm>
            <a:off x="5712542" y="1906633"/>
            <a:ext cx="35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Respostas: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0D50CEF-B878-4BF3-B335-16BE0CCBB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987814"/>
              </p:ext>
            </p:extLst>
          </p:nvPr>
        </p:nvGraphicFramePr>
        <p:xfrm>
          <a:off x="7023202" y="2052199"/>
          <a:ext cx="2085635" cy="201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7" imgW="1180800" imgH="1143000" progId="Equation.DSMT4">
                  <p:embed/>
                </p:oleObj>
              </mc:Choice>
              <mc:Fallback>
                <p:oleObj name="Equation" r:id="rId7" imgW="1180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23202" y="2052199"/>
                        <a:ext cx="2085635" cy="201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2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7BE6AA-A4A6-479B-AB9E-5E48E51B6086}"/>
              </a:ext>
            </a:extLst>
          </p:cNvPr>
          <p:cNvSpPr/>
          <p:nvPr/>
        </p:nvSpPr>
        <p:spPr>
          <a:xfrm>
            <a:off x="639097" y="402515"/>
            <a:ext cx="10913806" cy="1663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2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linha abaixo esquematizada deverão circular 15 m³/h de água (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1000 kg/m³ e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kumimoji="0" lang="pt-BR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x s). Verificar o tipo de máquina e calcular sua carga manométrica.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19250" marR="0" lvl="0" indent="-1265238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dados:  Hp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3,1 m; Hp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4,1 m; Hp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6-7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1,8 m; Hp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7-8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10,2 m; aceleração da gravidade 9,8 m/s²; área da seção transversal dos tubos: até 6: A = 0,001314 m² (D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40,8 mm); de 7 a 8: A = 0,002165 m² (D</a:t>
            </a:r>
            <a:r>
              <a:rPr kumimoji="0" lang="pt-B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52,5 mm).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9EF462-8C0E-4D31-9279-6BA5F0A8EB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53" y="2066112"/>
            <a:ext cx="6259308" cy="3568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02E8B8A-7927-4142-B866-D4BCCD3BC1CF}"/>
              </a:ext>
            </a:extLst>
          </p:cNvPr>
          <p:cNvSpPr txBox="1"/>
          <p:nvPr/>
        </p:nvSpPr>
        <p:spPr>
          <a:xfrm>
            <a:off x="2402910" y="2191769"/>
            <a:ext cx="560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1563" indent="-1071563"/>
            <a:r>
              <a:rPr lang="pt-BR" b="1" dirty="0"/>
              <a:t>Respostas: </a:t>
            </a:r>
            <a:r>
              <a:rPr lang="pt-BR" b="1" dirty="0">
                <a:solidFill>
                  <a:schemeClr val="accent1"/>
                </a:solidFill>
              </a:rPr>
              <a:t>H</a:t>
            </a:r>
            <a:r>
              <a:rPr lang="pt-BR" b="1" baseline="-25000" dirty="0">
                <a:solidFill>
                  <a:schemeClr val="accent1"/>
                </a:solidFill>
              </a:rPr>
              <a:t>m</a:t>
            </a:r>
            <a:r>
              <a:rPr lang="pt-BR" b="1" dirty="0">
                <a:solidFill>
                  <a:schemeClr val="accent1"/>
                </a:solidFill>
              </a:rPr>
              <a:t> = 22,4, portanto como Hm é positiva a máquina é uma bomba hidráulica</a:t>
            </a:r>
          </a:p>
        </p:txBody>
      </p:sp>
    </p:spTree>
    <p:extLst>
      <p:ext uri="{BB962C8B-B14F-4D97-AF65-F5344CB8AC3E}">
        <p14:creationId xmlns:p14="http://schemas.microsoft.com/office/powerpoint/2010/main" val="14354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E795287-3F30-4F1B-83F9-172B67568D7B}"/>
              </a:ext>
            </a:extLst>
          </p:cNvPr>
          <p:cNvSpPr/>
          <p:nvPr/>
        </p:nvSpPr>
        <p:spPr>
          <a:xfrm>
            <a:off x="540773" y="354176"/>
            <a:ext cx="11110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marR="0" lvl="0" indent="-4524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3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instalação de bombeamento representada a seguir transporta água (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995 kg/m³) com uma vazão de 5 L/s. Sabendo que a instalação tem um único diâmetro igual a 63 mm, que a aceleração da gravidade é 9,8 m/s², que a pressão na entrada da bomba, registrada por um vacuômetro é – 55870 Pa e que a pressão na saída da bomba, registrada pelo manômetro, é 156016 Pa, pede-se a carga manométrica da bomba; a perda de carga antes da bomba e a perda de carga depois da bomba.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A83279-EF5A-494F-B688-6632EFBD84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71367" y="1952561"/>
            <a:ext cx="5510982" cy="353680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7866C0-4AEB-4C96-9B32-76954F3FFAFB}"/>
              </a:ext>
            </a:extLst>
          </p:cNvPr>
          <p:cNvSpPr/>
          <p:nvPr/>
        </p:nvSpPr>
        <p:spPr>
          <a:xfrm>
            <a:off x="181896" y="233119"/>
            <a:ext cx="11828207" cy="63123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F559C99-882F-489B-8536-AEA8B1464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91802"/>
              </p:ext>
            </p:extLst>
          </p:nvPr>
        </p:nvGraphicFramePr>
        <p:xfrm>
          <a:off x="1110627" y="1952561"/>
          <a:ext cx="1721479" cy="46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4" imgW="850680" imgH="228600" progId="Equation.DSMT4">
                  <p:embed/>
                </p:oleObj>
              </mc:Choice>
              <mc:Fallback>
                <p:oleObj name="Equation" r:id="rId4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0627" y="1952561"/>
                        <a:ext cx="1721479" cy="46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EE8597B-EFAF-460B-94F2-F12F24CA6F00}"/>
              </a:ext>
            </a:extLst>
          </p:cNvPr>
          <p:cNvSpPr txBox="1"/>
          <p:nvPr/>
        </p:nvSpPr>
        <p:spPr>
          <a:xfrm>
            <a:off x="7620000" y="3720961"/>
            <a:ext cx="35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Respostas: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0817048-4CA8-41DD-BFDD-31616AA79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98554"/>
              </p:ext>
            </p:extLst>
          </p:nvPr>
        </p:nvGraphicFramePr>
        <p:xfrm>
          <a:off x="8879348" y="3905627"/>
          <a:ext cx="1886974" cy="160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6" imgW="863280" imgH="736560" progId="Equation.DSMT4">
                  <p:embed/>
                </p:oleObj>
              </mc:Choice>
              <mc:Fallback>
                <p:oleObj name="Equation" r:id="rId6" imgW="8632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79348" y="3905627"/>
                        <a:ext cx="1886974" cy="1609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6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CEB7968-AAA1-4944-97EE-300E96F8C7C7}"/>
              </a:ext>
            </a:extLst>
          </p:cNvPr>
          <p:cNvSpPr/>
          <p:nvPr/>
        </p:nvSpPr>
        <p:spPr>
          <a:xfrm>
            <a:off x="609600" y="308932"/>
            <a:ext cx="11130115" cy="195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marR="0" lvl="0" indent="-452438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4"/>
              <a:tabLst>
                <a:tab pos="4500880" algn="l"/>
              </a:tabLst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instalação de bombeamento a seguir opera em regime permanente com uma vazão de 3,2 L/s. A tubulação antes da bomba tem uma perda de carga igual a 2,0 m. A tubulação de recalque (tubulação depois da bomba) tem uma perda de carga de 35,2 m. Sabendo que a tubulação antes da bomba tem um diâmetro interno de 52,5 mm (A = 21,7 cm²) e a tubulação de recalque um diâmetro interno igual a 40,8 mm (A = 13,1 cm²), pede-se: a carga manométrica da bomba e a sua potência útil.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 marR="0" lvl="0" indent="-808038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00880" algn="l"/>
              </a:tabLst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peso específico do fluido que escoa igual a 9800 N/m³; g = 9,8 m/s² e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kumimoji="0" lang="pt-BR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m²/s.  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76BD7F-C400-4C67-B96C-6A0C5D14EC9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5072" y="2358605"/>
            <a:ext cx="7443019" cy="35611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DAEA45-0E84-4440-AC54-8EE1EB3EBCA5}"/>
              </a:ext>
            </a:extLst>
          </p:cNvPr>
          <p:cNvSpPr txBox="1"/>
          <p:nvPr/>
        </p:nvSpPr>
        <p:spPr>
          <a:xfrm>
            <a:off x="7914967" y="3769872"/>
            <a:ext cx="35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Respostas: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2E63EBD-16BA-4682-9C10-FFDBB77D6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275423"/>
              </p:ext>
            </p:extLst>
          </p:nvPr>
        </p:nvGraphicFramePr>
        <p:xfrm>
          <a:off x="9086644" y="4139204"/>
          <a:ext cx="1999000" cy="94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5" imgW="914400" imgH="431640" progId="Equation.DSMT4">
                  <p:embed/>
                </p:oleObj>
              </mc:Choice>
              <mc:Fallback>
                <p:oleObj name="Equation" r:id="rId5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6644" y="4139204"/>
                        <a:ext cx="1999000" cy="943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9BA0BC-31F0-4521-B9E1-BEEE10D74165}"/>
              </a:ext>
            </a:extLst>
          </p:cNvPr>
          <p:cNvSpPr/>
          <p:nvPr/>
        </p:nvSpPr>
        <p:spPr>
          <a:xfrm>
            <a:off x="442452" y="586452"/>
            <a:ext cx="64680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marR="0" lvl="0" indent="-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5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a instalação representada, o nível do tanque leva 50 segundos para subir ∆h = 25 cm. Sabe-se os valores da perda de carga, que são: Hp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- 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2m e Hp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s-1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2m e que as tubulações são todas de diâmetro D = 4cm → A = 12,5 cm² e ainda que o rendimento da bomba é de 80%. Pede-se: </a:t>
            </a:r>
          </a:p>
          <a:p>
            <a:pPr marL="1349375" marR="0" lvl="0" indent="-1349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a vazão em L/s;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a velocidade média da água nas tubulações em m/s;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o tipo de escoamento, sabendo-se que νH2O = 10</a:t>
            </a:r>
            <a:r>
              <a:rPr kumimoji="0" lang="pt-B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-6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m²/s; </a:t>
            </a:r>
          </a:p>
          <a:p>
            <a:pPr marL="7270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a carga potencial, a carga de pressão e a carga cinética na entrada da bomba; </a:t>
            </a:r>
          </a:p>
          <a:p>
            <a:pPr marL="7270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 a carga potencial, a carga de pressão e a carga cinética na saída da bomba;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f) a potência da bomba; </a:t>
            </a:r>
          </a:p>
          <a:p>
            <a:pPr marL="6365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g) a potência consumida da rede elétrica pelo motor elétrico sabendo-se que seu rendimento é de 90%;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h) o rendimento global do conjunto motobomba; </a:t>
            </a:r>
          </a:p>
          <a:p>
            <a:pPr marL="6365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i) a carga potencial, a carga de pressão e a carga cinética na seção (1).</a:t>
            </a:r>
          </a:p>
        </p:txBody>
      </p:sp>
      <p:pic>
        <p:nvPicPr>
          <p:cNvPr id="11266" name="Imagem 16521" descr="C:\Users\RAIMUN~1\AppData\Local\Temp\SNAGHTML606a154.PNG">
            <a:extLst>
              <a:ext uri="{FF2B5EF4-FFF2-40B4-BE49-F238E27FC236}">
                <a16:creationId xmlns:a16="http://schemas.microsoft.com/office/drawing/2014/main" id="{0B23913A-BCDE-43C1-8648-22599D69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73" y="2942835"/>
            <a:ext cx="5264374" cy="299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92A738F-2FED-4C53-9400-45897D746122}"/>
              </a:ext>
            </a:extLst>
          </p:cNvPr>
          <p:cNvSpPr/>
          <p:nvPr/>
        </p:nvSpPr>
        <p:spPr>
          <a:xfrm>
            <a:off x="344774" y="404734"/>
            <a:ext cx="11622373" cy="605602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2C458A-B8A4-4971-A3A8-FE2B508A9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2960" y="586452"/>
            <a:ext cx="1460308" cy="16187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E1BE1D-73BA-4799-87FA-40FADD372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809" y="2205210"/>
            <a:ext cx="3450635" cy="84132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252FD68-52F8-4882-8854-2E54864A2B74}"/>
              </a:ext>
            </a:extLst>
          </p:cNvPr>
          <p:cNvSpPr/>
          <p:nvPr/>
        </p:nvSpPr>
        <p:spPr>
          <a:xfrm>
            <a:off x="8141111" y="2239172"/>
            <a:ext cx="32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Solução no YouTube:</a:t>
            </a:r>
          </a:p>
          <a:p>
            <a:pPr algn="ctr"/>
            <a:r>
              <a:rPr lang="pt-BR" dirty="0">
                <a:hlinkClick r:id="rId5"/>
              </a:rPr>
              <a:t>https://youtu.be/-c6aDEOTfDc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68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15D103B-A2C2-433F-9FEB-A13DCE551C87}"/>
              </a:ext>
            </a:extLst>
          </p:cNvPr>
          <p:cNvSpPr/>
          <p:nvPr/>
        </p:nvSpPr>
        <p:spPr>
          <a:xfrm>
            <a:off x="559632" y="507164"/>
            <a:ext cx="6096000" cy="3042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338" marR="0" lvl="0" indent="-541338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6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a entrada e a saída da bomba em uma instalação de recalque como a representada pela foto, onde se tem: a pressão de entrada igual a -180 mmHg; pressão de saída 270 kPa; diâmetro interno da seção de entrada 52,5 mm (A=21,7 cm²); diâmetro interno da seção de saída 40,8 mm (A = 13,1 cm²); que o nível de água no reservatório, que tem área transversal igual a 0,546 m², levou 20,8 s para subir 100 mm, pede-se determinar a carga manométrica da bomba em questão e a sua potência.</a:t>
            </a:r>
          </a:p>
        </p:txBody>
      </p:sp>
      <p:pic>
        <p:nvPicPr>
          <p:cNvPr id="12290" name="Imagem 16512">
            <a:extLst>
              <a:ext uri="{FF2B5EF4-FFF2-40B4-BE49-F238E27FC236}">
                <a16:creationId xmlns:a16="http://schemas.microsoft.com/office/drawing/2014/main" id="{E634616B-21CC-474F-B8CF-5EBCE13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2" y="4175669"/>
            <a:ext cx="3050991" cy="22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1CABCA5-909C-4390-9CCF-C45A33AC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903" y="4633635"/>
            <a:ext cx="3050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Dados: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111F435-46AF-4D3D-BEF5-AABF5C61BB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9903" y="4936836"/>
          <a:ext cx="2679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ção" r:id="rId4" imgW="2679480" imgH="812520" progId="Equation.3">
                  <p:embed/>
                </p:oleObj>
              </mc:Choice>
              <mc:Fallback>
                <p:oleObj name="Equação" r:id="rId4" imgW="2679480" imgH="812520" progId="Equation.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111F435-46AF-4D3D-BEF5-AABF5C61B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903" y="4936836"/>
                        <a:ext cx="2679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E2DA7C1E-83B3-41E3-A2F9-B92F597790C2}"/>
              </a:ext>
            </a:extLst>
          </p:cNvPr>
          <p:cNvSpPr/>
          <p:nvPr/>
        </p:nvSpPr>
        <p:spPr>
          <a:xfrm>
            <a:off x="404735" y="239842"/>
            <a:ext cx="6385810" cy="635582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F0AACB-F8CC-4893-8117-EB5D4B69CD07}"/>
              </a:ext>
            </a:extLst>
          </p:cNvPr>
          <p:cNvSpPr/>
          <p:nvPr/>
        </p:nvSpPr>
        <p:spPr>
          <a:xfrm>
            <a:off x="6945442" y="353853"/>
            <a:ext cx="4996720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marR="0" lvl="0" indent="-541338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7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Sabendo que a bomba da bancada ao trabalhar a 1,2 L/s tem uma carga manométrica igual a 9,4m, pede-se determinar a perda de carga total no circuito e a potência da bomba. Dado: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pt-BR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998,2 kg/m³;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80% e g = 9,8 m/s².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818D878-E8C3-422A-8D4D-3F2535DD2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199" y="2402490"/>
            <a:ext cx="3152381" cy="234285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2FB76E5-0410-49ED-8DAB-449C3026C6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486" y="5002967"/>
            <a:ext cx="1971429" cy="16285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7830D7-9D8A-435B-9E2C-085493FD7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6047" y="5689318"/>
            <a:ext cx="1914286" cy="20952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F2FEC96-9455-49AD-9225-862D984C6C0C}"/>
              </a:ext>
            </a:extLst>
          </p:cNvPr>
          <p:cNvSpPr/>
          <p:nvPr/>
        </p:nvSpPr>
        <p:spPr>
          <a:xfrm>
            <a:off x="6945442" y="239842"/>
            <a:ext cx="5106650" cy="635582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37BD93-8C8C-44D8-B8D0-0BB6C5FAE6C6}"/>
              </a:ext>
            </a:extLst>
          </p:cNvPr>
          <p:cNvSpPr txBox="1"/>
          <p:nvPr/>
        </p:nvSpPr>
        <p:spPr>
          <a:xfrm>
            <a:off x="3597640" y="3264512"/>
            <a:ext cx="259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Respostas: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109027D1-5932-4D6F-B558-07D3F9ADE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32777"/>
              </p:ext>
            </p:extLst>
          </p:nvPr>
        </p:nvGraphicFramePr>
        <p:xfrm>
          <a:off x="4676775" y="3502025"/>
          <a:ext cx="18065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9" imgW="977760" imgH="457200" progId="Equation.DSMT4">
                  <p:embed/>
                </p:oleObj>
              </mc:Choice>
              <mc:Fallback>
                <p:oleObj name="Equation" r:id="rId9" imgW="977760" imgH="4572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2E63EBD-16BA-4682-9C10-FFDBB77D6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6775" y="3502025"/>
                        <a:ext cx="180657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8972E065-3C99-4510-80D9-70DC7AE1FE2F}"/>
              </a:ext>
            </a:extLst>
          </p:cNvPr>
          <p:cNvSpPr txBox="1"/>
          <p:nvPr/>
        </p:nvSpPr>
        <p:spPr>
          <a:xfrm>
            <a:off x="10269580" y="3079846"/>
            <a:ext cx="155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Respostas:</a:t>
            </a:r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8225BE8C-507E-47B7-B059-981456004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9304"/>
              </p:ext>
            </p:extLst>
          </p:nvPr>
        </p:nvGraphicFramePr>
        <p:xfrm>
          <a:off x="10420350" y="3552825"/>
          <a:ext cx="14160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11" imgW="838080" imgH="482400" progId="Equation.DSMT4">
                  <p:embed/>
                </p:oleObj>
              </mc:Choice>
              <mc:Fallback>
                <p:oleObj name="Equation" r:id="rId11" imgW="838080" imgH="48240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109027D1-5932-4D6F-B558-07D3F9ADE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20350" y="3552825"/>
                        <a:ext cx="141605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0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ior, parede, chão, sala&#10;&#10;Descrição gerada com muito alta confiança">
            <a:extLst>
              <a:ext uri="{FF2B5EF4-FFF2-40B4-BE49-F238E27FC236}">
                <a16:creationId xmlns:a16="http://schemas.microsoft.com/office/drawing/2014/main" id="{C81CBB72-8F5F-4F36-9B7B-35B93A95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5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31a23a7e.PNG">
            <a:extLst>
              <a:ext uri="{FF2B5EF4-FFF2-40B4-BE49-F238E27FC236}">
                <a16:creationId xmlns:a16="http://schemas.microsoft.com/office/drawing/2014/main" id="{0A293774-4DE7-46A9-97C8-43DA5A7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1053"/>
            <a:ext cx="2046294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igi\AppData\Local\Temp\SNAGHTML318e32ee.PNG">
            <a:extLst>
              <a:ext uri="{FF2B5EF4-FFF2-40B4-BE49-F238E27FC236}">
                <a16:creationId xmlns:a16="http://schemas.microsoft.com/office/drawing/2014/main" id="{AC5C97B6-BEC3-42BE-A19C-B94A37BB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8" y="10"/>
            <a:ext cx="1292392" cy="12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2551D19-E136-4D4F-A67D-9353F23E7D6E}"/>
              </a:ext>
            </a:extLst>
          </p:cNvPr>
          <p:cNvSpPr/>
          <p:nvPr/>
        </p:nvSpPr>
        <p:spPr>
          <a:xfrm>
            <a:off x="1946788" y="5170226"/>
            <a:ext cx="4503174" cy="905605"/>
          </a:xfrm>
          <a:prstGeom prst="wedgeEllipseCallout">
            <a:avLst>
              <a:gd name="adj1" fmla="val 54261"/>
              <a:gd name="adj2" fmla="val -73518"/>
            </a:avLst>
          </a:prstGeom>
          <a:solidFill>
            <a:srgbClr val="231F20"/>
          </a:solidFill>
          <a:ln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Equação da energia para escoamento incompressível e permanente </a:t>
            </a:r>
          </a:p>
        </p:txBody>
      </p:sp>
    </p:spTree>
    <p:extLst>
      <p:ext uri="{BB962C8B-B14F-4D97-AF65-F5344CB8AC3E}">
        <p14:creationId xmlns:p14="http://schemas.microsoft.com/office/powerpoint/2010/main" val="37234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CB64AB-420A-46A1-8C58-8EAA1339A717}"/>
              </a:ext>
            </a:extLst>
          </p:cNvPr>
          <p:cNvSpPr/>
          <p:nvPr/>
        </p:nvSpPr>
        <p:spPr>
          <a:xfrm>
            <a:off x="619592" y="470222"/>
            <a:ext cx="5476408" cy="146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marR="0" lvl="0" indent="-541338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8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instalação esquematizada abaixo, pede-se: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9988" marR="0" lvl="0" indent="-268288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 perda de carga total que ocorre no escoamento de 1,6 L/s de água;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19250" marR="0" lvl="0" indent="-71882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 perda de carga entre as seções (1) e (2)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Imagem 16591">
            <a:extLst>
              <a:ext uri="{FF2B5EF4-FFF2-40B4-BE49-F238E27FC236}">
                <a16:creationId xmlns:a16="http://schemas.microsoft.com/office/drawing/2014/main" id="{A83DE0F6-67E8-450D-B181-C30243B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75" y="388750"/>
            <a:ext cx="4991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37EDD83-4BC7-403C-955B-6F7C73642115}"/>
              </a:ext>
            </a:extLst>
          </p:cNvPr>
          <p:cNvSpPr/>
          <p:nvPr/>
        </p:nvSpPr>
        <p:spPr>
          <a:xfrm>
            <a:off x="419725" y="347599"/>
            <a:ext cx="11352550" cy="27132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8DBCE5-4A4C-458D-A619-85EFA50FBFBD}"/>
              </a:ext>
            </a:extLst>
          </p:cNvPr>
          <p:cNvSpPr/>
          <p:nvPr/>
        </p:nvSpPr>
        <p:spPr>
          <a:xfrm>
            <a:off x="419724" y="3429000"/>
            <a:ext cx="5456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marR="0" lvl="0" indent="-717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9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Através da instalação hidráulica esquematizada a seguir é transportada água (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1000 kg/m³) com uma vazão de 3,2 L/s. Sabendo que a cota da seção de entrada e da seção de saída, são respectivamente 1,9 m e 2,4 m, que a perda de carga antes da bomba é 2,6 m e depois da bomba é 13,8 m, pede-se:  a pressão na entrada da bomba (p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a pressão na saída da bomba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pt-BR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a carga manométrica da bomba (H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a sua potência útil.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5" name="Imagem 16563">
            <a:extLst>
              <a:ext uri="{FF2B5EF4-FFF2-40B4-BE49-F238E27FC236}">
                <a16:creationId xmlns:a16="http://schemas.microsoft.com/office/drawing/2014/main" id="{16418E02-F56A-4F87-840D-DE833890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59" y="3429000"/>
            <a:ext cx="5400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0E170F-68E0-4D83-A177-394946F40BA8}"/>
              </a:ext>
            </a:extLst>
          </p:cNvPr>
          <p:cNvSpPr/>
          <p:nvPr/>
        </p:nvSpPr>
        <p:spPr>
          <a:xfrm>
            <a:off x="419725" y="3273797"/>
            <a:ext cx="11352550" cy="34163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6ECAC6-94A6-4844-AC66-110D44BE7A6E}"/>
              </a:ext>
            </a:extLst>
          </p:cNvPr>
          <p:cNvSpPr txBox="1"/>
          <p:nvPr/>
        </p:nvSpPr>
        <p:spPr>
          <a:xfrm>
            <a:off x="751954" y="2315767"/>
            <a:ext cx="155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Respostas: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3CD806E-2503-4640-8164-0362D5E7C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59474"/>
              </p:ext>
            </p:extLst>
          </p:nvPr>
        </p:nvGraphicFramePr>
        <p:xfrm>
          <a:off x="1990008" y="2308229"/>
          <a:ext cx="30464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5" imgW="1803240" imgH="241200" progId="Equation.DSMT4">
                  <p:embed/>
                </p:oleObj>
              </mc:Choice>
              <mc:Fallback>
                <p:oleObj name="Equation" r:id="rId5" imgW="1803240" imgH="24120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8225BE8C-507E-47B7-B059-9814560045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0008" y="2308229"/>
                        <a:ext cx="3046413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1B7DD848-0651-4CBC-95FE-A1EAF8BD0E27}"/>
              </a:ext>
            </a:extLst>
          </p:cNvPr>
          <p:cNvSpPr txBox="1"/>
          <p:nvPr/>
        </p:nvSpPr>
        <p:spPr>
          <a:xfrm>
            <a:off x="1212324" y="6203112"/>
            <a:ext cx="155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Respostas: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9EC79D90-F79B-4881-8F79-BAC489D24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692749"/>
              </p:ext>
            </p:extLst>
          </p:nvPr>
        </p:nvGraphicFramePr>
        <p:xfrm>
          <a:off x="2491581" y="6203112"/>
          <a:ext cx="72088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7" imgW="4267080" imgH="228600" progId="Equation.DSMT4">
                  <p:embed/>
                </p:oleObj>
              </mc:Choice>
              <mc:Fallback>
                <p:oleObj name="Equation" r:id="rId7" imgW="4267080" imgH="2286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3CD806E-2503-4640-8164-0362D5E7C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1581" y="6203112"/>
                        <a:ext cx="720883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2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217432-E7E4-4A4C-B4FA-9BC9CDF1B180}"/>
              </a:ext>
            </a:extLst>
          </p:cNvPr>
          <p:cNvSpPr/>
          <p:nvPr/>
        </p:nvSpPr>
        <p:spPr>
          <a:xfrm>
            <a:off x="286675" y="138602"/>
            <a:ext cx="11208774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0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instalação de bombeamento representada a seguir (1) é uma válvula de poço; (2), (4), (8) e (9) são  joelhos fêmea de 90</a:t>
            </a:r>
            <a:r>
              <a:rPr lang="pt-BR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(3) e (5) são filtros; (6) uma válvula de retenção horizontal; (7) válvula globo reta sem guia; (10) é saída de tubulação e (11) bóia. O fluido bombeado é a água com massa específica igual a 1000 kg/m³ e com uma vazão igual a 3,2 L/s. A tubulação antes da bomba é de aço 40 com D</a:t>
            </a:r>
            <a:r>
              <a:rPr lang="pt-BR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2” (D</a:t>
            </a:r>
            <a:r>
              <a:rPr lang="pt-BR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52,5 mm e A = 21,7 cm²) e a tubulação depois da bomba é de aço 40 com D</a:t>
            </a:r>
            <a:r>
              <a:rPr lang="pt-BR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1,5” (D</a:t>
            </a:r>
            <a:r>
              <a:rPr lang="pt-BR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40,8 mm e A = 13,1 cm²).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893C70-ACE2-4966-93D2-5F59FF417F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4" y="1699607"/>
            <a:ext cx="4699820" cy="41782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AB5F78-2DFD-4826-A01A-597D127730B0}"/>
              </a:ext>
            </a:extLst>
          </p:cNvPr>
          <p:cNvSpPr txBox="1"/>
          <p:nvPr/>
        </p:nvSpPr>
        <p:spPr>
          <a:xfrm>
            <a:off x="5063612" y="1748513"/>
            <a:ext cx="6431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instalação ao lado operando com uma vazão de 3,2 L/s tem uma perda de carga antes da bomba igual a 1,9 m e uma perda de carga depois da bomba igual a 14,9 m, nesta situação pede-se determinar a pressão na entrada e na saída da bomba, a carga manométrica da mesma e a potência útil da bomba, adotando-se  </a:t>
            </a:r>
            <a:r>
              <a:rPr lang="pt-BR" dirty="0">
                <a:latin typeface="Symbol" panose="05050102010706020507" pitchFamily="18" charset="2"/>
              </a:rPr>
              <a:t>g</a:t>
            </a:r>
            <a:r>
              <a:rPr lang="pt-BR" dirty="0"/>
              <a:t> = 9800 N/m³.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DA8912-6082-435F-A396-8D40701D4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804" y="3236164"/>
            <a:ext cx="6431837" cy="32921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6A86434-14A2-466E-AB78-DC8249D39EDA}"/>
              </a:ext>
            </a:extLst>
          </p:cNvPr>
          <p:cNvSpPr txBox="1"/>
          <p:nvPr/>
        </p:nvSpPr>
        <p:spPr>
          <a:xfrm>
            <a:off x="3458404" y="4628803"/>
            <a:ext cx="155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Respostas: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9879A60-5949-4EDE-BA3C-3711B8DDD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45845"/>
              </p:ext>
            </p:extLst>
          </p:nvPr>
        </p:nvGraphicFramePr>
        <p:xfrm>
          <a:off x="2511425" y="4991100"/>
          <a:ext cx="37544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5" imgW="2222280" imgH="457200" progId="Equation.DSMT4">
                  <p:embed/>
                </p:oleObj>
              </mc:Choice>
              <mc:Fallback>
                <p:oleObj name="Equation" r:id="rId5" imgW="2222280" imgH="4572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9EC79D90-F79B-4881-8F79-BAC489D24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1425" y="4991100"/>
                        <a:ext cx="375443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3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ama, ao ar livre, árvore, verde&#10;&#10;Descrição gerada com muito alta confiança">
            <a:extLst>
              <a:ext uri="{FF2B5EF4-FFF2-40B4-BE49-F238E27FC236}">
                <a16:creationId xmlns:a16="http://schemas.microsoft.com/office/drawing/2014/main" id="{360576E4-A684-4BC7-9CC1-9056FF998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5" b="150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1415B98-DD8A-4992-841F-289FA6D48881}"/>
              </a:ext>
            </a:extLst>
          </p:cNvPr>
          <p:cNvSpPr/>
          <p:nvPr/>
        </p:nvSpPr>
        <p:spPr>
          <a:xfrm>
            <a:off x="0" y="195486"/>
            <a:ext cx="3175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1.20 - Equação da energia para um escoamento incompressível e em regime permanente</a:t>
            </a:r>
          </a:p>
        </p:txBody>
      </p:sp>
    </p:spTree>
    <p:extLst>
      <p:ext uri="{BB962C8B-B14F-4D97-AF65-F5344CB8AC3E}">
        <p14:creationId xmlns:p14="http://schemas.microsoft.com/office/powerpoint/2010/main" val="20571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D9608A60-C7B1-4971-B8A7-7B9130D90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5F8D42A-6650-4D32-8FB1-BA595E5F0D97}"/>
              </a:ext>
            </a:extLst>
          </p:cNvPr>
          <p:cNvSpPr/>
          <p:nvPr/>
        </p:nvSpPr>
        <p:spPr>
          <a:xfrm>
            <a:off x="5810865" y="275303"/>
            <a:ext cx="6272980" cy="2408903"/>
          </a:xfrm>
          <a:prstGeom prst="wedgeEllipseCallout">
            <a:avLst>
              <a:gd name="adj1" fmla="val -60440"/>
              <a:gd name="adj2" fmla="val 27398"/>
            </a:avLst>
          </a:prstGeom>
          <a:solidFill>
            <a:srgbClr val="8A676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Antes, reforço que pelo fato de considerarmos o escoamento incompressível e em regime permanente, só analisaremos o balanço de energias mecânicas, já que as térmicas permanecem praticamente constante, pois o escoamento é considerado isotérmico.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B1CB6545-96E7-48AB-BC87-2E9A5047568D}"/>
              </a:ext>
            </a:extLst>
          </p:cNvPr>
          <p:cNvSpPr/>
          <p:nvPr/>
        </p:nvSpPr>
        <p:spPr>
          <a:xfrm>
            <a:off x="3362632" y="4483510"/>
            <a:ext cx="3470787" cy="1700981"/>
          </a:xfrm>
          <a:prstGeom prst="wedgeEllipseCallout">
            <a:avLst/>
          </a:prstGeom>
          <a:solidFill>
            <a:schemeClr val="tx1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a unidade de energia no SI, ou seja, joule, não consigo visualizá-la!</a:t>
            </a:r>
          </a:p>
        </p:txBody>
      </p:sp>
    </p:spTree>
    <p:extLst>
      <p:ext uri="{BB962C8B-B14F-4D97-AF65-F5344CB8AC3E}">
        <p14:creationId xmlns:p14="http://schemas.microsoft.com/office/powerpoint/2010/main" val="51908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D9608A60-C7B1-4971-B8A7-7B9130D90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5F8D42A-6650-4D32-8FB1-BA595E5F0D97}"/>
              </a:ext>
            </a:extLst>
          </p:cNvPr>
          <p:cNvSpPr/>
          <p:nvPr/>
        </p:nvSpPr>
        <p:spPr>
          <a:xfrm>
            <a:off x="206478" y="462116"/>
            <a:ext cx="6272980" cy="2408903"/>
          </a:xfrm>
          <a:prstGeom prst="wedgeEllipseCallout">
            <a:avLst>
              <a:gd name="adj1" fmla="val 59779"/>
              <a:gd name="adj2" fmla="val 21276"/>
            </a:avLst>
          </a:prstGeom>
          <a:solidFill>
            <a:srgbClr val="8A676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eu, é por isso que trabalhamos com carga, que representamos por H, e que é definida por energia por unidade de peso, portanto, terá como unidade, uma unidade de comprimento e aí todos têm a possibilidade de visualizá-las. 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2C910F5-1AFF-40A2-8A20-564E27B7C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616002"/>
              </p:ext>
            </p:extLst>
          </p:nvPr>
        </p:nvGraphicFramePr>
        <p:xfrm>
          <a:off x="3942326" y="2826763"/>
          <a:ext cx="2636572" cy="1012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4" imgW="1917360" imgH="736560" progId="Equation.DSMT4">
                  <p:embed/>
                </p:oleObj>
              </mc:Choice>
              <mc:Fallback>
                <p:oleObj name="Equation" r:id="rId4" imgW="19173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2326" y="2826763"/>
                        <a:ext cx="2636572" cy="1012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1099DEF3-7D58-4AFC-A0E5-B45926B91A20}"/>
              </a:ext>
            </a:extLst>
          </p:cNvPr>
          <p:cNvSpPr/>
          <p:nvPr/>
        </p:nvSpPr>
        <p:spPr>
          <a:xfrm>
            <a:off x="5476568" y="4847282"/>
            <a:ext cx="3706761" cy="1356851"/>
          </a:xfrm>
          <a:prstGeom prst="wedgeEllipseCallout">
            <a:avLst>
              <a:gd name="adj1" fmla="val 15772"/>
              <a:gd name="adj2" fmla="val 66848"/>
            </a:avLst>
          </a:prstGeom>
          <a:solidFill>
            <a:schemeClr val="tx1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Ah! Então é por isso que vejo muitas vezes o pessoa definir carga por mca.</a:t>
            </a:r>
          </a:p>
        </p:txBody>
      </p:sp>
    </p:spTree>
    <p:extLst>
      <p:ext uri="{BB962C8B-B14F-4D97-AF65-F5344CB8AC3E}">
        <p14:creationId xmlns:p14="http://schemas.microsoft.com/office/powerpoint/2010/main" val="3190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FDE7673-E702-420F-BAC2-7686A2BCD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0"/>
            <a:ext cx="5496232" cy="44426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1197CF2-9891-48B4-AF42-BE6C586052F1}"/>
              </a:ext>
            </a:extLst>
          </p:cNvPr>
          <p:cNvSpPr txBox="1"/>
          <p:nvPr/>
        </p:nvSpPr>
        <p:spPr>
          <a:xfrm>
            <a:off x="825910" y="491613"/>
            <a:ext cx="4316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equação da energia para um escoamento</a:t>
            </a:r>
          </a:p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incompressível e em regime permanente </a:t>
            </a:r>
          </a:p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possibilita o balanço de cargas entre duas </a:t>
            </a:r>
          </a:p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seções do escoamento, exemplo seções (1)</a:t>
            </a:r>
          </a:p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seção (2).</a:t>
            </a:r>
          </a:p>
          <a:p>
            <a:endParaRPr lang="pt-BR" dirty="0"/>
          </a:p>
        </p:txBody>
      </p:sp>
      <p:pic>
        <p:nvPicPr>
          <p:cNvPr id="8" name="Imagem 7" descr="Uma imagem contendo texto&#10;&#10;Descrição gerada com alta confiança">
            <a:extLst>
              <a:ext uri="{FF2B5EF4-FFF2-40B4-BE49-F238E27FC236}">
                <a16:creationId xmlns:a16="http://schemas.microsoft.com/office/drawing/2014/main" id="{DB54C99B-02A0-43AB-A54F-C0E2D8C8C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1" y="571331"/>
            <a:ext cx="1741843" cy="2248095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9A384558-9D1F-4A2E-95E7-93DC2B4B048A}"/>
              </a:ext>
            </a:extLst>
          </p:cNvPr>
          <p:cNvSpPr/>
          <p:nvPr/>
        </p:nvSpPr>
        <p:spPr>
          <a:xfrm>
            <a:off x="5953432" y="483902"/>
            <a:ext cx="4385188" cy="1480296"/>
          </a:xfrm>
          <a:prstGeom prst="wedgeEllipseCallout">
            <a:avLst>
              <a:gd name="adj1" fmla="val 61370"/>
              <a:gd name="adj2" fmla="val 14229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Supondo sistema com uma entrada e uma saída e que o escoamento ocorre de (1) para (2), temos: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83BC432-AE06-496A-B6AF-5011E24C3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80803"/>
              </p:ext>
            </p:extLst>
          </p:nvPr>
        </p:nvGraphicFramePr>
        <p:xfrm>
          <a:off x="5372713" y="2866059"/>
          <a:ext cx="5849671" cy="63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Equation" r:id="rId5" imgW="4330440" imgH="469800" progId="Equation.DSMT4">
                  <p:embed/>
                </p:oleObj>
              </mc:Choice>
              <mc:Fallback>
                <p:oleObj name="Equation" r:id="rId5" imgW="4330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2713" y="2866059"/>
                        <a:ext cx="5849671" cy="634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70442223-384F-455A-80C9-578EA1EF30F2}"/>
              </a:ext>
            </a:extLst>
          </p:cNvPr>
          <p:cNvSpPr/>
          <p:nvPr/>
        </p:nvSpPr>
        <p:spPr>
          <a:xfrm>
            <a:off x="5879690" y="3578942"/>
            <a:ext cx="147484" cy="373626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8745BDB3-8E9E-4789-83D9-A33E5CEF5B97}"/>
              </a:ext>
            </a:extLst>
          </p:cNvPr>
          <p:cNvSpPr/>
          <p:nvPr/>
        </p:nvSpPr>
        <p:spPr>
          <a:xfrm>
            <a:off x="7243346" y="3597058"/>
            <a:ext cx="147484" cy="373626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1DE996F9-7E84-4018-8EF8-A51E297FE637}"/>
              </a:ext>
            </a:extLst>
          </p:cNvPr>
          <p:cNvSpPr/>
          <p:nvPr/>
        </p:nvSpPr>
        <p:spPr>
          <a:xfrm>
            <a:off x="8495072" y="3578942"/>
            <a:ext cx="147484" cy="373626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5C453523-0102-4426-9F89-4C26146E186B}"/>
              </a:ext>
            </a:extLst>
          </p:cNvPr>
          <p:cNvSpPr/>
          <p:nvPr/>
        </p:nvSpPr>
        <p:spPr>
          <a:xfrm>
            <a:off x="10020566" y="3592000"/>
            <a:ext cx="147484" cy="373626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926D570E-A281-4F60-BFCF-7AF7C9F25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16863"/>
              </p:ext>
            </p:extLst>
          </p:nvPr>
        </p:nvGraphicFramePr>
        <p:xfrm>
          <a:off x="5801908" y="4030736"/>
          <a:ext cx="440858" cy="46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1908" y="4030736"/>
                        <a:ext cx="440858" cy="466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F6FEA68C-6EEC-4930-94A8-000C7398D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225687"/>
              </p:ext>
            </p:extLst>
          </p:nvPr>
        </p:nvGraphicFramePr>
        <p:xfrm>
          <a:off x="6797675" y="3970338"/>
          <a:ext cx="10382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9" imgW="507960" imgH="241200" progId="Equation.DSMT4">
                  <p:embed/>
                </p:oleObj>
              </mc:Choice>
              <mc:Fallback>
                <p:oleObj name="Equation" r:id="rId9" imgW="507960" imgH="2412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26D570E-A281-4F60-BFCF-7AF7C9F25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7675" y="3970338"/>
                        <a:ext cx="1038225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9994200-0473-4452-A2FD-972130D18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77946"/>
              </p:ext>
            </p:extLst>
          </p:nvPr>
        </p:nvGraphicFramePr>
        <p:xfrm>
          <a:off x="8422127" y="4030735"/>
          <a:ext cx="440858" cy="46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26D570E-A281-4F60-BFCF-7AF7C9F25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22127" y="4030735"/>
                        <a:ext cx="440858" cy="466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ABDEEC73-FD57-449D-8111-98CB4140D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30799"/>
              </p:ext>
            </p:extLst>
          </p:nvPr>
        </p:nvGraphicFramePr>
        <p:xfrm>
          <a:off x="9726613" y="3970338"/>
          <a:ext cx="882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13" imgW="431640" imgH="241200" progId="Equation.DSMT4">
                  <p:embed/>
                </p:oleObj>
              </mc:Choice>
              <mc:Fallback>
                <p:oleObj name="Equation" r:id="rId13" imgW="431640" imgH="2412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26D570E-A281-4F60-BFCF-7AF7C9F25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26613" y="3970338"/>
                        <a:ext cx="8826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m 19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C9C9DE17-D151-4002-A690-1EA2BB9598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82" y="4440248"/>
            <a:ext cx="1612545" cy="1972099"/>
          </a:xfrm>
          <a:prstGeom prst="rect">
            <a:avLst/>
          </a:prstGeom>
        </p:spPr>
      </p:pic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id="{6FD89AC6-7D7A-4918-AFA0-62E6E38D9228}"/>
              </a:ext>
            </a:extLst>
          </p:cNvPr>
          <p:cNvSpPr/>
          <p:nvPr/>
        </p:nvSpPr>
        <p:spPr>
          <a:xfrm>
            <a:off x="8495072" y="4640826"/>
            <a:ext cx="2831689" cy="1425677"/>
          </a:xfrm>
          <a:prstGeom prst="wedgeEllipseCallout">
            <a:avLst>
              <a:gd name="adj1" fmla="val -64583"/>
              <a:gd name="adj2" fmla="val -18190"/>
            </a:avLst>
          </a:prstGeom>
          <a:solidFill>
            <a:srgbClr val="B34D3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refletir sobre cada uma dessas parcelas!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8E13EB4-871D-4C5D-BF2C-FC04FA562C6B}"/>
              </a:ext>
            </a:extLst>
          </p:cNvPr>
          <p:cNvSpPr/>
          <p:nvPr/>
        </p:nvSpPr>
        <p:spPr>
          <a:xfrm>
            <a:off x="127820" y="147485"/>
            <a:ext cx="11936362" cy="6234222"/>
          </a:xfrm>
          <a:prstGeom prst="rect">
            <a:avLst/>
          </a:prstGeom>
          <a:noFill/>
          <a:ln w="76200">
            <a:solidFill>
              <a:srgbClr val="2B2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A80272B8-8094-432F-8450-BDAC71E4CD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0686" y="4551106"/>
            <a:ext cx="1362359" cy="1784498"/>
          </a:xfrm>
          <a:prstGeom prst="rect">
            <a:avLst/>
          </a:prstGeom>
        </p:spPr>
      </p:pic>
      <p:sp>
        <p:nvSpPr>
          <p:cNvPr id="25" name="Balão de Pensamento: Nuvem 24">
            <a:extLst>
              <a:ext uri="{FF2B5EF4-FFF2-40B4-BE49-F238E27FC236}">
                <a16:creationId xmlns:a16="http://schemas.microsoft.com/office/drawing/2014/main" id="{B17C4699-C7E6-48B5-BFF0-843A491A5C9B}"/>
              </a:ext>
            </a:extLst>
          </p:cNvPr>
          <p:cNvSpPr/>
          <p:nvPr/>
        </p:nvSpPr>
        <p:spPr>
          <a:xfrm>
            <a:off x="4080387" y="3264596"/>
            <a:ext cx="1292326" cy="634715"/>
          </a:xfrm>
          <a:prstGeom prst="cloudCallout">
            <a:avLst>
              <a:gd name="adj1" fmla="val 14165"/>
              <a:gd name="adj2" fmla="val 164739"/>
            </a:avLst>
          </a:prstGeom>
          <a:solidFill>
            <a:srgbClr val="27272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Legal!</a:t>
            </a:r>
          </a:p>
        </p:txBody>
      </p:sp>
    </p:spTree>
    <p:extLst>
      <p:ext uri="{BB962C8B-B14F-4D97-AF65-F5344CB8AC3E}">
        <p14:creationId xmlns:p14="http://schemas.microsoft.com/office/powerpoint/2010/main" val="40651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6EDAF5-9EC1-4EDB-B325-3D7413F46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1" y="2163097"/>
            <a:ext cx="5934075" cy="4086225"/>
          </a:xfrm>
          <a:prstGeom prst="rect">
            <a:avLst/>
          </a:prstGeom>
        </p:spPr>
      </p:pic>
      <p:pic>
        <p:nvPicPr>
          <p:cNvPr id="5122" name="Picture 2" descr="C:\Users\Raimundo F Ignacio\AppData\Local\Temp\SNAGHTML5b706d40.PNG">
            <a:extLst>
              <a:ext uri="{FF2B5EF4-FFF2-40B4-BE49-F238E27FC236}">
                <a16:creationId xmlns:a16="http://schemas.microsoft.com/office/drawing/2014/main" id="{9D5D679A-32B1-4887-BF5F-76362C8B1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29" flipH="1">
            <a:off x="1181561" y="1792083"/>
            <a:ext cx="16287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AB5E1639-1137-4F95-B104-2225D63C7FA3}"/>
              </a:ext>
            </a:extLst>
          </p:cNvPr>
          <p:cNvSpPr/>
          <p:nvPr/>
        </p:nvSpPr>
        <p:spPr>
          <a:xfrm>
            <a:off x="2143433" y="863299"/>
            <a:ext cx="4581832" cy="1573162"/>
          </a:xfrm>
          <a:prstGeom prst="wedgeEllipseCallout">
            <a:avLst>
              <a:gd name="adj1" fmla="val -52164"/>
              <a:gd name="adj2" fmla="val 475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1.21 - Tipos de cargas mecânicas observadas em uma seção do  escoamento incompressível e em regime permanente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C64685-F1AA-4AAC-AD09-3934367B8F8D}"/>
              </a:ext>
            </a:extLst>
          </p:cNvPr>
          <p:cNvSpPr/>
          <p:nvPr/>
        </p:nvSpPr>
        <p:spPr>
          <a:xfrm>
            <a:off x="127820" y="147485"/>
            <a:ext cx="11936362" cy="6234222"/>
          </a:xfrm>
          <a:prstGeom prst="rect">
            <a:avLst/>
          </a:prstGeom>
          <a:noFill/>
          <a:ln w="76200">
            <a:solidFill>
              <a:srgbClr val="2B2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48AD496-949C-4C71-A5C3-90DF44D25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63113"/>
              </p:ext>
            </p:extLst>
          </p:nvPr>
        </p:nvGraphicFramePr>
        <p:xfrm>
          <a:off x="6941867" y="1334483"/>
          <a:ext cx="4768061" cy="63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5" imgW="3263760" imgH="431640" progId="Equation.DSMT4">
                  <p:embed/>
                </p:oleObj>
              </mc:Choice>
              <mc:Fallback>
                <p:oleObj name="Equation" r:id="rId5" imgW="326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1867" y="1334483"/>
                        <a:ext cx="4768061" cy="63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BE2E6F0-9EB1-44AE-8D5F-39B19EEB3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04641"/>
              </p:ext>
            </p:extLst>
          </p:nvPr>
        </p:nvGraphicFramePr>
        <p:xfrm>
          <a:off x="6955628" y="1936670"/>
          <a:ext cx="36179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7" imgW="2476440" imgH="431640" progId="Equation.DSMT4">
                  <p:embed/>
                </p:oleObj>
              </mc:Choice>
              <mc:Fallback>
                <p:oleObj name="Equation" r:id="rId7" imgW="2476440" imgH="4316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48AD496-949C-4C71-A5C3-90DF44D25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5628" y="1936670"/>
                        <a:ext cx="3617912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4E165B2-6159-4FA9-92E5-71644DF16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48523"/>
              </p:ext>
            </p:extLst>
          </p:nvPr>
        </p:nvGraphicFramePr>
        <p:xfrm>
          <a:off x="6906831" y="2490732"/>
          <a:ext cx="41751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9" imgW="2857320" imgH="609480" progId="Equation.DSMT4">
                  <p:embed/>
                </p:oleObj>
              </mc:Choice>
              <mc:Fallback>
                <p:oleObj name="Equation" r:id="rId9" imgW="2857320" imgH="6094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48AD496-949C-4C71-A5C3-90DF44D25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6831" y="2490732"/>
                        <a:ext cx="417512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95306A4D-C213-4DD1-8890-B15CF0F12F13}"/>
              </a:ext>
            </a:extLst>
          </p:cNvPr>
          <p:cNvSpPr/>
          <p:nvPr/>
        </p:nvSpPr>
        <p:spPr>
          <a:xfrm>
            <a:off x="6182186" y="361582"/>
            <a:ext cx="57427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BALANÇO SÓ CONSIDERAMOS AS CARGA MECÃNICAS: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C1EEB274-E6D2-4E8E-89AD-A78A88D0079D}"/>
              </a:ext>
            </a:extLst>
          </p:cNvPr>
          <p:cNvSpPr/>
          <p:nvPr/>
        </p:nvSpPr>
        <p:spPr>
          <a:xfrm>
            <a:off x="9114503" y="730914"/>
            <a:ext cx="285136" cy="63023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5887292-A0D6-4E10-91FC-75484911CF90}"/>
              </a:ext>
            </a:extLst>
          </p:cNvPr>
          <p:cNvCxnSpPr/>
          <p:nvPr/>
        </p:nvCxnSpPr>
        <p:spPr>
          <a:xfrm>
            <a:off x="4552335" y="3854245"/>
            <a:ext cx="8652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D94B7A5-5E48-4645-9FB9-EE20C45E5F6B}"/>
              </a:ext>
            </a:extLst>
          </p:cNvPr>
          <p:cNvSpPr txBox="1"/>
          <p:nvPr/>
        </p:nvSpPr>
        <p:spPr>
          <a:xfrm>
            <a:off x="5417574" y="3669579"/>
            <a:ext cx="86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(X)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8A10EF4E-BD43-471D-A959-1D217E376BBC}"/>
              </a:ext>
            </a:extLst>
          </p:cNvPr>
          <p:cNvSpPr/>
          <p:nvPr/>
        </p:nvSpPr>
        <p:spPr>
          <a:xfrm>
            <a:off x="5860026" y="3761912"/>
            <a:ext cx="865239" cy="18466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7C1CD5B6-FAA9-4415-96F5-4753B15BA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795242"/>
              </p:ext>
            </p:extLst>
          </p:nvPr>
        </p:nvGraphicFramePr>
        <p:xfrm>
          <a:off x="6888082" y="3525792"/>
          <a:ext cx="1725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11" imgW="1180800" imgH="444240" progId="Equation.DSMT4">
                  <p:embed/>
                </p:oleObj>
              </mc:Choice>
              <mc:Fallback>
                <p:oleObj name="Equation" r:id="rId11" imgW="118080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48AD496-949C-4C71-A5C3-90DF44D25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8082" y="3525792"/>
                        <a:ext cx="1725613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agem 20">
            <a:extLst>
              <a:ext uri="{FF2B5EF4-FFF2-40B4-BE49-F238E27FC236}">
                <a16:creationId xmlns:a16="http://schemas.microsoft.com/office/drawing/2014/main" id="{29A51F31-627D-41CC-8B1C-4209D41D58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0429" y="4326725"/>
            <a:ext cx="1973751" cy="1988992"/>
          </a:xfrm>
          <a:prstGeom prst="rect">
            <a:avLst/>
          </a:prstGeom>
        </p:spPr>
      </p:pic>
      <p:sp>
        <p:nvSpPr>
          <p:cNvPr id="23" name="Seta: para a Esquerda 22">
            <a:extLst>
              <a:ext uri="{FF2B5EF4-FFF2-40B4-BE49-F238E27FC236}">
                <a16:creationId xmlns:a16="http://schemas.microsoft.com/office/drawing/2014/main" id="{C1F9FDAA-3F4B-4622-B54B-E9FECE134504}"/>
              </a:ext>
            </a:extLst>
          </p:cNvPr>
          <p:cNvSpPr/>
          <p:nvPr/>
        </p:nvSpPr>
        <p:spPr>
          <a:xfrm rot="20825527">
            <a:off x="5161736" y="4568731"/>
            <a:ext cx="3950446" cy="369332"/>
          </a:xfrm>
          <a:prstGeom prst="leftArrow">
            <a:avLst/>
          </a:prstGeom>
          <a:solidFill>
            <a:srgbClr val="8300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id="{7040F67C-BF0E-43FD-938D-F2689B2F544F}"/>
              </a:ext>
            </a:extLst>
          </p:cNvPr>
          <p:cNvSpPr/>
          <p:nvPr/>
        </p:nvSpPr>
        <p:spPr>
          <a:xfrm>
            <a:off x="8764584" y="3416348"/>
            <a:ext cx="2687692" cy="1196792"/>
          </a:xfrm>
          <a:prstGeom prst="wedgeEllipseCallout">
            <a:avLst>
              <a:gd name="adj1" fmla="val 28593"/>
              <a:gd name="adj2" fmla="val 63321"/>
            </a:avLst>
          </a:prstGeom>
          <a:solidFill>
            <a:srgbClr val="8300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de bomba hidráulica!</a:t>
            </a:r>
          </a:p>
        </p:txBody>
      </p:sp>
    </p:spTree>
    <p:extLst>
      <p:ext uri="{BB962C8B-B14F-4D97-AF65-F5344CB8AC3E}">
        <p14:creationId xmlns:p14="http://schemas.microsoft.com/office/powerpoint/2010/main" val="42326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/>
      <p:bldP spid="18" grpId="0" animBg="1"/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2E9D8A96-A0CA-4A06-A7E8-5F489833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765" y="603971"/>
            <a:ext cx="2918713" cy="2248095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ADE8D281-6128-4CEE-B66D-1BE251670C48}"/>
              </a:ext>
            </a:extLst>
          </p:cNvPr>
          <p:cNvSpPr/>
          <p:nvPr/>
        </p:nvSpPr>
        <p:spPr>
          <a:xfrm>
            <a:off x="2668724" y="202826"/>
            <a:ext cx="5419046" cy="1406013"/>
          </a:xfrm>
          <a:prstGeom prst="wedgeEllipseCallout">
            <a:avLst>
              <a:gd name="adj1" fmla="val -63108"/>
              <a:gd name="adj2" fmla="val 43618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1.22 - Conceito de bomba hidráulica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093673-487F-4B77-ADEC-4392B7BAB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4" y="3401964"/>
            <a:ext cx="1497334" cy="285206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C31809C-8AF3-4705-9CE7-C6B2A574DF52}"/>
              </a:ext>
            </a:extLst>
          </p:cNvPr>
          <p:cNvSpPr/>
          <p:nvPr/>
        </p:nvSpPr>
        <p:spPr>
          <a:xfrm>
            <a:off x="3559279" y="2070955"/>
            <a:ext cx="8023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Bomba hidráulica é o dispositivo que fornece carga ao fluido, esta carga fornecida é denominada de carga manométrica da bomba e representada por 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23382E-CB22-4661-AF10-8C3A3D356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757" y="3598473"/>
            <a:ext cx="3882922" cy="25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61B1E3-B300-4460-93A1-51DDD50C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12" y="526860"/>
            <a:ext cx="5291827" cy="2324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339-8A3F-4612-9E60-C8DDFB00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1307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7B646F9-CBF2-44E1-8315-B3DCACF45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05639"/>
              </p:ext>
            </p:extLst>
          </p:nvPr>
        </p:nvGraphicFramePr>
        <p:xfrm>
          <a:off x="7323855" y="792301"/>
          <a:ext cx="31734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5" imgW="1574640" imgH="241200" progId="Equation.DSMT4">
                  <p:embed/>
                </p:oleObj>
              </mc:Choice>
              <mc:Fallback>
                <p:oleObj name="Equation" r:id="rId5" imgW="1574640" imgH="241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7B646F9-CBF2-44E1-8315-B3DCACF45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855" y="792301"/>
                        <a:ext cx="3173413" cy="49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FBB0A4C-4A43-4FF9-881F-66D974535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90" y="16262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1E043909-0589-4E22-ABD8-8BADC3502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976" y="3518384"/>
            <a:ext cx="2255715" cy="275867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A0B664-7C3D-4DE3-8390-A8129B8481F7}"/>
              </a:ext>
            </a:extLst>
          </p:cNvPr>
          <p:cNvSpPr txBox="1"/>
          <p:nvPr/>
        </p:nvSpPr>
        <p:spPr>
          <a:xfrm>
            <a:off x="7032599" y="1658828"/>
            <a:ext cx="375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PARA A FIGURA, TEMOS: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27D77E34-3B6B-4B37-9B37-6A96B1D80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757714"/>
              </p:ext>
            </p:extLst>
          </p:nvPr>
        </p:nvGraphicFramePr>
        <p:xfrm>
          <a:off x="6904090" y="2558542"/>
          <a:ext cx="4473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8" imgW="2489040" imgH="444240" progId="Equation.DSMT4">
                  <p:embed/>
                </p:oleObj>
              </mc:Choice>
              <mc:Fallback>
                <p:oleObj name="Equation" r:id="rId8" imgW="2489040" imgH="4442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27D77E34-3B6B-4B37-9B37-6A96B1D807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90" y="2558542"/>
                        <a:ext cx="4473575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73639507-C89C-4F3A-B363-448107C7A603}"/>
              </a:ext>
            </a:extLst>
          </p:cNvPr>
          <p:cNvSpPr/>
          <p:nvPr/>
        </p:nvSpPr>
        <p:spPr>
          <a:xfrm>
            <a:off x="2526890" y="3787167"/>
            <a:ext cx="8406581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2650" marR="0" lvl="0" indent="-1695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880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Observação: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 trecho que não consideramos as perdas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equação da energia é entre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entrada e a saída de uma máquina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isto porque as perdas já são consideradas no rendimento da máquina. No</a:t>
            </a:r>
            <a:r>
              <a:rPr kumimoji="0" lang="pt-BR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caso seria entre as seções (1) e (2).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1667</Words>
  <Application>Microsoft Office PowerPoint</Application>
  <PresentationFormat>Widescreen</PresentationFormat>
  <Paragraphs>81</Paragraphs>
  <Slides>21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Tema do Office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45</cp:revision>
  <dcterms:created xsi:type="dcterms:W3CDTF">2018-10-01T19:41:41Z</dcterms:created>
  <dcterms:modified xsi:type="dcterms:W3CDTF">2019-08-16T13:39:23Z</dcterms:modified>
</cp:coreProperties>
</file>