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E73"/>
    <a:srgbClr val="E2DEDB"/>
    <a:srgbClr val="FFFFFF"/>
    <a:srgbClr val="1B1B1B"/>
    <a:srgbClr val="FFCC00"/>
    <a:srgbClr val="FFFEEF"/>
    <a:srgbClr val="FDE427"/>
    <a:srgbClr val="3C6733"/>
    <a:srgbClr val="5F5F5F"/>
    <a:srgbClr val="3F2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CEE1D-5AE2-4869-A4BB-2E502AD53DD0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D3F0-8458-47FC-89BD-87548B389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20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E36D2-320F-4D50-AA6D-A5377EE38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567888-5517-4461-B8D8-97ACD3011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6AA0F2-66CA-4AB3-912A-D9BE24B0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6BB702-42A1-4ED2-B899-59D8DA08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2D88F0-C3D1-4C9B-9CA7-492951B1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4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552AB-4856-4253-B982-A48A1793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A9AAD5-F044-43D9-AB9C-0E444865A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004DA8-9BB3-4423-B44F-C4D68727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421744-C180-4BA1-8CE6-85D2A554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C7A89F-7ED9-425E-9CCF-F613B935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69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3877CF-9371-482B-8A84-7BDCC731E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6AD9C4-C215-4DE2-A936-D1B833E7F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E64C49-9D2C-440A-9999-10B41085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B9B8E5-6C5A-42D5-84B0-B92E63AE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67BE17-1EB5-4FF8-83AB-E9CDBE2B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89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7D6FB-D6BA-4474-9FA1-741B4C20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ED9BE-AFDC-4965-A2D0-1358C1581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9631F5-7D49-4EA9-9ED4-471DFA73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FB313D-8102-411F-BEC6-EA24AFC9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9280E2-3A10-49E4-997D-6EC6E0CC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47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5976-A197-4C03-A706-56243155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DA4254-4DCB-4671-B263-6D0F60C2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CF64AB-EC30-4CC2-9DDB-4F12B28C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989D8D-4BC6-4D10-95A3-5E316373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4E72E1-7478-4670-B12F-93817FEB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2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23325-C32E-4E0B-91AC-E17F192D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CA2CB-0AB9-404C-8867-D0BC03C25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223092-679F-4AA1-8490-1F3756A76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A910C9-DB72-49BB-884B-DD7ACC7B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16EE3C-398D-4403-ACEF-2E8A6D45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53493E-9748-412F-9795-27690A6D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23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CB5C0-E1F8-47FD-AF6A-C8FC1481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796F07-936B-4C61-B730-89AFDB8D3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65D13B-0FB3-475E-A33C-CB38B0C9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12C824E-27CA-462F-91EB-649C393E5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380AB0-0F00-4330-A3D0-007AA6D8D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B5EACE-D29F-43AB-8BCF-305FEC98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54DE12-CB77-4296-A75D-65186AB5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953203-C7F0-44D3-80E2-6FC4EBDD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98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4EF18-4054-4F83-975B-5DB9744E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BEF13A-62A6-4D81-B376-0C2FDC1D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5DA6B3-C15C-474D-B8A2-4555E058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53C54F-556F-4F58-9D43-C53A7BB3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3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9DA83B6-3CA2-4C8C-BEF7-8B6D4204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E135C9-34B7-45FB-82E9-7F32AADE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B3762D-7825-4349-9C55-A7F31C65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36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F9660-2E93-4C3B-9BD4-53F2465A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C789F0-F8E1-4389-B246-FECEA015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E86A5A-1132-460E-828F-D91DA50EC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6E6E3D-D34A-4ED4-AE26-F520944B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75D1A7-88E5-441A-B3B6-54BF91FE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37F6FA-5CB9-4ECE-A27E-24E87403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89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54678-B22F-4020-8046-4CAB6370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8E0AA2D-F5FA-409E-BA70-919A7111D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9661B43-0D26-483B-B103-BFCBDF65A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BF9FF5-EA75-440F-985C-408E1EC7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3C72FF-B34A-4044-92E2-9D0B6FA9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EC6346-BD1B-4C76-9ADC-D8D5EBEF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09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FFEA87-FFAE-43A6-AE95-D2A767D3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BEBF36-E7E4-40BF-B781-6FB5DFC2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2C2546-04CF-4A1D-9654-D68A09AA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0CA4A-A589-4E31-B468-3594226D0882}" type="datetimeFigureOut">
              <a:rPr lang="pt-BR" smtClean="0"/>
              <a:t>16/08/2019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E5F014-CCDE-46E1-A71A-60EA72CC2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3E3078-3BAE-4912-BAC3-2CDE484F2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B70B-1571-495C-A20C-69791EC4F4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44B2A9-0E5D-42C1-99E9-DA2B9EBD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504" y="1495704"/>
            <a:ext cx="5238268" cy="42309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6" name="Picture 2" descr="C:\Users\Raimundo F Ignacio\AppData\Local\Temp\SNAGHTML2577e564.PNG">
            <a:extLst>
              <a:ext uri="{FF2B5EF4-FFF2-40B4-BE49-F238E27FC236}">
                <a16:creationId xmlns:a16="http://schemas.microsoft.com/office/drawing/2014/main" id="{E4155E51-1155-49F4-95C6-78D49FD2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" y="4010237"/>
            <a:ext cx="1133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F096EA75-DAB5-4F64-BD95-128D356FAF25}"/>
              </a:ext>
            </a:extLst>
          </p:cNvPr>
          <p:cNvSpPr/>
          <p:nvPr/>
        </p:nvSpPr>
        <p:spPr>
          <a:xfrm>
            <a:off x="904574" y="2301543"/>
            <a:ext cx="2420517" cy="1894845"/>
          </a:xfrm>
          <a:prstGeom prst="wedgeEllipseCallout">
            <a:avLst>
              <a:gd name="adj1" fmla="val -26938"/>
              <a:gd name="adj2" fmla="val 69324"/>
            </a:avLst>
          </a:prstGeom>
          <a:solidFill>
            <a:srgbClr val="802622"/>
          </a:solidFill>
          <a:ln w="28575">
            <a:solidFill>
              <a:srgbClr val="24242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além da consciência ecológica, desenvolva sua criatividade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B2E017D-6852-471B-A682-7B9D2C638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010" y="1376795"/>
            <a:ext cx="2409825" cy="28194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8577C8-441A-4424-BC26-727EC1FA703B}"/>
              </a:ext>
            </a:extLst>
          </p:cNvPr>
          <p:cNvSpPr txBox="1"/>
          <p:nvPr/>
        </p:nvSpPr>
        <p:spPr>
          <a:xfrm>
            <a:off x="9522691" y="1725902"/>
            <a:ext cx="155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longo desse curso: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2A5B136-3BB6-4751-A38B-603E2CD35C28}"/>
              </a:ext>
            </a:extLst>
          </p:cNvPr>
          <p:cNvSpPr/>
          <p:nvPr/>
        </p:nvSpPr>
        <p:spPr>
          <a:xfrm>
            <a:off x="558906" y="633939"/>
            <a:ext cx="11074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Projeto de uma instalação de bombeamento básica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E5E741-92AA-4380-8AF5-C54BEFCB7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91" y="4589477"/>
            <a:ext cx="1688444" cy="1598906"/>
          </a:xfrm>
          <a:prstGeom prst="rect">
            <a:avLst/>
          </a:prstGeom>
        </p:spPr>
      </p:pic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id="{269D6742-D8FA-46AF-ADE7-788C388A6879}"/>
              </a:ext>
            </a:extLst>
          </p:cNvPr>
          <p:cNvSpPr/>
          <p:nvPr/>
        </p:nvSpPr>
        <p:spPr>
          <a:xfrm>
            <a:off x="8778332" y="4175281"/>
            <a:ext cx="1853579" cy="1104642"/>
          </a:xfrm>
          <a:prstGeom prst="wedgeEllipseCallout">
            <a:avLst>
              <a:gd name="adj1" fmla="val 52050"/>
              <a:gd name="adj2" fmla="val 30691"/>
            </a:avLst>
          </a:prstGeom>
          <a:solidFill>
            <a:srgbClr val="DC6969"/>
          </a:solidFill>
          <a:ln w="28575">
            <a:solidFill>
              <a:srgbClr val="24242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melhore sua inteligência!</a:t>
            </a:r>
          </a:p>
        </p:txBody>
      </p:sp>
    </p:spTree>
    <p:extLst>
      <p:ext uri="{BB962C8B-B14F-4D97-AF65-F5344CB8AC3E}">
        <p14:creationId xmlns:p14="http://schemas.microsoft.com/office/powerpoint/2010/main" val="33519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4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844009-0B47-4AC1-8970-9035DF20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0896600" cy="4819650"/>
          </a:xfrm>
          <a:prstGeom prst="rect">
            <a:avLst/>
          </a:prstGeom>
        </p:spPr>
      </p:pic>
      <p:pic>
        <p:nvPicPr>
          <p:cNvPr id="2050" name="Picture 2" descr="C:\Users\Raimundo F Ignacio\AppData\Local\Temp\SNAGHTML258f11d3.PNG">
            <a:extLst>
              <a:ext uri="{FF2B5EF4-FFF2-40B4-BE49-F238E27FC236}">
                <a16:creationId xmlns:a16="http://schemas.microsoft.com/office/drawing/2014/main" id="{08F7763A-1FD3-4893-B692-E1A632AE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607" y="3510915"/>
            <a:ext cx="16478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7BDCA2AB-25A5-4942-8158-D156B4C55CA1}"/>
              </a:ext>
            </a:extLst>
          </p:cNvPr>
          <p:cNvSpPr/>
          <p:nvPr/>
        </p:nvSpPr>
        <p:spPr>
          <a:xfrm>
            <a:off x="6477881" y="2733828"/>
            <a:ext cx="3605197" cy="1172497"/>
          </a:xfrm>
          <a:prstGeom prst="wedgeEllipseCallout">
            <a:avLst>
              <a:gd name="adj1" fmla="val 53530"/>
              <a:gd name="adj2" fmla="val 96780"/>
            </a:avLst>
          </a:prstGeom>
          <a:solidFill>
            <a:srgbClr val="826062"/>
          </a:solidFill>
          <a:ln w="28575"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Estudando as etapas desses projetos de bombeamento!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32704F9-D2A2-42B9-9361-51917B25A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32" y="4326532"/>
            <a:ext cx="5136375" cy="19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6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7DEBA51-94A5-432C-8888-F7192C49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011" y="3741192"/>
            <a:ext cx="1409822" cy="263674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9F7997A-EEC4-456A-AF14-C2402F8A5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84" y="3429000"/>
            <a:ext cx="1573647" cy="2358786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EBCC889F-52FD-4A3A-931B-B7FA06533A1A}"/>
              </a:ext>
            </a:extLst>
          </p:cNvPr>
          <p:cNvGrpSpPr/>
          <p:nvPr/>
        </p:nvGrpSpPr>
        <p:grpSpPr>
          <a:xfrm>
            <a:off x="6009595" y="679438"/>
            <a:ext cx="5403933" cy="5571066"/>
            <a:chOff x="6009595" y="679438"/>
            <a:chExt cx="5403933" cy="5571066"/>
          </a:xfrm>
        </p:grpSpPr>
        <p:pic>
          <p:nvPicPr>
            <p:cNvPr id="9" name="Imagem 8" descr="Uma imagem contendo texto, mapa&#10;&#10;Descrição gerada com muito alta confiança">
              <a:extLst>
                <a:ext uri="{FF2B5EF4-FFF2-40B4-BE49-F238E27FC236}">
                  <a16:creationId xmlns:a16="http://schemas.microsoft.com/office/drawing/2014/main" id="{3043C60A-2742-4496-B51D-70A77852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9595" y="679438"/>
              <a:ext cx="5403933" cy="5571066"/>
            </a:xfrm>
            <a:prstGeom prst="rect">
              <a:avLst/>
            </a:prstGeom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B20F68D-B196-40A0-B5EB-A21A94D56DDF}"/>
                </a:ext>
              </a:extLst>
            </p:cNvPr>
            <p:cNvSpPr/>
            <p:nvPr/>
          </p:nvSpPr>
          <p:spPr>
            <a:xfrm>
              <a:off x="8885309" y="1438763"/>
              <a:ext cx="107484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t-BR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aplicação</a:t>
              </a:r>
            </a:p>
          </p:txBody>
        </p:sp>
      </p:grpSp>
      <p:sp>
        <p:nvSpPr>
          <p:cNvPr id="10" name="Balão de Pensamento: Nuvem 9">
            <a:extLst>
              <a:ext uri="{FF2B5EF4-FFF2-40B4-BE49-F238E27FC236}">
                <a16:creationId xmlns:a16="http://schemas.microsoft.com/office/drawing/2014/main" id="{FC8E519C-04C4-4605-8512-DEA40ED0E213}"/>
              </a:ext>
            </a:extLst>
          </p:cNvPr>
          <p:cNvSpPr/>
          <p:nvPr/>
        </p:nvSpPr>
        <p:spPr>
          <a:xfrm>
            <a:off x="1886833" y="269031"/>
            <a:ext cx="5243642" cy="2708796"/>
          </a:xfrm>
          <a:prstGeom prst="cloudCallout">
            <a:avLst>
              <a:gd name="adj1" fmla="val -63963"/>
              <a:gd name="adj2" fmla="val 87081"/>
            </a:avLst>
          </a:prstGeom>
          <a:solidFill>
            <a:srgbClr val="9F343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professor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sempre afirmou: “as mais recentes descobertas das neurociências mostram que a inteligência pode ser aprendida, e que esse fato não se dá durante as aulas, mas no momento de estudo individual extraescola!</a:t>
            </a:r>
          </a:p>
        </p:txBody>
      </p:sp>
    </p:spTree>
    <p:extLst>
      <p:ext uri="{BB962C8B-B14F-4D97-AF65-F5344CB8AC3E}">
        <p14:creationId xmlns:p14="http://schemas.microsoft.com/office/powerpoint/2010/main" val="12460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E5A08C5-8FD8-4E92-A6F1-940FA002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41" y="480060"/>
            <a:ext cx="4393919" cy="5897879"/>
          </a:xfrm>
          <a:prstGeom prst="rect">
            <a:avLst/>
          </a:prstGeom>
        </p:spPr>
      </p:pic>
      <p:pic>
        <p:nvPicPr>
          <p:cNvPr id="1026" name="Picture 2" descr="C:\Users\Raimundo F Ignacio\AppData\Local\Temp\SNAGHTMLdf0850.PNG">
            <a:extLst>
              <a:ext uri="{FF2B5EF4-FFF2-40B4-BE49-F238E27FC236}">
                <a16:creationId xmlns:a16="http://schemas.microsoft.com/office/drawing/2014/main" id="{A4342E88-7AFC-41BE-BB41-1A4A7B27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7557" y="2821026"/>
            <a:ext cx="3310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6535B06-21DE-4124-A78D-7485F632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563" y="480059"/>
            <a:ext cx="1135478" cy="8001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62E138C-3654-4172-BFF4-2F12E3629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952" y="480058"/>
            <a:ext cx="1135478" cy="80016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C622838-62BD-47D8-8D79-2FE1939E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41" y="480058"/>
            <a:ext cx="1135478" cy="80016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BA315D3-0A86-40FF-BC67-3C7A0587E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480058"/>
            <a:ext cx="1135478" cy="80016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CCFEFBB-3680-4682-8F39-783EB9B88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10" y="1280227"/>
            <a:ext cx="1135478" cy="80016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6A213D3-19CD-4D3D-8AF5-2FBFBBA89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54" y="1280227"/>
            <a:ext cx="1135478" cy="80016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D2F7E49-F121-43A4-AA94-FE85788D7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88" y="1280227"/>
            <a:ext cx="1135478" cy="80016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F844CB2-3A9E-4DC3-BA20-ECAC7B7CC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389" y="1280226"/>
            <a:ext cx="1135478" cy="800169"/>
          </a:xfrm>
          <a:prstGeom prst="rect">
            <a:avLst/>
          </a:prstGeom>
        </p:spPr>
      </p:pic>
      <p:pic>
        <p:nvPicPr>
          <p:cNvPr id="1028" name="Picture 4" descr="C:\Users\Raimundo F Ignacio\AppData\Local\Temp\SNAGHTMLe114f8.PNG">
            <a:extLst>
              <a:ext uri="{FF2B5EF4-FFF2-40B4-BE49-F238E27FC236}">
                <a16:creationId xmlns:a16="http://schemas.microsoft.com/office/drawing/2014/main" id="{E200D157-3713-4089-90A3-CC5A21B0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344" flipH="1">
            <a:off x="523257" y="665083"/>
            <a:ext cx="79273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FC50634-DF09-42F4-90E6-81D5C3DBA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025135" y="439876"/>
            <a:ext cx="2758679" cy="130313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2BE516A-244F-4F30-8E83-113B5854D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3326" y="484100"/>
            <a:ext cx="906859" cy="96020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652EEEB-F74D-437F-B9A6-4C25EF9B9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739" y="782806"/>
            <a:ext cx="906859" cy="96020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B4F06EA-4AAF-4709-B5E5-BA71E031B3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930456" y="1616429"/>
            <a:ext cx="2834886" cy="464860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227AA64A-45BE-42B7-875C-2C54193473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0158" y="1740356"/>
            <a:ext cx="533446" cy="36579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F1FC9F6-157F-444B-8F30-012FE9B3E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2960" y="1740356"/>
            <a:ext cx="533446" cy="365792"/>
          </a:xfrm>
          <a:prstGeom prst="rect">
            <a:avLst/>
          </a:prstGeom>
        </p:spPr>
      </p:pic>
      <p:sp>
        <p:nvSpPr>
          <p:cNvPr id="28" name="Balão de Fala: Oval 27">
            <a:extLst>
              <a:ext uri="{FF2B5EF4-FFF2-40B4-BE49-F238E27FC236}">
                <a16:creationId xmlns:a16="http://schemas.microsoft.com/office/drawing/2014/main" id="{567C7616-8454-4243-9AC7-6C0F32223D19}"/>
              </a:ext>
            </a:extLst>
          </p:cNvPr>
          <p:cNvSpPr/>
          <p:nvPr/>
        </p:nvSpPr>
        <p:spPr>
          <a:xfrm>
            <a:off x="1396764" y="304800"/>
            <a:ext cx="3961849" cy="1233714"/>
          </a:xfrm>
          <a:prstGeom prst="wedgeEllipseCallout">
            <a:avLst>
              <a:gd name="adj1" fmla="val -60552"/>
              <a:gd name="adj2" fmla="val -2636"/>
            </a:avLst>
          </a:prstGeom>
          <a:solidFill>
            <a:srgbClr val="27291E"/>
          </a:solidFill>
          <a:ln>
            <a:solidFill>
              <a:srgbClr val="B79B6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ter escolhido esse curso, terá a oportunidade de ampliar a inteligência!</a:t>
            </a:r>
          </a:p>
        </p:txBody>
      </p:sp>
      <p:sp>
        <p:nvSpPr>
          <p:cNvPr id="29" name="Balão de Fala: Oval 28">
            <a:extLst>
              <a:ext uri="{FF2B5EF4-FFF2-40B4-BE49-F238E27FC236}">
                <a16:creationId xmlns:a16="http://schemas.microsoft.com/office/drawing/2014/main" id="{BAFB45B4-2B22-448D-A49A-F875CF731A66}"/>
              </a:ext>
            </a:extLst>
          </p:cNvPr>
          <p:cNvSpPr/>
          <p:nvPr/>
        </p:nvSpPr>
        <p:spPr>
          <a:xfrm>
            <a:off x="5154105" y="1720703"/>
            <a:ext cx="3233534" cy="1063435"/>
          </a:xfrm>
          <a:prstGeom prst="wedgeEllipseCallout">
            <a:avLst>
              <a:gd name="adj1" fmla="val -44399"/>
              <a:gd name="adj2" fmla="val 70024"/>
            </a:avLst>
          </a:prstGeom>
          <a:solidFill>
            <a:srgbClr val="9E7543"/>
          </a:solidFill>
          <a:ln>
            <a:solidFill>
              <a:srgbClr val="373D3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que irá desenvolver sua competência de ser autodidata! 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00485D8-9FCD-412C-9B2B-23AF5ACF36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153179" y="3796348"/>
            <a:ext cx="2561809" cy="2581591"/>
          </a:xfrm>
          <a:prstGeom prst="rect">
            <a:avLst/>
          </a:prstGeom>
        </p:spPr>
      </p:pic>
      <p:pic>
        <p:nvPicPr>
          <p:cNvPr id="1025" name="Imagem 1024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0BBFB1B4-1F3A-4538-9DB2-E840594A70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4" y="4060426"/>
            <a:ext cx="3371594" cy="2321691"/>
          </a:xfrm>
          <a:prstGeom prst="rect">
            <a:avLst/>
          </a:prstGeom>
        </p:spPr>
      </p:pic>
      <p:pic>
        <p:nvPicPr>
          <p:cNvPr id="1029" name="Imagem 1028">
            <a:extLst>
              <a:ext uri="{FF2B5EF4-FFF2-40B4-BE49-F238E27FC236}">
                <a16:creationId xmlns:a16="http://schemas.microsoft.com/office/drawing/2014/main" id="{74AE6747-CE75-4FB7-BFB6-C7E9DFF9CC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4" y="2078887"/>
            <a:ext cx="3290666" cy="2150279"/>
          </a:xfrm>
          <a:prstGeom prst="rect">
            <a:avLst/>
          </a:prstGeom>
        </p:spPr>
      </p:pic>
      <p:pic>
        <p:nvPicPr>
          <p:cNvPr id="1031" name="Imagem 1030">
            <a:extLst>
              <a:ext uri="{FF2B5EF4-FFF2-40B4-BE49-F238E27FC236}">
                <a16:creationId xmlns:a16="http://schemas.microsoft.com/office/drawing/2014/main" id="{6E22C18F-E45C-4C7B-B2DA-1C00C5ACA3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44" y="5272412"/>
            <a:ext cx="1266950" cy="1063435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B26E052F-86DC-409A-939F-C9B3B243A5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7372" y="2129127"/>
            <a:ext cx="1491218" cy="1248330"/>
          </a:xfrm>
          <a:prstGeom prst="rect">
            <a:avLst/>
          </a:prstGeom>
        </p:spPr>
      </p:pic>
      <p:pic>
        <p:nvPicPr>
          <p:cNvPr id="1033" name="Picture 6" descr="C:\Users\Raimundo F Ignacio\AppData\Local\Temp\SNAGHTML10ea6ae.PNG">
            <a:extLst>
              <a:ext uri="{FF2B5EF4-FFF2-40B4-BE49-F238E27FC236}">
                <a16:creationId xmlns:a16="http://schemas.microsoft.com/office/drawing/2014/main" id="{00F5268D-96BB-484E-8B6F-3D4FDAD0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46" y="2146729"/>
            <a:ext cx="885731" cy="9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Balão de Fala: Oval 30">
            <a:extLst>
              <a:ext uri="{FF2B5EF4-FFF2-40B4-BE49-F238E27FC236}">
                <a16:creationId xmlns:a16="http://schemas.microsoft.com/office/drawing/2014/main" id="{5BE7D933-CB63-4820-9EDF-34B742674690}"/>
              </a:ext>
            </a:extLst>
          </p:cNvPr>
          <p:cNvSpPr/>
          <p:nvPr/>
        </p:nvSpPr>
        <p:spPr>
          <a:xfrm>
            <a:off x="6461354" y="3060538"/>
            <a:ext cx="4169017" cy="1063435"/>
          </a:xfrm>
          <a:prstGeom prst="wedgeEllipseCallout">
            <a:avLst>
              <a:gd name="adj1" fmla="val 40092"/>
              <a:gd name="adj2" fmla="val 84214"/>
            </a:avLst>
          </a:prstGeom>
          <a:solidFill>
            <a:srgbClr val="3F2356"/>
          </a:solidFill>
          <a:ln>
            <a:solidFill>
              <a:srgbClr val="5F5F5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tornando protagonista do processo de aprendizagem.</a:t>
            </a:r>
          </a:p>
        </p:txBody>
      </p:sp>
    </p:spTree>
    <p:extLst>
      <p:ext uri="{BB962C8B-B14F-4D97-AF65-F5344CB8AC3E}">
        <p14:creationId xmlns:p14="http://schemas.microsoft.com/office/powerpoint/2010/main" val="36541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6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edifício&#10;&#10;Descrição gerada com alta confiança">
            <a:extLst>
              <a:ext uri="{FF2B5EF4-FFF2-40B4-BE49-F238E27FC236}">
                <a16:creationId xmlns:a16="http://schemas.microsoft.com/office/drawing/2014/main" id="{0DC3100D-8F26-4865-A1C5-4FBB0BEA5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6942C7F7-FA49-437A-B626-A63FBFFBD904}"/>
              </a:ext>
            </a:extLst>
          </p:cNvPr>
          <p:cNvSpPr/>
          <p:nvPr/>
        </p:nvSpPr>
        <p:spPr>
          <a:xfrm>
            <a:off x="5163129" y="2789382"/>
            <a:ext cx="5643418" cy="1034472"/>
          </a:xfrm>
          <a:prstGeom prst="wedgeEllipseCallout">
            <a:avLst>
              <a:gd name="adj1" fmla="val -55908"/>
              <a:gd name="adj2" fmla="val -13971"/>
            </a:avLst>
          </a:prstGeom>
          <a:solidFill>
            <a:srgbClr val="3C6733"/>
          </a:solidFill>
          <a:ln w="12700">
            <a:solidFill>
              <a:srgbClr val="FDE42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estudante aprenderá a estudar melhor e se tornará mais inteligente, mais criativo e mais culto. 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627AE9ED-9537-4C21-9770-5375F7BAD591}"/>
              </a:ext>
            </a:extLst>
          </p:cNvPr>
          <p:cNvSpPr/>
          <p:nvPr/>
        </p:nvSpPr>
        <p:spPr>
          <a:xfrm>
            <a:off x="5338618" y="4187920"/>
            <a:ext cx="4257964" cy="840509"/>
          </a:xfrm>
          <a:prstGeom prst="wedgeEllipseCallout">
            <a:avLst>
              <a:gd name="adj1" fmla="val 58354"/>
              <a:gd name="adj2" fmla="val 11951"/>
            </a:avLst>
          </a:prstGeom>
          <a:solidFill>
            <a:srgbClr val="3C6733"/>
          </a:solidFill>
          <a:ln w="9525">
            <a:solidFill>
              <a:srgbClr val="FDE42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isto deve ser feito pouco a pouco e em todos os dias. </a:t>
            </a:r>
          </a:p>
        </p:txBody>
      </p:sp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id="{0C0006F4-E1F8-4084-9ACF-603F5E05F444}"/>
              </a:ext>
            </a:extLst>
          </p:cNvPr>
          <p:cNvSpPr/>
          <p:nvPr/>
        </p:nvSpPr>
        <p:spPr>
          <a:xfrm>
            <a:off x="554182" y="643467"/>
            <a:ext cx="6059055" cy="1108364"/>
          </a:xfrm>
          <a:prstGeom prst="cloudCallout">
            <a:avLst>
              <a:gd name="adj1" fmla="val 64380"/>
              <a:gd name="adj2" fmla="val -13333"/>
            </a:avLst>
          </a:prstGeom>
          <a:solidFill>
            <a:srgbClr val="3C6733"/>
          </a:solidFill>
          <a:ln>
            <a:solidFill>
              <a:srgbClr val="FDE42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exercitar sua inteligência e melhorá-la resolva os problemas propostos!</a:t>
            </a:r>
          </a:p>
        </p:txBody>
      </p:sp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89979BDA-5D75-42A1-8810-3AF26553221B}"/>
              </a:ext>
            </a:extLst>
          </p:cNvPr>
          <p:cNvSpPr/>
          <p:nvPr/>
        </p:nvSpPr>
        <p:spPr>
          <a:xfrm>
            <a:off x="1293091" y="1751830"/>
            <a:ext cx="6040582" cy="673485"/>
          </a:xfrm>
          <a:prstGeom prst="wedgeRoundRectCallout">
            <a:avLst>
              <a:gd name="adj1" fmla="val -41109"/>
              <a:gd name="adj2" fmla="val 179351"/>
              <a:gd name="adj3" fmla="val 16667"/>
            </a:avLst>
          </a:prstGeom>
          <a:solidFill>
            <a:srgbClr val="3C6733"/>
          </a:solidFill>
          <a:ln>
            <a:solidFill>
              <a:srgbClr val="FDE42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Dúvidas devem ser enviadas a raimundo.ignacio@escoladavida.eng.br</a:t>
            </a:r>
          </a:p>
        </p:txBody>
      </p:sp>
    </p:spTree>
    <p:extLst>
      <p:ext uri="{BB962C8B-B14F-4D97-AF65-F5344CB8AC3E}">
        <p14:creationId xmlns:p14="http://schemas.microsoft.com/office/powerpoint/2010/main" val="32267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C0A590DA-6289-432E-92D4-F5856F228C1A}"/>
              </a:ext>
            </a:extLst>
          </p:cNvPr>
          <p:cNvSpPr/>
          <p:nvPr/>
        </p:nvSpPr>
        <p:spPr>
          <a:xfrm>
            <a:off x="466678" y="279513"/>
            <a:ext cx="11287432" cy="6204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8FD6DD1-B2C8-43F8-A1EA-65482C3D6768}"/>
              </a:ext>
            </a:extLst>
          </p:cNvPr>
          <p:cNvSpPr/>
          <p:nvPr/>
        </p:nvSpPr>
        <p:spPr>
          <a:xfrm>
            <a:off x="3358071" y="344129"/>
            <a:ext cx="5475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Programa do curso</a:t>
            </a:r>
          </a:p>
        </p:txBody>
      </p:sp>
      <p:pic>
        <p:nvPicPr>
          <p:cNvPr id="16" name="Imagem 15" descr="Uma imagem contendo chão, ao ar livre&#10;&#10;Descrição gerada com muito alta confiança">
            <a:extLst>
              <a:ext uri="{FF2B5EF4-FFF2-40B4-BE49-F238E27FC236}">
                <a16:creationId xmlns:a16="http://schemas.microsoft.com/office/drawing/2014/main" id="{DDB88928-CD11-4F45-9543-326C1907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4054" y="2662603"/>
            <a:ext cx="4401449" cy="3301087"/>
          </a:xfrm>
          <a:prstGeom prst="rect">
            <a:avLst/>
          </a:prstGeom>
        </p:spPr>
      </p:pic>
      <p:sp>
        <p:nvSpPr>
          <p:cNvPr id="14" name="Texto explicativo em elipse 1">
            <a:extLst>
              <a:ext uri="{FF2B5EF4-FFF2-40B4-BE49-F238E27FC236}">
                <a16:creationId xmlns:a16="http://schemas.microsoft.com/office/drawing/2014/main" id="{7FBD6CB6-CAD4-4A75-8E7A-D54BFCE82984}"/>
              </a:ext>
            </a:extLst>
          </p:cNvPr>
          <p:cNvSpPr/>
          <p:nvPr/>
        </p:nvSpPr>
        <p:spPr>
          <a:xfrm>
            <a:off x="4778477" y="1520114"/>
            <a:ext cx="4758813" cy="1580367"/>
          </a:xfrm>
          <a:prstGeom prst="wedgeEllipseCallout">
            <a:avLst>
              <a:gd name="adj1" fmla="val 55832"/>
              <a:gd name="adj2" fmla="val 8564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white"/>
                </a:solidFill>
              </a:rPr>
              <a:t>Lewis Carroll</a:t>
            </a:r>
          </a:p>
          <a:p>
            <a:r>
              <a:rPr lang="pt-BR" b="1" dirty="0">
                <a:solidFill>
                  <a:prstClr val="white"/>
                </a:solidFill>
              </a:rPr>
              <a:t>ALICE NO PAÍS DAS MARAVILHAS</a:t>
            </a:r>
          </a:p>
          <a:p>
            <a:r>
              <a:rPr lang="pt-BR" b="1" dirty="0">
                <a:solidFill>
                  <a:prstClr val="white"/>
                </a:solidFill>
              </a:rPr>
              <a:t>Tradução de Clélia Regina Ramos</a:t>
            </a:r>
          </a:p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A75D6C5-5B59-4C89-AB20-0118DC0A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03" y="2940368"/>
            <a:ext cx="2695575" cy="3543300"/>
          </a:xfrm>
          <a:prstGeom prst="rect">
            <a:avLst/>
          </a:prstGeom>
        </p:spPr>
      </p:pic>
      <p:sp>
        <p:nvSpPr>
          <p:cNvPr id="13" name="Texto explicativo em elipse 6">
            <a:extLst>
              <a:ext uri="{FF2B5EF4-FFF2-40B4-BE49-F238E27FC236}">
                <a16:creationId xmlns:a16="http://schemas.microsoft.com/office/drawing/2014/main" id="{0D4B2448-4C13-45CC-9ADA-788DB8969AB7}"/>
              </a:ext>
            </a:extLst>
          </p:cNvPr>
          <p:cNvSpPr/>
          <p:nvPr/>
        </p:nvSpPr>
        <p:spPr>
          <a:xfrm>
            <a:off x="3098076" y="3228134"/>
            <a:ext cx="4982414" cy="1040650"/>
          </a:xfrm>
          <a:prstGeom prst="wedgeEllipseCallout">
            <a:avLst>
              <a:gd name="adj1" fmla="val -52573"/>
              <a:gd name="adj2" fmla="val 66708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não sei para onde vou qualquer caminho serve!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1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8DC3C550-FE2D-4014-A13A-249C38EC0537}"/>
              </a:ext>
            </a:extLst>
          </p:cNvPr>
          <p:cNvSpPr txBox="1"/>
          <p:nvPr/>
        </p:nvSpPr>
        <p:spPr>
          <a:xfrm>
            <a:off x="8403087" y="6202674"/>
            <a:ext cx="350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Homenagem  a Wilton Azevedo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B61D21-E5A4-425B-881D-90BF51695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329" y="3488049"/>
            <a:ext cx="4286250" cy="2714625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6687428" y="1584182"/>
            <a:ext cx="4128590" cy="1694604"/>
          </a:xfrm>
          <a:prstGeom prst="wedgeEllipseCallout">
            <a:avLst>
              <a:gd name="adj1" fmla="val 27210"/>
              <a:gd name="adj2" fmla="val 101185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No intuíto de se estabelecer um caminho, apresento mais um exemplo do que estudaremos.</a:t>
            </a:r>
            <a:endParaRPr lang="pt-BR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4287BBE-75E0-421E-B347-5510A6EB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6" y="2439521"/>
            <a:ext cx="4095750" cy="3009900"/>
          </a:xfrm>
          <a:prstGeom prst="rect">
            <a:avLst/>
          </a:prstGeom>
        </p:spPr>
      </p:pic>
      <p:sp>
        <p:nvSpPr>
          <p:cNvPr id="10" name="Texto explicativo em elipse 9"/>
          <p:cNvSpPr/>
          <p:nvPr/>
        </p:nvSpPr>
        <p:spPr>
          <a:xfrm>
            <a:off x="1914062" y="275199"/>
            <a:ext cx="4505211" cy="2240330"/>
          </a:xfrm>
          <a:prstGeom prst="wedgeEllipseCallout">
            <a:avLst>
              <a:gd name="adj1" fmla="val -35876"/>
              <a:gd name="adj2" fmla="val 88868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Sugiro que seja concluído em 10 semanas, em cada semana estude 5 dias com uma dedicação de cerca de 50 minutos por dia...lembre é uma sugestão. </a:t>
            </a:r>
          </a:p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124" name="Picture 4" descr="C:\Users\Raimundo F Ignacio\AppData\Local\Temp\SNAGHTML7ee1134.PNG">
            <a:extLst>
              <a:ext uri="{FF2B5EF4-FFF2-40B4-BE49-F238E27FC236}">
                <a16:creationId xmlns:a16="http://schemas.microsoft.com/office/drawing/2014/main" id="{587A5FEE-E939-496A-9F23-DD7D0151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39" y="2762663"/>
            <a:ext cx="4013346" cy="344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ABE1D2F4-6A05-4554-9894-08D158F2C975}"/>
              </a:ext>
            </a:extLst>
          </p:cNvPr>
          <p:cNvSpPr/>
          <p:nvPr/>
        </p:nvSpPr>
        <p:spPr>
          <a:xfrm>
            <a:off x="219018" y="5696555"/>
            <a:ext cx="27671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INSTALAÇÃO DE RECALQUE</a:t>
            </a:r>
          </a:p>
        </p:txBody>
      </p:sp>
      <p:sp>
        <p:nvSpPr>
          <p:cNvPr id="21" name="Seta: para a Esquerda 20">
            <a:extLst>
              <a:ext uri="{FF2B5EF4-FFF2-40B4-BE49-F238E27FC236}">
                <a16:creationId xmlns:a16="http://schemas.microsoft.com/office/drawing/2014/main" id="{0CF13DF0-372C-4A28-AAD0-F3CC60C93259}"/>
              </a:ext>
            </a:extLst>
          </p:cNvPr>
          <p:cNvSpPr/>
          <p:nvPr/>
        </p:nvSpPr>
        <p:spPr>
          <a:xfrm>
            <a:off x="2986121" y="5696555"/>
            <a:ext cx="1216236" cy="341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NESSE CASO</a:t>
            </a:r>
          </a:p>
        </p:txBody>
      </p:sp>
    </p:spTree>
    <p:extLst>
      <p:ext uri="{BB962C8B-B14F-4D97-AF65-F5344CB8AC3E}">
        <p14:creationId xmlns:p14="http://schemas.microsoft.com/office/powerpoint/2010/main" val="12913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C6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Uma imagem contendo esporte&#10;&#10;Descrição gerada com muito alta confiança">
            <a:extLst>
              <a:ext uri="{FF2B5EF4-FFF2-40B4-BE49-F238E27FC236}">
                <a16:creationId xmlns:a16="http://schemas.microsoft.com/office/drawing/2014/main" id="{E7451B27-1242-429F-95CB-4FC34BBF6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74" y="1176793"/>
            <a:ext cx="4392959" cy="4548146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4D441F0-B6B0-49C6-BB0F-3D8A678A4C40}"/>
              </a:ext>
            </a:extLst>
          </p:cNvPr>
          <p:cNvSpPr/>
          <p:nvPr/>
        </p:nvSpPr>
        <p:spPr>
          <a:xfrm>
            <a:off x="3878098" y="-31036"/>
            <a:ext cx="4178709" cy="1407253"/>
          </a:xfrm>
          <a:prstGeom prst="wedgeEllipseCallout">
            <a:avLst>
              <a:gd name="adj1" fmla="val -14202"/>
              <a:gd name="adj2" fmla="val 74970"/>
            </a:avLst>
          </a:prstGeom>
          <a:solidFill>
            <a:srgbClr val="5C6E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Apesar da sugestão, respeite seu ritmo, mas o importante, é estudar um pouco a cada dia!</a:t>
            </a:r>
            <a:r>
              <a:rPr lang="pt-BR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D64E71-3CCC-4F51-A7A3-18A6410D3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05" y="3777319"/>
            <a:ext cx="1587027" cy="96283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691F1D8-A3EA-4009-9AE9-8EA9B6EBC378}"/>
              </a:ext>
            </a:extLst>
          </p:cNvPr>
          <p:cNvSpPr txBox="1"/>
          <p:nvPr/>
        </p:nvSpPr>
        <p:spPr>
          <a:xfrm>
            <a:off x="2467680" y="1660880"/>
            <a:ext cx="16917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 SEU CÉREBRO ESTARÁ PRATICANDO UMA “MUSCULAÇÃO MENTAL”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A55CE08-B53D-4E58-88B9-062BD56E1D26}"/>
              </a:ext>
            </a:extLst>
          </p:cNvPr>
          <p:cNvSpPr txBox="1"/>
          <p:nvPr/>
        </p:nvSpPr>
        <p:spPr>
          <a:xfrm>
            <a:off x="7728159" y="2117600"/>
            <a:ext cx="172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VOCÊ AMPLIANDO SUA INTELIGÊNCIA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B0E6768-DFCB-4439-A1D2-69FAE4B00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07" y="3348965"/>
            <a:ext cx="1303970" cy="129031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61FD8DA8-4C00-4FC1-B5E5-390610280E35}"/>
              </a:ext>
            </a:extLst>
          </p:cNvPr>
          <p:cNvSpPr/>
          <p:nvPr/>
        </p:nvSpPr>
        <p:spPr>
          <a:xfrm rot="20074204">
            <a:off x="8198031" y="4360484"/>
            <a:ext cx="13422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SUCESSO</a:t>
            </a:r>
          </a:p>
        </p:txBody>
      </p:sp>
      <p:pic>
        <p:nvPicPr>
          <p:cNvPr id="16" name="Imagem 15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18F536E5-314F-405C-AE40-7D80BD524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2338">
            <a:off x="6190966" y="5319235"/>
            <a:ext cx="1352643" cy="1335167"/>
          </a:xfrm>
          <a:prstGeom prst="rect">
            <a:avLst/>
          </a:prstGeom>
        </p:spPr>
      </p:pic>
      <p:pic>
        <p:nvPicPr>
          <p:cNvPr id="6146" name="Picture 2" descr="C:\Users\Raimundo F Ignacio\AppData\Local\Temp\SNAGHTML80cf894.PNG">
            <a:extLst>
              <a:ext uri="{FF2B5EF4-FFF2-40B4-BE49-F238E27FC236}">
                <a16:creationId xmlns:a16="http://schemas.microsoft.com/office/drawing/2014/main" id="{61E14443-12C4-4A69-AB81-298F253A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08" y="5138540"/>
            <a:ext cx="12858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CA5BA027-2F4F-4E3C-BC00-6CAC00AD4967}"/>
              </a:ext>
            </a:extLst>
          </p:cNvPr>
          <p:cNvSpPr/>
          <p:nvPr/>
        </p:nvSpPr>
        <p:spPr>
          <a:xfrm>
            <a:off x="4584096" y="5849571"/>
            <a:ext cx="161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000" b="1" dirty="0">
                <a:ln/>
                <a:solidFill>
                  <a:schemeClr val="accent3"/>
                </a:solidFill>
              </a:rPr>
              <a:t>IMPORTANTE</a:t>
            </a:r>
          </a:p>
          <a:p>
            <a:pPr algn="ctr"/>
            <a:r>
              <a:rPr lang="pt-BR" sz="2000" b="1" cap="none" spc="0" dirty="0">
                <a:ln/>
                <a:solidFill>
                  <a:schemeClr val="accent3"/>
                </a:solidFill>
                <a:effectLst/>
              </a:rPr>
              <a:t>ACREDITAR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C305416-D08D-42B8-8F05-375E2E451E0B}"/>
              </a:ext>
            </a:extLst>
          </p:cNvPr>
          <p:cNvSpPr/>
          <p:nvPr/>
        </p:nvSpPr>
        <p:spPr>
          <a:xfrm rot="18805926">
            <a:off x="350455" y="981392"/>
            <a:ext cx="1933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cap="none" spc="0" dirty="0">
                <a:ln/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Existindo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546970D-0926-48AB-8B37-6CF647589CC5}"/>
              </a:ext>
            </a:extLst>
          </p:cNvPr>
          <p:cNvSpPr/>
          <p:nvPr/>
        </p:nvSpPr>
        <p:spPr>
          <a:xfrm rot="14223713">
            <a:off x="380644" y="5238952"/>
            <a:ext cx="19474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dirty="0">
                <a:ln/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pt-BR" sz="3600" b="1" cap="none" spc="0" dirty="0">
                <a:ln/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árias </a:t>
            </a:r>
          </a:p>
          <a:p>
            <a:pPr algn="ctr"/>
            <a:r>
              <a:rPr lang="pt-BR" sz="3600" b="1" cap="none" spc="0" dirty="0">
                <a:ln/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maneiras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3B44129-1724-4A59-AB40-D74E6D570344}"/>
              </a:ext>
            </a:extLst>
          </p:cNvPr>
          <p:cNvSpPr/>
          <p:nvPr/>
        </p:nvSpPr>
        <p:spPr>
          <a:xfrm rot="3520280">
            <a:off x="10248684" y="597927"/>
            <a:ext cx="16587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dirty="0">
                <a:ln/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3600" b="1" cap="none" spc="0" dirty="0">
                <a:ln/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omece</a:t>
            </a:r>
          </a:p>
          <a:p>
            <a:pPr algn="ctr"/>
            <a:r>
              <a:rPr lang="pt-BR" sz="3600" b="1" dirty="0">
                <a:ln/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</a:t>
            </a:r>
            <a:endParaRPr lang="pt-BR" sz="3600" b="1" cap="none" spc="0" dirty="0">
              <a:ln/>
              <a:solidFill>
                <a:srgbClr val="5C6E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02AB378-9257-476A-9CE1-A793C461F2CA}"/>
              </a:ext>
            </a:extLst>
          </p:cNvPr>
          <p:cNvSpPr/>
          <p:nvPr/>
        </p:nvSpPr>
        <p:spPr>
          <a:xfrm rot="7306656">
            <a:off x="9854495" y="5011612"/>
            <a:ext cx="20014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cap="none" spc="0" dirty="0">
                <a:ln/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mais</a:t>
            </a:r>
          </a:p>
          <a:p>
            <a:pPr algn="ctr"/>
            <a:r>
              <a:rPr lang="pt-BR" sz="3600" b="1" dirty="0">
                <a:ln/>
                <a:solidFill>
                  <a:srgbClr val="5C6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difícil!</a:t>
            </a:r>
            <a:endParaRPr lang="pt-BR" sz="3600" b="1" cap="none" spc="0" dirty="0">
              <a:ln/>
              <a:solidFill>
                <a:srgbClr val="5C6E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458654A-7D7A-474E-8C53-5DA3D6065A07}"/>
              </a:ext>
            </a:extLst>
          </p:cNvPr>
          <p:cNvSpPr/>
          <p:nvPr/>
        </p:nvSpPr>
        <p:spPr>
          <a:xfrm>
            <a:off x="10392354" y="2963986"/>
            <a:ext cx="1579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LEMBRE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4003ED9-A573-48E4-9BAB-7ADB012BFBDC}"/>
              </a:ext>
            </a:extLst>
          </p:cNvPr>
          <p:cNvSpPr/>
          <p:nvPr/>
        </p:nvSpPr>
        <p:spPr>
          <a:xfrm>
            <a:off x="-43124" y="2963986"/>
            <a:ext cx="21186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2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</a:p>
        </p:txBody>
      </p:sp>
    </p:spTree>
    <p:extLst>
      <p:ext uri="{BB962C8B-B14F-4D97-AF65-F5344CB8AC3E}">
        <p14:creationId xmlns:p14="http://schemas.microsoft.com/office/powerpoint/2010/main" val="27805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20" grpId="0"/>
      <p:bldP spid="21" grpId="0"/>
      <p:bldP spid="23" grpId="0"/>
      <p:bldP spid="24" grpId="0"/>
      <p:bldP spid="25" grpId="0"/>
      <p:bldP spid="22" grpId="0"/>
      <p:bldP spid="22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293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12</cp:revision>
  <dcterms:created xsi:type="dcterms:W3CDTF">2018-07-22T09:48:14Z</dcterms:created>
  <dcterms:modified xsi:type="dcterms:W3CDTF">2019-08-16T13:58:51Z</dcterms:modified>
</cp:coreProperties>
</file>