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7" r:id="rId3"/>
    <p:sldId id="285" r:id="rId4"/>
    <p:sldId id="275" r:id="rId5"/>
    <p:sldId id="272" r:id="rId6"/>
    <p:sldId id="273" r:id="rId7"/>
    <p:sldId id="256" r:id="rId8"/>
    <p:sldId id="274" r:id="rId9"/>
    <p:sldId id="276" r:id="rId10"/>
    <p:sldId id="277" r:id="rId11"/>
    <p:sldId id="270" r:id="rId12"/>
    <p:sldId id="279" r:id="rId13"/>
    <p:sldId id="280" r:id="rId14"/>
    <p:sldId id="284" r:id="rId15"/>
    <p:sldId id="281" r:id="rId16"/>
    <p:sldId id="282" r:id="rId17"/>
    <p:sldId id="28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9B9E"/>
    <a:srgbClr val="262626"/>
    <a:srgbClr val="EA7272"/>
    <a:srgbClr val="4B92DB"/>
    <a:srgbClr val="DC6969"/>
    <a:srgbClr val="EAC9BC"/>
    <a:srgbClr val="896568"/>
    <a:srgbClr val="AC8835"/>
    <a:srgbClr val="272727"/>
    <a:srgbClr val="EDC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44061-2BEA-4969-B8D9-6F5424F0C25D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0902-4C4E-4731-84EE-D9D689CBD0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29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657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23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13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48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77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97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302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674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3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05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31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7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28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1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75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552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0902-4C4E-4731-84EE-D9D689CBD02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52EDC-19CE-4CEB-9FE0-3174062C5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FFAB62-B0CE-49FE-9364-1ED5232E5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0CA34-E149-4953-83B6-1D31CB2E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6C4C0A-9EDF-438D-803F-BFBC4F7B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F9335-B11D-4F81-8188-E8487EAF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97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04C1A-8B0D-4C2D-99C6-0482A9D8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BC391C-76CB-4727-A627-66C704564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02F951-B05F-48ED-A210-8DB400CE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361437-C816-4044-BCAA-564CB0CC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5E09D1-C9A6-4E6E-B6C9-F4AB6505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13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E72BCD-87C1-44D3-BCF1-F59B78D25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0A9A09-D1FD-4F7E-AA54-0A798E039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1F603A-6177-4105-9FD2-76BF535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3A7236-D9EF-4CB8-B3E9-AA5775E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830836-22E4-423C-B9F6-35FD9F9B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8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16331-576A-4592-A969-BA5F96DA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476D3-B8F1-4155-BD32-0524CBB01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FC3D28-3D3A-4FF5-A33C-7F25E610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EC1F79-69B7-4BE9-BC00-B14D8BFA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52FE53-C199-46BC-9397-0F4DE291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9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FBE6A-656F-404C-ADDB-B427F5CC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167DE-B560-4113-97FA-228455A64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7CB0C0-7B7B-40B4-AFFE-6D4DAC31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7448B2-8EEA-4F10-8660-B9D6B08C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331A0C-6ADC-433E-9814-A9C4282C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42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B0664-28C8-49D3-A27C-B4B6D6DA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E6B0DE-0DA2-4693-BB9D-478BC3301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52FF74-CBDB-46CD-BC95-94BB93447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D66C98-0B7D-4968-A7CE-2904AE9F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AE8FA8-1E09-49F3-96C9-51478468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7132F6-D881-45E4-8AA9-8554D576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54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1B5B5-3594-4641-8E92-48EE1D2B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588C43-4D22-4404-A0FD-BE0C2D42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B39E58-D956-4699-B5CD-85E4F304C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7618C1-91AD-432E-BD5A-E5FF0532D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0D5E2A2-0AE6-43F6-BB8A-6C55D5637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5C22C1F-F8DB-4CC4-BB6D-611DBA8C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4A117D-D776-4548-9100-802A481F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490E10-356A-464B-9CE0-CA0CAD13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20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C313AE-1FBF-4DFC-8021-79DAB769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AD7886-88FB-42CB-AA78-3F77629B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DC8E1D-10EF-431E-8EF6-1FA0C6C7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A770A6-B0E2-4E00-8C9C-FE046F39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94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DD861A-77EE-4D09-B59A-7BB4C15D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502DA8-1E01-42A2-AE19-5EB6B55E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47BE4B-2824-4CB2-AB41-B1CB29D6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96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E002C-E5C4-41BB-B5B1-E247C81F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941EE2-B098-48CB-A9F7-34D3CAB9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C0F416-DD1D-4302-B6AD-8A7016729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187664-7521-47A1-8428-4B95BC03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C2EB5B-DC53-4655-AF77-6650E5FD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2FED00-D7A8-4C9F-B550-C38C4CF8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12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173B9-1FFD-4F57-93E0-E59972EF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DB4C22-A288-44EC-BF1F-3E465F88B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34BE1F-057F-48CB-A555-4F65525B0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07C1B1-7EF0-49D0-B6E2-EE929F6C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E1CFB8-56F4-48F7-B7AB-6A950FD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AECE43-BE96-4868-BFD2-B7BA6C90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79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9C2CBD-A3BF-44F1-87FA-4BDEA435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F03B7-CE41-46F2-A2CD-D3AF09DA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A8A06-6E63-4169-BCC1-963297B71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21FDD-3938-4BF1-9102-31930D966979}" type="datetimeFigureOut">
              <a:rPr lang="pt-BR" smtClean="0"/>
              <a:t>19/08/2019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2C766E-9A5E-4403-A6C1-C27CF3FED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3C65C2-0940-494E-9B71-0253F292D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89F8-CA5C-4F12-BCD4-E713CF59F3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31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Relationship Id="rId9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6vJa79Wge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watch?v=WQHu1NjGnDQ&amp;index=25&amp;list=PLPEjcN9f9lzaiKcATu_m9rzg1twVZH0Yj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2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3.png"/><Relationship Id="rId9" Type="http://schemas.openxmlformats.org/officeDocument/2006/relationships/image" Target="../media/image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103C05-7A01-4AAB-A66A-78C3B943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776446-71E0-4D37-A2C7-828535A61EED}"/>
              </a:ext>
            </a:extLst>
          </p:cNvPr>
          <p:cNvSpPr txBox="1"/>
          <p:nvPr/>
        </p:nvSpPr>
        <p:spPr>
          <a:xfrm>
            <a:off x="1551709" y="52994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B02D16-5A6D-4964-ABB5-8B984954ED05}"/>
              </a:ext>
            </a:extLst>
          </p:cNvPr>
          <p:cNvSpPr txBox="1"/>
          <p:nvPr/>
        </p:nvSpPr>
        <p:spPr>
          <a:xfrm>
            <a:off x="2780145" y="6430933"/>
            <a:ext cx="72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RAIMUNDO FERREIRA IGNÁCIO</a:t>
            </a:r>
          </a:p>
        </p:txBody>
      </p:sp>
    </p:spTree>
    <p:extLst>
      <p:ext uri="{BB962C8B-B14F-4D97-AF65-F5344CB8AC3E}">
        <p14:creationId xmlns:p14="http://schemas.microsoft.com/office/powerpoint/2010/main" val="9774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Raimundo F Ignacio\AppData\Local\Temp\SNAGHTML19649c8e.PNG">
            <a:extLst>
              <a:ext uri="{FF2B5EF4-FFF2-40B4-BE49-F238E27FC236}">
                <a16:creationId xmlns:a16="http://schemas.microsoft.com/office/drawing/2014/main" id="{39E56A26-B7C2-408B-8042-053C0C6E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428" y="1307811"/>
            <a:ext cx="23622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7409C738-7366-445E-8E85-C92049CED10F}"/>
              </a:ext>
            </a:extLst>
          </p:cNvPr>
          <p:cNvSpPr/>
          <p:nvPr/>
        </p:nvSpPr>
        <p:spPr>
          <a:xfrm>
            <a:off x="1652154" y="341744"/>
            <a:ext cx="8618681" cy="1644073"/>
          </a:xfrm>
          <a:prstGeom prst="wedgeEllipseCallout">
            <a:avLst>
              <a:gd name="adj1" fmla="val -39694"/>
              <a:gd name="adj2" fmla="val 72051"/>
            </a:avLst>
          </a:prstGeom>
          <a:solidFill>
            <a:srgbClr val="7F001B"/>
          </a:solidFill>
          <a:ln w="28575">
            <a:solidFill>
              <a:srgbClr val="8DA33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um fluido escoa, verifica-se um movimento relativo entre as suas partículas, resultando um atrito entre as mesmas.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70B40E-2B84-47FA-9CAC-B43703649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83" y="2153229"/>
            <a:ext cx="4552950" cy="990600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C0455536-D1E0-4F99-8637-66B8CEF9A78B}"/>
              </a:ext>
            </a:extLst>
          </p:cNvPr>
          <p:cNvSpPr/>
          <p:nvPr/>
        </p:nvSpPr>
        <p:spPr>
          <a:xfrm>
            <a:off x="2974109" y="2470729"/>
            <a:ext cx="923636" cy="37869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48" name="Picture 8" descr="C:\Users\Raimundo F Ignacio\AppData\Local\Temp\SNAGHTML19a084cc.PNG">
            <a:extLst>
              <a:ext uri="{FF2B5EF4-FFF2-40B4-BE49-F238E27FC236}">
                <a16:creationId xmlns:a16="http://schemas.microsoft.com/office/drawing/2014/main" id="{09B50CD2-EA52-460E-A213-E4C94CD9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4" y="3031836"/>
            <a:ext cx="1933576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8B6BC689-5108-4C6B-88F3-46EB1ADBE14B}"/>
              </a:ext>
            </a:extLst>
          </p:cNvPr>
          <p:cNvSpPr/>
          <p:nvPr/>
        </p:nvSpPr>
        <p:spPr>
          <a:xfrm>
            <a:off x="8863440" y="1985817"/>
            <a:ext cx="2991427" cy="990600"/>
          </a:xfrm>
          <a:prstGeom prst="wedgeEllipseCallout">
            <a:avLst>
              <a:gd name="adj1" fmla="val 10043"/>
              <a:gd name="adj2" fmla="val 82080"/>
            </a:avLst>
          </a:prstGeom>
          <a:solidFill>
            <a:srgbClr val="232324"/>
          </a:solidFill>
          <a:ln w="28575">
            <a:solidFill>
              <a:srgbClr val="E4BB8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que vem a ser este atrito?</a:t>
            </a:r>
          </a:p>
        </p:txBody>
      </p:sp>
      <p:sp>
        <p:nvSpPr>
          <p:cNvPr id="13" name="Balão de Fala: Retângulo com Cantos Arredondados 12">
            <a:extLst>
              <a:ext uri="{FF2B5EF4-FFF2-40B4-BE49-F238E27FC236}">
                <a16:creationId xmlns:a16="http://schemas.microsoft.com/office/drawing/2014/main" id="{011EFEED-1E9C-4C65-BA98-D1CF9E5E0ACA}"/>
              </a:ext>
            </a:extLst>
          </p:cNvPr>
          <p:cNvSpPr/>
          <p:nvPr/>
        </p:nvSpPr>
        <p:spPr>
          <a:xfrm>
            <a:off x="2498436" y="3639129"/>
            <a:ext cx="7458362" cy="990600"/>
          </a:xfrm>
          <a:prstGeom prst="wedgeRoundRectCallout">
            <a:avLst>
              <a:gd name="adj1" fmla="val -46864"/>
              <a:gd name="adj2" fmla="val -128198"/>
              <a:gd name="adj3" fmla="val 16667"/>
            </a:avLst>
          </a:prstGeom>
          <a:solidFill>
            <a:srgbClr val="890521"/>
          </a:solidFill>
          <a:ln w="28575">
            <a:solidFill>
              <a:srgbClr val="7D9E3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Atrito interno ou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é a propriedade dos fluidos responsável pela sua resistência ao escoamento.</a:t>
            </a:r>
          </a:p>
        </p:txBody>
      </p:sp>
      <p:pic>
        <p:nvPicPr>
          <p:cNvPr id="10250" name="Picture 10" descr="C:\Users\Raimundo F Ignacio\AppData\Local\Temp\SNAGHTML19acf32b.PNG">
            <a:extLst>
              <a:ext uri="{FF2B5EF4-FFF2-40B4-BE49-F238E27FC236}">
                <a16:creationId xmlns:a16="http://schemas.microsoft.com/office/drawing/2014/main" id="{B01690AC-8408-45BF-8463-37048DC1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394" y="5083318"/>
            <a:ext cx="1833699" cy="15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5C48E746-7503-4516-AC56-2F6004D788D0}"/>
              </a:ext>
            </a:extLst>
          </p:cNvPr>
          <p:cNvSpPr/>
          <p:nvPr/>
        </p:nvSpPr>
        <p:spPr>
          <a:xfrm>
            <a:off x="2135334" y="5078266"/>
            <a:ext cx="7921331" cy="1415477"/>
          </a:xfrm>
          <a:prstGeom prst="wedgeEllipseCallout">
            <a:avLst>
              <a:gd name="adj1" fmla="val 56341"/>
              <a:gd name="adj2" fmla="val 14866"/>
            </a:avLst>
          </a:prstGeom>
          <a:solidFill>
            <a:srgbClr val="AB5631"/>
          </a:solidFill>
          <a:ln w="38100">
            <a:solidFill>
              <a:srgbClr val="A18475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relação entre a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a 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do fluido é denominada de viscosidade cinemática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9BFC2B5-5322-47DD-9CF6-85ADBBD5B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53028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850BB5AF-5A38-4A31-ACF1-FC1943ED9A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488838"/>
              </p:ext>
            </p:extLst>
          </p:nvPr>
        </p:nvGraphicFramePr>
        <p:xfrm>
          <a:off x="767925" y="5316685"/>
          <a:ext cx="911030" cy="93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8" imgW="406080" imgH="431640" progId="Equation.DSMT4">
                  <p:embed/>
                </p:oleObj>
              </mc:Choice>
              <mc:Fallback>
                <p:oleObj name="Equation" r:id="rId8" imgW="406080" imgH="431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925" y="5316685"/>
                        <a:ext cx="911030" cy="93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53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Raimundo F Ignacio\AppData\Local\Temp\SNAGHTML19d55a4f.PNG">
            <a:extLst>
              <a:ext uri="{FF2B5EF4-FFF2-40B4-BE49-F238E27FC236}">
                <a16:creationId xmlns:a16="http://schemas.microsoft.com/office/drawing/2014/main" id="{3499ADA6-BA7C-474A-B689-925778E96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28"/>
            <a:ext cx="32670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98E42413-829C-4382-8911-097F57D5E80A}"/>
              </a:ext>
            </a:extLst>
          </p:cNvPr>
          <p:cNvSpPr/>
          <p:nvPr/>
        </p:nvSpPr>
        <p:spPr>
          <a:xfrm>
            <a:off x="2761101" y="722745"/>
            <a:ext cx="8958378" cy="2475345"/>
          </a:xfrm>
          <a:prstGeom prst="wedgeEllipseCallout">
            <a:avLst>
              <a:gd name="adj1" fmla="val -59296"/>
              <a:gd name="adj2" fmla="val -11381"/>
            </a:avLst>
          </a:prstGeom>
          <a:solidFill>
            <a:srgbClr val="8C696B"/>
          </a:solidFill>
          <a:ln w="38100">
            <a:solidFill>
              <a:srgbClr val="EDC7BB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falamos em projeto de instalação de bombeamento, em particular nos dados iniciais, consideramos o  fluido e sua temperatura de escoamento, já que esta temperatura influencia nas suas propriedades!</a:t>
            </a:r>
          </a:p>
        </p:txBody>
      </p:sp>
      <p:pic>
        <p:nvPicPr>
          <p:cNvPr id="4110" name="Picture 14" descr="C:\Users\Raimundo F Ignacio\AppData\Local\Temp\SNAGHTML1a0e2995.PNG">
            <a:extLst>
              <a:ext uri="{FF2B5EF4-FFF2-40B4-BE49-F238E27FC236}">
                <a16:creationId xmlns:a16="http://schemas.microsoft.com/office/drawing/2014/main" id="{7924C273-5538-48B1-804B-5A0E3A7A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1" y="4221878"/>
            <a:ext cx="3512267" cy="24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Raimundo F Ignacio\AppData\Local\Temp\SNAGHTML1a1086fe.PNG">
            <a:extLst>
              <a:ext uri="{FF2B5EF4-FFF2-40B4-BE49-F238E27FC236}">
                <a16:creationId xmlns:a16="http://schemas.microsoft.com/office/drawing/2014/main" id="{296A22BB-60C4-4534-9E2C-515D1DBD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482">
            <a:off x="886771" y="3300835"/>
            <a:ext cx="1327278" cy="14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32D1158C-303F-48DF-959B-82DF36113D6E}"/>
              </a:ext>
            </a:extLst>
          </p:cNvPr>
          <p:cNvSpPr/>
          <p:nvPr/>
        </p:nvSpPr>
        <p:spPr>
          <a:xfrm>
            <a:off x="3650812" y="3429000"/>
            <a:ext cx="8100887" cy="2934855"/>
          </a:xfrm>
          <a:prstGeom prst="wedgeEllipseCallout">
            <a:avLst>
              <a:gd name="adj1" fmla="val -68036"/>
              <a:gd name="adj2" fmla="val -27194"/>
            </a:avLst>
          </a:prstGeom>
          <a:solidFill>
            <a:srgbClr val="272727"/>
          </a:solidFill>
          <a:ln w="28575">
            <a:solidFill>
              <a:srgbClr val="AC8835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em projetos hidráulicos, onde geralmente trabalhamos com a água, não é comum considerar a 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1000 kg/m³; a viscosidade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</a:t>
            </a:r>
            <a:r>
              <a:rPr lang="pt-B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 * s e a viscosidade cinemática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igual a 10</a:t>
            </a:r>
            <a:r>
              <a:rPr lang="pt-B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m²/s?</a:t>
            </a:r>
          </a:p>
        </p:txBody>
      </p:sp>
    </p:spTree>
    <p:extLst>
      <p:ext uri="{BB962C8B-B14F-4D97-AF65-F5344CB8AC3E}">
        <p14:creationId xmlns:p14="http://schemas.microsoft.com/office/powerpoint/2010/main" val="17212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D074046-1AB3-4E4C-81FA-3CB95B1C2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8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84B9CD92-69D8-44BB-8222-1742D7EFE46E}"/>
              </a:ext>
            </a:extLst>
          </p:cNvPr>
          <p:cNvSpPr/>
          <p:nvPr/>
        </p:nvSpPr>
        <p:spPr>
          <a:xfrm>
            <a:off x="2346037" y="163407"/>
            <a:ext cx="5541818" cy="1948873"/>
          </a:xfrm>
          <a:prstGeom prst="wedgeEllipseCallout">
            <a:avLst>
              <a:gd name="adj1" fmla="val -50666"/>
              <a:gd name="adj2" fmla="val 51126"/>
            </a:avLst>
          </a:prstGeom>
          <a:solidFill>
            <a:srgbClr val="896568"/>
          </a:solidFill>
          <a:ln w="19050">
            <a:solidFill>
              <a:srgbClr val="EAC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Verdade, mas ao pesquisar sobre a dependência d´água à temperatura, obtemos: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DF6C9C47-DB92-4AD5-A494-76CE3DDDF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15962"/>
              </p:ext>
            </p:extLst>
          </p:nvPr>
        </p:nvGraphicFramePr>
        <p:xfrm>
          <a:off x="2414588" y="2705100"/>
          <a:ext cx="8245475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5" imgW="4241520" imgH="736560" progId="Equation.DSMT4">
                  <p:embed/>
                </p:oleObj>
              </mc:Choice>
              <mc:Fallback>
                <p:oleObj name="Equation" r:id="rId5" imgW="42415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4588" y="2705100"/>
                        <a:ext cx="8245475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ED253C98-6704-4EFA-A4B8-094DC8A19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863046"/>
              </p:ext>
            </p:extLst>
          </p:nvPr>
        </p:nvGraphicFramePr>
        <p:xfrm>
          <a:off x="4238625" y="4729163"/>
          <a:ext cx="542925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Equation" r:id="rId7" imgW="2793960" imgH="647640" progId="Equation.DSMT4">
                  <p:embed/>
                </p:oleObj>
              </mc:Choice>
              <mc:Fallback>
                <p:oleObj name="Equation" r:id="rId7" imgW="2793960" imgH="64764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DF6C9C47-DB92-4AD5-A494-76CE3DDDF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8625" y="4729163"/>
                        <a:ext cx="5429250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2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53B3C9-816C-446F-BA4C-35757E857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255" y="2963169"/>
            <a:ext cx="3772426" cy="3572374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1E2DF785-93FD-49E5-9C2A-F6A9ADE74C2F}"/>
              </a:ext>
            </a:extLst>
          </p:cNvPr>
          <p:cNvSpPr/>
          <p:nvPr/>
        </p:nvSpPr>
        <p:spPr>
          <a:xfrm>
            <a:off x="1699490" y="303984"/>
            <a:ext cx="9836727" cy="2677657"/>
          </a:xfrm>
          <a:prstGeom prst="wedgeEllipseCallout">
            <a:avLst>
              <a:gd name="adj1" fmla="val -46321"/>
              <a:gd name="adj2" fmla="val 98719"/>
            </a:avLst>
          </a:prstGeom>
          <a:solidFill>
            <a:srgbClr val="DC6969"/>
          </a:solidFill>
          <a:ln w="28575">
            <a:solidFill>
              <a:srgbClr val="4B92DB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importante tomar a decisão do que usar, mas gostaria de propor problemas para encerrar esta nossa primeira aula e lembre é através deles que executamos a musculação do cérebro com objetivo de aumentar a inteligência!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200120C-8CF3-40DD-889D-B2C3B7643626}"/>
              </a:ext>
            </a:extLst>
          </p:cNvPr>
          <p:cNvSpPr txBox="1"/>
          <p:nvPr/>
        </p:nvSpPr>
        <p:spPr>
          <a:xfrm>
            <a:off x="4102941" y="3576782"/>
            <a:ext cx="7830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400" dirty="0"/>
              <a:t>Considerando a equação (I) e o valor da viscosidade igual a 10</a:t>
            </a:r>
            <a:r>
              <a:rPr lang="pt-BR" sz="2400" baseline="30000" dirty="0"/>
              <a:t>-3</a:t>
            </a:r>
            <a:r>
              <a:rPr lang="pt-BR" sz="2400" dirty="0"/>
              <a:t> Pa*s, calcule a temperatura d´água.</a:t>
            </a:r>
          </a:p>
          <a:p>
            <a:pPr marL="342900" indent="-3429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Considerando a equação (II) e o valor da massa específica igual a 1000 kg/m³, calcule a temperatura d´água.</a:t>
            </a:r>
          </a:p>
          <a:p>
            <a:pPr marL="342900" indent="-3429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+mj-lt"/>
              <a:buAutoNum type="arabicPeriod"/>
            </a:pPr>
            <a:r>
              <a:rPr lang="pt-BR" sz="2400" dirty="0"/>
              <a:t>Reflita sobre as duas respostas anteriores.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B18C92-55D3-4A71-BB38-EECA7FEF84F1}"/>
              </a:ext>
            </a:extLst>
          </p:cNvPr>
          <p:cNvSpPr/>
          <p:nvPr/>
        </p:nvSpPr>
        <p:spPr>
          <a:xfrm>
            <a:off x="138545" y="1200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4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E2424B-8FC8-431C-86E8-DA6678B3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6097"/>
            <a:ext cx="12192000" cy="5079430"/>
          </a:xfrm>
          <a:prstGeom prst="rect">
            <a:avLst/>
          </a:prstGeom>
        </p:spPr>
      </p:pic>
      <p:pic>
        <p:nvPicPr>
          <p:cNvPr id="2" name="Imagem 1" descr="Uma imagem contendo texto&#10;&#10;Descrição gerada com alta confiança">
            <a:extLst>
              <a:ext uri="{FF2B5EF4-FFF2-40B4-BE49-F238E27FC236}">
                <a16:creationId xmlns:a16="http://schemas.microsoft.com/office/drawing/2014/main" id="{05D6A553-109F-46DB-849D-9B3597728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249" y="93129"/>
            <a:ext cx="2918713" cy="2248095"/>
          </a:xfrm>
          <a:prstGeom prst="rect">
            <a:avLst/>
          </a:prstGeom>
        </p:spPr>
      </p:pic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30B95FD8-F378-4266-AC65-6DD36C140B62}"/>
              </a:ext>
            </a:extLst>
          </p:cNvPr>
          <p:cNvSpPr/>
          <p:nvPr/>
        </p:nvSpPr>
        <p:spPr>
          <a:xfrm>
            <a:off x="3085680" y="732266"/>
            <a:ext cx="8833638" cy="969819"/>
          </a:xfrm>
          <a:prstGeom prst="wedgeEllipseCallout">
            <a:avLst>
              <a:gd name="adj1" fmla="val -60085"/>
              <a:gd name="adj2" fmla="val -17499"/>
            </a:avLst>
          </a:prstGeom>
          <a:solidFill>
            <a:srgbClr val="79001A"/>
          </a:solidFill>
          <a:ln w="28575">
            <a:solidFill>
              <a:srgbClr val="2B2B2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SINTETIZANDO O QUE ESTUDAMOS NA AULA 1: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9A6C180-3471-415B-BDB6-1A4E06B445AD}"/>
              </a:ext>
            </a:extLst>
          </p:cNvPr>
          <p:cNvSpPr/>
          <p:nvPr/>
        </p:nvSpPr>
        <p:spPr>
          <a:xfrm>
            <a:off x="138545" y="1200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esporte&#10;&#10;Descrição gerada com muito alta confiança">
            <a:extLst>
              <a:ext uri="{FF2B5EF4-FFF2-40B4-BE49-F238E27FC236}">
                <a16:creationId xmlns:a16="http://schemas.microsoft.com/office/drawing/2014/main" id="{1881940C-7489-4EAC-9CEB-29DDA9C04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52" y="4343597"/>
            <a:ext cx="1947803" cy="2016612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48109CA8-93BF-440D-A5FF-424EA14A1C1A}"/>
              </a:ext>
            </a:extLst>
          </p:cNvPr>
          <p:cNvSpPr/>
          <p:nvPr/>
        </p:nvSpPr>
        <p:spPr>
          <a:xfrm>
            <a:off x="2249055" y="4729018"/>
            <a:ext cx="2521528" cy="1560945"/>
          </a:xfrm>
          <a:prstGeom prst="wedgeEllipseCallout">
            <a:avLst>
              <a:gd name="adj1" fmla="val -67062"/>
              <a:gd name="adj2" fmla="val -28624"/>
            </a:avLst>
          </a:prstGeom>
          <a:solidFill>
            <a:srgbClr val="262626"/>
          </a:solidFill>
          <a:ln w="28575">
            <a:solidFill>
              <a:srgbClr val="889B9E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continuar aplicando o que aprendemos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38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A8F822-2944-43BF-92F2-CF616531C459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0FE19-5529-4721-90E3-909588F8EAD8}"/>
              </a:ext>
            </a:extLst>
          </p:cNvPr>
          <p:cNvSpPr txBox="1"/>
          <p:nvPr/>
        </p:nvSpPr>
        <p:spPr>
          <a:xfrm>
            <a:off x="277091" y="188202"/>
            <a:ext cx="1148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pt-BR" sz="2100" dirty="0"/>
              <a:t>Demonstre a diferença que há entre o peso (G) calculado com a g = 10 m/s² e o g especificado em função da latitude e altitude. Considerando um corpo de massa igual a 80 kg em São Paulo (latitude = -23,5505</a:t>
            </a:r>
            <a:r>
              <a:rPr lang="pt-BR" sz="2100" baseline="30000" dirty="0"/>
              <a:t>0</a:t>
            </a:r>
            <a:r>
              <a:rPr lang="pt-BR" sz="2100" dirty="0"/>
              <a:t> e altitude = 760 m) e em La paz (latitude = -16,5</a:t>
            </a:r>
            <a:r>
              <a:rPr lang="pt-BR" sz="2100" baseline="30000" dirty="0"/>
              <a:t>0</a:t>
            </a:r>
            <a:r>
              <a:rPr lang="pt-BR" sz="2100" dirty="0"/>
              <a:t> e altitude = 3782 m) . Massa (m) é uma propriedade característica do corpo e especifica a sua quantidade de matéria, que pode ser considerada constante, já o peso (G, que é definido em função da massa e da aceleração da gravidade) muda em função do local considerado, isto porque a aceleração da gravidade muda com a altitude e a latitude (equação extraída do livro: Manual de Hidráulica –8</a:t>
            </a:r>
            <a:r>
              <a:rPr lang="pt-BR" sz="2100" baseline="30000" dirty="0"/>
              <a:t>a</a:t>
            </a:r>
            <a:r>
              <a:rPr lang="pt-BR" sz="2100" dirty="0"/>
              <a:t> edição -  AZEVEDO NETTO – página 7)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G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800 N e G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pt-BR" sz="20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pt-BR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Paz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781,82 N, portanto uma diferença na ordem de 2,3%</a:t>
            </a:r>
            <a:endParaRPr lang="pt-BR" sz="21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01C539-7523-49A7-B39B-231DA709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5A96F59-3B4F-4716-A81D-9A6F6501D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103237"/>
              </p:ext>
            </p:extLst>
          </p:nvPr>
        </p:nvGraphicFramePr>
        <p:xfrm>
          <a:off x="2082010" y="2904698"/>
          <a:ext cx="8018744" cy="968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4" imgW="3974760" imgH="685800" progId="Equation.DSMT4">
                  <p:embed/>
                </p:oleObj>
              </mc:Choice>
              <mc:Fallback>
                <p:oleObj name="Equation" r:id="rId4" imgW="3974760" imgH="685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010" y="2904698"/>
                        <a:ext cx="8018744" cy="968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A374983-7176-4610-9F58-6317816C59B6}"/>
              </a:ext>
            </a:extLst>
          </p:cNvPr>
          <p:cNvSpPr txBox="1"/>
          <p:nvPr/>
        </p:nvSpPr>
        <p:spPr>
          <a:xfrm>
            <a:off x="424873" y="3945381"/>
            <a:ext cx="11333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pt-BR" sz="2200" dirty="0"/>
              <a:t>Um reservatório de glicerina tem uma massa de 1450 kg e um volume de 1189,5 L. Determine no SI o peso, o peso específico, a massa específica e a massa específica relativa da glicerina, dado g = 9,8 m/s².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G = 14210 N;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11946,2 N/m³;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1219 kg/m³ e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2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1,219</a:t>
            </a:r>
            <a:endParaRPr lang="pt-BR" sz="2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345A82-7A20-4D47-B312-F3584CB910B4}"/>
              </a:ext>
            </a:extLst>
          </p:cNvPr>
          <p:cNvSpPr txBox="1"/>
          <p:nvPr/>
        </p:nvSpPr>
        <p:spPr>
          <a:xfrm>
            <a:off x="424873" y="5151513"/>
            <a:ext cx="11333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6"/>
            </a:pPr>
            <a:r>
              <a:rPr lang="pt-BR" sz="2200" dirty="0"/>
              <a:t>O álcool etílico tem uma massa específica relativa igual a 0,79 e será armazenado em um reservatório cônico. Sabendo que por limitação de espaço a altura do cone será de 5 m, especifique o raio aproximado do mesmo, sabendo que armazenará 16,5 toneladas de álcool etílico.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R = 2m.</a:t>
            </a:r>
          </a:p>
        </p:txBody>
      </p:sp>
    </p:spTree>
    <p:extLst>
      <p:ext uri="{BB962C8B-B14F-4D97-AF65-F5344CB8AC3E}">
        <p14:creationId xmlns:p14="http://schemas.microsoft.com/office/powerpoint/2010/main" val="21646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A8F822-2944-43BF-92F2-CF616531C459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20FE19-5529-4721-90E3-909588F8EAD8}"/>
              </a:ext>
            </a:extLst>
          </p:cNvPr>
          <p:cNvSpPr txBox="1"/>
          <p:nvPr/>
        </p:nvSpPr>
        <p:spPr>
          <a:xfrm>
            <a:off x="277091" y="188202"/>
            <a:ext cx="1148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7"/>
            </a:pPr>
            <a:r>
              <a:rPr lang="pt-BR" sz="2400" dirty="0"/>
              <a:t>Uma solução líquida de sulfato de alumínio tem uma massa específica relativa igual a 1,328. Calcular: a) a massa total dessa solução dentro de um reservatório que contém 255 m³ da mesma; b) o peso específico do sulfato de alumínio em um local com a aceleração da gravidade igual a 9,8 m/s².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Respostas: 338640 kg e 13014,4 N/m³.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01C539-7523-49A7-B39B-231DA7099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374983-7176-4610-9F58-6317816C59B6}"/>
              </a:ext>
            </a:extLst>
          </p:cNvPr>
          <p:cNvSpPr txBox="1"/>
          <p:nvPr/>
        </p:nvSpPr>
        <p:spPr>
          <a:xfrm>
            <a:off x="350982" y="1954134"/>
            <a:ext cx="113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8"/>
            </a:pPr>
            <a:r>
              <a:rPr lang="pt-BR" sz="2400" dirty="0"/>
              <a:t>Um reservatório cúbico de 42875 litros aberto à atmosfera tem 3/5 de sua capacidade preenchida por um líquido de massa específica relativa igual a 0,82, especifique a massa do líquido nesta situação no SI.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Resposta: m = 21094,5 kg.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345A82-7A20-4D47-B312-F3584CB910B4}"/>
              </a:ext>
            </a:extLst>
          </p:cNvPr>
          <p:cNvSpPr txBox="1"/>
          <p:nvPr/>
        </p:nvSpPr>
        <p:spPr>
          <a:xfrm>
            <a:off x="350982" y="3333418"/>
            <a:ext cx="1015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9"/>
            </a:pPr>
            <a:r>
              <a:rPr lang="pt-BR" sz="2400" dirty="0"/>
              <a:t>A figura ao lado mostra um reservatório de água na forma de um cilindro circular reto, com 6 m de altura. Quando está completamente cheio, o reservatório é suficiente para abastecer, por um dia, 900 casas cujo consumo por casa é de 500 litros de água. Sabendo que ele está situado na cidade de Amparo que tem a aceleração da gravidade aproximadamente igual a 9,8 m/s², pede-se:  o diâmetro aproximado da base do reservatório e o peso que o volume total da água exerce na base do reservatório. Dado: </a:t>
            </a:r>
            <a:r>
              <a:rPr lang="pt-BR" sz="2400" dirty="0" err="1">
                <a:latin typeface="Symbol" panose="05050102010706020507" pitchFamily="18" charset="2"/>
              </a:rPr>
              <a:t>r</a:t>
            </a:r>
            <a:r>
              <a:rPr lang="pt-BR" sz="2400" baseline="-25000" dirty="0" err="1"/>
              <a:t>água</a:t>
            </a:r>
            <a:r>
              <a:rPr lang="pt-BR" sz="2400" dirty="0"/>
              <a:t> = 1000 kg/m³. </a:t>
            </a:r>
            <a:r>
              <a:rPr lang="pt-BR" sz="2400" b="1" dirty="0"/>
              <a:t>Solução pode ser vista no vídeo: </a:t>
            </a:r>
            <a:r>
              <a:rPr lang="pt-BR" sz="2400" u="sng" dirty="0">
                <a:hlinkClick r:id="rId3"/>
              </a:rPr>
              <a:t>https://youtu.be/g6vJa79WgeY</a:t>
            </a:r>
            <a:endParaRPr lang="pt-BR" sz="2400" dirty="0"/>
          </a:p>
        </p:txBody>
      </p:sp>
      <p:pic>
        <p:nvPicPr>
          <p:cNvPr id="14338" name="Imagem 5">
            <a:extLst>
              <a:ext uri="{FF2B5EF4-FFF2-40B4-BE49-F238E27FC236}">
                <a16:creationId xmlns:a16="http://schemas.microsoft.com/office/drawing/2014/main" id="{D4DB2B03-A855-4EC0-849F-B832E5FB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54" y="3791310"/>
            <a:ext cx="126523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C87728-E9DA-40CC-914B-AE302BC54081}"/>
              </a:ext>
            </a:extLst>
          </p:cNvPr>
          <p:cNvSpPr/>
          <p:nvPr/>
        </p:nvSpPr>
        <p:spPr>
          <a:xfrm>
            <a:off x="152400" y="196273"/>
            <a:ext cx="11887200" cy="6465454"/>
          </a:xfrm>
          <a:prstGeom prst="rect">
            <a:avLst/>
          </a:prstGeom>
          <a:noFill/>
          <a:ln w="76200">
            <a:solidFill>
              <a:srgbClr val="EA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2E5481-4FA2-4A7D-A889-607506BDF0BE}"/>
              </a:ext>
            </a:extLst>
          </p:cNvPr>
          <p:cNvSpPr txBox="1"/>
          <p:nvPr/>
        </p:nvSpPr>
        <p:spPr>
          <a:xfrm>
            <a:off x="309418" y="275048"/>
            <a:ext cx="1157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 algn="just">
              <a:buFont typeface="+mj-lt"/>
              <a:buAutoNum type="arabicPeriod" startAt="10"/>
            </a:pPr>
            <a:r>
              <a:rPr lang="pt-BR" sz="2400" dirty="0"/>
              <a:t>Encontre a massa e a altura da superfície livre de um volume de 22,7 L de água que é colocado em um tanque cônico de 508 mm de altura, com um raio de base igual a 254 mm. Especifique também o volume de água adicional e o peso correspondente ao mesmo, que é necessário para encher completamente o tanque.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8577EB-AF1C-45A5-B332-D847542F7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173" y="2260077"/>
            <a:ext cx="5193196" cy="306265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415939-B0BF-48E1-8D51-EDFD78EBE647}"/>
              </a:ext>
            </a:extLst>
          </p:cNvPr>
          <p:cNvSpPr/>
          <p:nvPr/>
        </p:nvSpPr>
        <p:spPr>
          <a:xfrm>
            <a:off x="452582" y="5555977"/>
            <a:ext cx="1140690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pode ser vista no vídeo:</a:t>
            </a:r>
          </a:p>
          <a:p>
            <a:endParaRPr lang="pt-BR" dirty="0"/>
          </a:p>
          <a:p>
            <a:r>
              <a:rPr lang="pt-BR" sz="2000" dirty="0">
                <a:hlinkClick r:id="rId4"/>
              </a:rPr>
              <a:t>https://www.youtube.com/watch?v=WQHu1NjGnDQ&amp;index=25&amp;list=PLPEjcN9f9lzaiKcATu_m9rzg1twVZH0Yj</a:t>
            </a:r>
            <a:endParaRPr lang="pt-BR" sz="2000" dirty="0"/>
          </a:p>
        </p:txBody>
      </p:sp>
      <p:pic>
        <p:nvPicPr>
          <p:cNvPr id="15362" name="Picture 2" descr="C:\Users\Raimundo F Ignacio\AppData\Local\Temp\SNAGHTML1b3db808.PNG">
            <a:extLst>
              <a:ext uri="{FF2B5EF4-FFF2-40B4-BE49-F238E27FC236}">
                <a16:creationId xmlns:a16="http://schemas.microsoft.com/office/drawing/2014/main" id="{F6BD9657-3215-47A4-8AFE-9578333E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51" y="3645310"/>
            <a:ext cx="28479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025F0C50-8BC0-45F7-9736-1C4EC7641471}"/>
              </a:ext>
            </a:extLst>
          </p:cNvPr>
          <p:cNvSpPr/>
          <p:nvPr/>
        </p:nvSpPr>
        <p:spPr>
          <a:xfrm>
            <a:off x="6502401" y="1798528"/>
            <a:ext cx="5280742" cy="2015080"/>
          </a:xfrm>
          <a:prstGeom prst="wedgeEllipseCallout">
            <a:avLst>
              <a:gd name="adj1" fmla="val 29173"/>
              <a:gd name="adj2" fmla="val 62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avance no curso, após resolver os 10 problemas propostos, lembre, a obtenção das suas soluções são ginásticas para seu cérebro com o intuito de aumentar sua inteligência!</a:t>
            </a:r>
          </a:p>
        </p:txBody>
      </p:sp>
    </p:spTree>
    <p:extLst>
      <p:ext uri="{BB962C8B-B14F-4D97-AF65-F5344CB8AC3E}">
        <p14:creationId xmlns:p14="http://schemas.microsoft.com/office/powerpoint/2010/main" val="1788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parede, chão, sala&#10;&#10;Descrição gerada com muito alta confiança">
            <a:extLst>
              <a:ext uri="{FF2B5EF4-FFF2-40B4-BE49-F238E27FC236}">
                <a16:creationId xmlns:a16="http://schemas.microsoft.com/office/drawing/2014/main" id="{C81CBB72-8F5F-4F36-9B7B-35B93A95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5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2" name="Picture 4" descr="C:\Users\raigi\AppData\Local\Temp\SNAGHTML31a23a7e.PNG">
            <a:extLst>
              <a:ext uri="{FF2B5EF4-FFF2-40B4-BE49-F238E27FC236}">
                <a16:creationId xmlns:a16="http://schemas.microsoft.com/office/drawing/2014/main" id="{0A293774-4DE7-46A9-97C8-43DA5A7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53" y="4439652"/>
            <a:ext cx="2046294" cy="24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aigi\AppData\Local\Temp\SNAGHTML318e32ee.PNG">
            <a:extLst>
              <a:ext uri="{FF2B5EF4-FFF2-40B4-BE49-F238E27FC236}">
                <a16:creationId xmlns:a16="http://schemas.microsoft.com/office/drawing/2014/main" id="{AC5C97B6-BEC3-42BE-A19C-B94A37BB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08" y="10"/>
            <a:ext cx="1292392" cy="12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02551D19-E136-4D4F-A67D-9353F23E7D6E}"/>
              </a:ext>
            </a:extLst>
          </p:cNvPr>
          <p:cNvSpPr/>
          <p:nvPr/>
        </p:nvSpPr>
        <p:spPr>
          <a:xfrm>
            <a:off x="1651819" y="5538014"/>
            <a:ext cx="4564151" cy="775113"/>
          </a:xfrm>
          <a:prstGeom prst="wedgeEllipseCallout">
            <a:avLst>
              <a:gd name="adj1" fmla="val 59492"/>
              <a:gd name="adj2" fmla="val -61192"/>
            </a:avLst>
          </a:prstGeom>
          <a:solidFill>
            <a:srgbClr val="231F20"/>
          </a:solidFill>
          <a:ln>
            <a:solidFill>
              <a:srgbClr val="C4CED4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Propriedades, primeira classificação leis básicas dos fluidos</a:t>
            </a:r>
          </a:p>
        </p:txBody>
      </p:sp>
    </p:spTree>
    <p:extLst>
      <p:ext uri="{BB962C8B-B14F-4D97-AF65-F5344CB8AC3E}">
        <p14:creationId xmlns:p14="http://schemas.microsoft.com/office/powerpoint/2010/main" val="3723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8D7096-487A-4897-AF5B-1407DC08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39" y="506476"/>
            <a:ext cx="7643522" cy="5845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1DC34E-556C-4666-9D1C-610C813B5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5" y="906904"/>
            <a:ext cx="3303557" cy="2004234"/>
          </a:xfrm>
          <a:prstGeom prst="rect">
            <a:avLst/>
          </a:prstGeom>
        </p:spPr>
      </p:pic>
      <p:sp>
        <p:nvSpPr>
          <p:cNvPr id="12" name="Seta: Curva para Cima 11">
            <a:extLst>
              <a:ext uri="{FF2B5EF4-FFF2-40B4-BE49-F238E27FC236}">
                <a16:creationId xmlns:a16="http://schemas.microsoft.com/office/drawing/2014/main" id="{F834D958-1078-405B-B27C-9DA22DB58459}"/>
              </a:ext>
            </a:extLst>
          </p:cNvPr>
          <p:cNvSpPr/>
          <p:nvPr/>
        </p:nvSpPr>
        <p:spPr>
          <a:xfrm rot="17085968">
            <a:off x="3080184" y="2870382"/>
            <a:ext cx="1594711" cy="9083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73287F-7181-4727-8BAA-C6F7DD07C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7" y="2846518"/>
            <a:ext cx="3052903" cy="30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14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336E2B-1DD5-431B-A553-475E6449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87" y="1162050"/>
            <a:ext cx="3857625" cy="4533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3443E8-5DF8-40D6-B59B-86B409E6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3" y="207434"/>
            <a:ext cx="1826076" cy="1656000"/>
          </a:xfrm>
          <a:prstGeom prst="rect">
            <a:avLst/>
          </a:prstGeom>
        </p:spPr>
      </p:pic>
      <p:pic>
        <p:nvPicPr>
          <p:cNvPr id="7170" name="Picture 2" descr="C:\Users\Raimundo F Ignacio\AppData\Local\Temp\SNAGHTML18a28d8a.PNG">
            <a:extLst>
              <a:ext uri="{FF2B5EF4-FFF2-40B4-BE49-F238E27FC236}">
                <a16:creationId xmlns:a16="http://schemas.microsoft.com/office/drawing/2014/main" id="{E46C02FB-8036-4E41-8E68-97E22A54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" y="4303806"/>
            <a:ext cx="233082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1032AE-4B87-4EBA-9454-3319F283C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82" y="334050"/>
            <a:ext cx="1748736" cy="1656000"/>
          </a:xfrm>
          <a:prstGeom prst="rect">
            <a:avLst/>
          </a:prstGeom>
        </p:spPr>
      </p:pic>
      <p:pic>
        <p:nvPicPr>
          <p:cNvPr id="7172" name="Picture 4" descr="C:\Users\Raimundo F Ignacio\AppData\Local\Temp\SNAGHTML18a88d8c.PNG">
            <a:extLst>
              <a:ext uri="{FF2B5EF4-FFF2-40B4-BE49-F238E27FC236}">
                <a16:creationId xmlns:a16="http://schemas.microsoft.com/office/drawing/2014/main" id="{16C44AED-109B-47E9-A9B1-9A910AE7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39" y="4303806"/>
            <a:ext cx="248016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E5F044D-CD97-49FD-9B4C-86F430B8A833}"/>
              </a:ext>
            </a:extLst>
          </p:cNvPr>
          <p:cNvSpPr/>
          <p:nvPr/>
        </p:nvSpPr>
        <p:spPr>
          <a:xfrm>
            <a:off x="4616086" y="1230899"/>
            <a:ext cx="28945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Optei </a:t>
            </a:r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ser</a:t>
            </a:r>
          </a:p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educador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2927C3E-449C-4AC9-92AF-62F0AD9FA28F}"/>
              </a:ext>
            </a:extLst>
          </p:cNvPr>
          <p:cNvSpPr/>
          <p:nvPr/>
        </p:nvSpPr>
        <p:spPr>
          <a:xfrm>
            <a:off x="5394716" y="204296"/>
            <a:ext cx="1199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Um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8B4A0A6-67B2-4CAF-B54C-8A1EF971BB0D}"/>
              </a:ext>
            </a:extLst>
          </p:cNvPr>
          <p:cNvSpPr/>
          <p:nvPr/>
        </p:nvSpPr>
        <p:spPr>
          <a:xfrm>
            <a:off x="2276358" y="2601133"/>
            <a:ext cx="1958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pouco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EA0F9A0-E9F1-40EC-BDA0-F725E74DD4A1}"/>
              </a:ext>
            </a:extLst>
          </p:cNvPr>
          <p:cNvSpPr/>
          <p:nvPr/>
        </p:nvSpPr>
        <p:spPr>
          <a:xfrm>
            <a:off x="8378245" y="2639964"/>
            <a:ext cx="90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86C9785-8154-4C5C-83F8-0C285365842E}"/>
              </a:ext>
            </a:extLst>
          </p:cNvPr>
          <p:cNvSpPr/>
          <p:nvPr/>
        </p:nvSpPr>
        <p:spPr>
          <a:xfrm>
            <a:off x="4715348" y="5677554"/>
            <a:ext cx="2358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173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AC36C0-9ACF-4865-90E2-BB5A7175A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8" y="659075"/>
            <a:ext cx="1629701" cy="126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889F2B0-8105-4431-899F-CFB506E9B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39" y="659075"/>
            <a:ext cx="1767418" cy="126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7B0E2A-28B7-4BF7-AEF3-0A518B95D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42" y="659075"/>
            <a:ext cx="1265163" cy="1260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44BB295-73F2-42F0-9837-42C48C07EB71}"/>
              </a:ext>
            </a:extLst>
          </p:cNvPr>
          <p:cNvSpPr/>
          <p:nvPr/>
        </p:nvSpPr>
        <p:spPr>
          <a:xfrm>
            <a:off x="2378547" y="827410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CE3A420-0368-4E0E-BE8E-0BAC1F0DACC7}"/>
              </a:ext>
            </a:extLst>
          </p:cNvPr>
          <p:cNvSpPr/>
          <p:nvPr/>
        </p:nvSpPr>
        <p:spPr>
          <a:xfrm>
            <a:off x="5549773" y="81608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1752F1A-FDBA-47D1-A70A-B37D3BD40F6D}"/>
              </a:ext>
            </a:extLst>
          </p:cNvPr>
          <p:cNvSpPr/>
          <p:nvPr/>
        </p:nvSpPr>
        <p:spPr>
          <a:xfrm>
            <a:off x="8143451" y="834558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B9BCD8B-811A-4558-901A-D66A5756B1F1}"/>
              </a:ext>
            </a:extLst>
          </p:cNvPr>
          <p:cNvSpPr/>
          <p:nvPr/>
        </p:nvSpPr>
        <p:spPr>
          <a:xfrm>
            <a:off x="4874547" y="2754082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1975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F9CB383-C241-499E-8EAF-C47E5E77C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08" y="2087866"/>
            <a:ext cx="3985344" cy="19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EFA2FF-E0AF-4FED-897B-A1C034545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52" y="4236657"/>
            <a:ext cx="5154721" cy="2016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182473-B664-424A-A4C7-CFE3E2938EB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42" y="2244838"/>
            <a:ext cx="3200618" cy="397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B98B21-867E-4787-AFC7-B85981939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92" y="4774755"/>
            <a:ext cx="1916596" cy="1451736"/>
          </a:xfrm>
          <a:prstGeom prst="rect">
            <a:avLst/>
          </a:prstGeom>
        </p:spPr>
      </p:pic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3C5EADD-BF3B-443B-BC16-634170047623}"/>
              </a:ext>
            </a:extLst>
          </p:cNvPr>
          <p:cNvSpPr/>
          <p:nvPr/>
        </p:nvSpPr>
        <p:spPr>
          <a:xfrm rot="7864035">
            <a:off x="8218836" y="1695713"/>
            <a:ext cx="1088133" cy="20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BD3228-A01A-4630-A79A-426973D7F5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7780" y="659075"/>
            <a:ext cx="2244142" cy="1260000"/>
          </a:xfrm>
          <a:prstGeom prst="rect">
            <a:avLst/>
          </a:prstGeom>
        </p:spPr>
      </p:pic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BE9C8D48-E97B-403E-A331-D9E788728106}"/>
              </a:ext>
            </a:extLst>
          </p:cNvPr>
          <p:cNvSpPr/>
          <p:nvPr/>
        </p:nvSpPr>
        <p:spPr>
          <a:xfrm rot="5400000">
            <a:off x="9751119" y="2435571"/>
            <a:ext cx="2244142" cy="21890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Dúvidas e soluções!</a:t>
            </a:r>
          </a:p>
        </p:txBody>
      </p:sp>
    </p:spTree>
    <p:extLst>
      <p:ext uri="{BB962C8B-B14F-4D97-AF65-F5344CB8AC3E}">
        <p14:creationId xmlns:p14="http://schemas.microsoft.com/office/powerpoint/2010/main" val="32741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FD095853-1988-4778-8BF9-7F39208B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55" y="2437336"/>
            <a:ext cx="1417443" cy="223285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D62365D-9792-4A1C-8E01-C0EB0F4BC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28" y="3428999"/>
            <a:ext cx="3582484" cy="2855519"/>
          </a:xfrm>
          <a:prstGeom prst="rect">
            <a:avLst/>
          </a:prstGeom>
        </p:spPr>
      </p:pic>
      <p:pic>
        <p:nvPicPr>
          <p:cNvPr id="29" name="Imagem 28" descr="Uma imagem contendo árvore, ao ar livre, neve, estrada&#10;&#10;Descrição gerada com muito alta confiança">
            <a:extLst>
              <a:ext uri="{FF2B5EF4-FFF2-40B4-BE49-F238E27FC236}">
                <a16:creationId xmlns:a16="http://schemas.microsoft.com/office/drawing/2014/main" id="{1E21F2D5-7BF1-4985-833B-B42BD64A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7" y="257462"/>
            <a:ext cx="1987075" cy="295139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0B7A02A-51A7-48C7-95B1-9BDF5DD1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277" y="4508904"/>
            <a:ext cx="2926334" cy="1775614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8E0978FE-BA5D-480D-B104-C4F1F4BC05A3}"/>
              </a:ext>
            </a:extLst>
          </p:cNvPr>
          <p:cNvSpPr/>
          <p:nvPr/>
        </p:nvSpPr>
        <p:spPr>
          <a:xfrm>
            <a:off x="2698219" y="924162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85F29F8-0965-4C25-8A0A-267F9EFBD624}"/>
              </a:ext>
            </a:extLst>
          </p:cNvPr>
          <p:cNvSpPr/>
          <p:nvPr/>
        </p:nvSpPr>
        <p:spPr>
          <a:xfrm>
            <a:off x="5591575" y="89151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263595-EB20-4798-B0CD-56C97EDAF73C}"/>
              </a:ext>
            </a:extLst>
          </p:cNvPr>
          <p:cNvSpPr/>
          <p:nvPr/>
        </p:nvSpPr>
        <p:spPr>
          <a:xfrm>
            <a:off x="8065495" y="891512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E18886B-834B-42D2-B9A1-194C4DB228B7}"/>
              </a:ext>
            </a:extLst>
          </p:cNvPr>
          <p:cNvSpPr/>
          <p:nvPr/>
        </p:nvSpPr>
        <p:spPr>
          <a:xfrm>
            <a:off x="4286150" y="4798368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2018</a:t>
            </a:r>
          </a:p>
        </p:txBody>
      </p:sp>
      <p:pic>
        <p:nvPicPr>
          <p:cNvPr id="6146" name="Picture 2" descr="C:\Users\Raimundo F Ignacio\AppData\Local\Temp\SNAGHTML1894da75.PNG">
            <a:extLst>
              <a:ext uri="{FF2B5EF4-FFF2-40B4-BE49-F238E27FC236}">
                <a16:creationId xmlns:a16="http://schemas.microsoft.com/office/drawing/2014/main" id="{68F9EC66-4D00-42C7-8481-F4605488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88" y="2709108"/>
            <a:ext cx="1916369" cy="17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aimundo F Ignacio\AppData\Local\Temp\SNAGHTML1896a90b.PNG">
            <a:extLst>
              <a:ext uri="{FF2B5EF4-FFF2-40B4-BE49-F238E27FC236}">
                <a16:creationId xmlns:a16="http://schemas.microsoft.com/office/drawing/2014/main" id="{B5431F2D-BACA-40C6-9049-92DD207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214" y="4493818"/>
            <a:ext cx="16859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Raimundo F Ignacio\AppData\Local\Temp\SNAGHTML18974981.PNG">
            <a:extLst>
              <a:ext uri="{FF2B5EF4-FFF2-40B4-BE49-F238E27FC236}">
                <a16:creationId xmlns:a16="http://schemas.microsoft.com/office/drawing/2014/main" id="{BB3724D8-03BD-418B-9D04-FA820536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87" y="877890"/>
            <a:ext cx="2101334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Raimundo F Ignacio\AppData\Local\Temp\SNAGHTML18983fc8.PNG">
            <a:extLst>
              <a:ext uri="{FF2B5EF4-FFF2-40B4-BE49-F238E27FC236}">
                <a16:creationId xmlns:a16="http://schemas.microsoft.com/office/drawing/2014/main" id="{CFA14736-DB18-4774-B892-6BB181B7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88" y="293528"/>
            <a:ext cx="1085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Raimundo F Ignacio\AppData\Local\Temp\SNAGHTML1898fb96.PNG">
            <a:extLst>
              <a:ext uri="{FF2B5EF4-FFF2-40B4-BE49-F238E27FC236}">
                <a16:creationId xmlns:a16="http://schemas.microsoft.com/office/drawing/2014/main" id="{E4BB65A6-7A54-43C0-9A0E-DA0F29D5B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97" y="126731"/>
            <a:ext cx="2607926" cy="226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Raimundo F Ignacio\AppData\Local\Temp\SNAGHTML189a0c4b.PNG">
            <a:extLst>
              <a:ext uri="{FF2B5EF4-FFF2-40B4-BE49-F238E27FC236}">
                <a16:creationId xmlns:a16="http://schemas.microsoft.com/office/drawing/2014/main" id="{E4D43967-A8E3-4DE4-BC17-79CF408E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98" y="2584854"/>
            <a:ext cx="27527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92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442161-9281-42AE-9D76-70FBF98E2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2" y="1530963"/>
            <a:ext cx="10905066" cy="422571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4733223-7856-480D-B2E8-848BF86FEF13}"/>
              </a:ext>
            </a:extLst>
          </p:cNvPr>
          <p:cNvSpPr/>
          <p:nvPr/>
        </p:nvSpPr>
        <p:spPr>
          <a:xfrm>
            <a:off x="477012" y="435866"/>
            <a:ext cx="111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objetivo propor o estudo de uma maneira concisa, clara e simples dos conceitos, informações e dados essenciais à atividade relacionada com bombas centrífugas e instalações de bombeamento, possibilitando o desenvolvimento nesta área.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9451B7CB-AA93-4C31-95A7-613142F5BB95}"/>
              </a:ext>
            </a:extLst>
          </p:cNvPr>
          <p:cNvSpPr/>
          <p:nvPr/>
        </p:nvSpPr>
        <p:spPr>
          <a:xfrm>
            <a:off x="477012" y="4919278"/>
            <a:ext cx="8432993" cy="1366296"/>
          </a:xfrm>
          <a:prstGeom prst="wedgeEllipseCallout">
            <a:avLst>
              <a:gd name="adj1" fmla="val 57844"/>
              <a:gd name="adj2" fmla="val -39189"/>
            </a:avLst>
          </a:prstGeom>
          <a:solidFill>
            <a:srgbClr val="C00000"/>
          </a:solidFill>
          <a:ln>
            <a:solidFill>
              <a:srgbClr val="242426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aprofundar em algum tema específico, em caso de necessidade, o estudante deve recorrer a bibliografia complementar!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3F2999-0984-4F03-96A0-9B334CD56430}"/>
              </a:ext>
            </a:extLst>
          </p:cNvPr>
          <p:cNvSpPr txBox="1"/>
          <p:nvPr/>
        </p:nvSpPr>
        <p:spPr>
          <a:xfrm>
            <a:off x="1551709" y="52994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pic>
        <p:nvPicPr>
          <p:cNvPr id="3076" name="Picture 4" descr="C:\Users\Raimundo F Ignacio\AppData\Local\Temp\SNAGHTML1cde0edb.PNG">
            <a:extLst>
              <a:ext uri="{FF2B5EF4-FFF2-40B4-BE49-F238E27FC236}">
                <a16:creationId xmlns:a16="http://schemas.microsoft.com/office/drawing/2014/main" id="{FB8874A8-29C6-4C43-B114-D95287CF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17" y="4439170"/>
            <a:ext cx="1328218" cy="19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3FDAB2A-55DD-4852-B309-629B6CD5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978"/>
            <a:ext cx="2105440" cy="2160639"/>
          </a:xfrm>
          <a:prstGeom prst="rect">
            <a:avLst/>
          </a:prstGeom>
        </p:spPr>
      </p:pic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58A26784-4BCA-481B-AA5D-E788B2C341D3}"/>
              </a:ext>
            </a:extLst>
          </p:cNvPr>
          <p:cNvSpPr/>
          <p:nvPr/>
        </p:nvSpPr>
        <p:spPr>
          <a:xfrm>
            <a:off x="3565237" y="97727"/>
            <a:ext cx="8052619" cy="1934870"/>
          </a:xfrm>
          <a:prstGeom prst="cloudCallout">
            <a:avLst>
              <a:gd name="adj1" fmla="val -81886"/>
              <a:gd name="adj2" fmla="val 31570"/>
            </a:avLst>
          </a:prstGeom>
          <a:solidFill>
            <a:srgbClr val="88000E"/>
          </a:solidFill>
          <a:ln>
            <a:solidFill>
              <a:srgbClr val="DFDED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1.1 - Fluido 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qualquer substância não sólida, capaz de escoar e assumir a forma do recipiente que o contém.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55994D7-A07B-44AF-9B6A-D7A3C2943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9563" y="4314494"/>
            <a:ext cx="2076655" cy="21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1E8429F-DCA0-4448-969A-6B34C3349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36" y="4314494"/>
            <a:ext cx="2956816" cy="2331922"/>
          </a:xfrm>
          <a:prstGeom prst="rect">
            <a:avLst/>
          </a:prstGeom>
        </p:spPr>
      </p:pic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D163BC0E-95DF-4D32-BBE6-BF8208EE8E85}"/>
              </a:ext>
            </a:extLst>
          </p:cNvPr>
          <p:cNvSpPr/>
          <p:nvPr/>
        </p:nvSpPr>
        <p:spPr>
          <a:xfrm>
            <a:off x="2105440" y="2431806"/>
            <a:ext cx="7490692" cy="2962688"/>
          </a:xfrm>
          <a:prstGeom prst="wedgeEllipseCallout">
            <a:avLst>
              <a:gd name="adj1" fmla="val 52568"/>
              <a:gd name="adj2" fmla="val 44816"/>
            </a:avLst>
          </a:prstGeom>
          <a:solidFill>
            <a:srgbClr val="BD9C38"/>
          </a:solidFill>
          <a:ln>
            <a:solidFill>
              <a:srgbClr val="242424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primeira classificação dos fluidos: líquidos e gases, sendo que os líquidos apresentam um volume próprio, enquanto os gases não, pois têm volume igual ao recipiente que os contem.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9DBC1E-93BE-402A-BFB4-7163E888394B}"/>
              </a:ext>
            </a:extLst>
          </p:cNvPr>
          <p:cNvSpPr txBox="1"/>
          <p:nvPr/>
        </p:nvSpPr>
        <p:spPr>
          <a:xfrm>
            <a:off x="388517" y="3770223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líquidos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AD06974-FE05-403F-88E6-3EAC743A7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434" y="2249988"/>
            <a:ext cx="1110252" cy="112316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9E32597-2990-431B-B7C1-9926B1DB3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4629" y="1899965"/>
            <a:ext cx="1128854" cy="2331923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C304B73-DE0A-464B-8517-254B2C847827}"/>
              </a:ext>
            </a:extLst>
          </p:cNvPr>
          <p:cNvSpPr/>
          <p:nvPr/>
        </p:nvSpPr>
        <p:spPr>
          <a:xfrm>
            <a:off x="3352800" y="6059114"/>
            <a:ext cx="1366982" cy="166377"/>
          </a:xfrm>
          <a:prstGeom prst="rightArrow">
            <a:avLst/>
          </a:prstGeom>
          <a:solidFill>
            <a:srgbClr val="215C23"/>
          </a:solidFill>
          <a:ln>
            <a:solidFill>
              <a:srgbClr val="F4F92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alão de Pensamento: Nuvem 19">
            <a:extLst>
              <a:ext uri="{FF2B5EF4-FFF2-40B4-BE49-F238E27FC236}">
                <a16:creationId xmlns:a16="http://schemas.microsoft.com/office/drawing/2014/main" id="{1E829D9F-C23A-4BD6-9D3F-6EE89E897282}"/>
              </a:ext>
            </a:extLst>
          </p:cNvPr>
          <p:cNvSpPr/>
          <p:nvPr/>
        </p:nvSpPr>
        <p:spPr>
          <a:xfrm>
            <a:off x="5144655" y="5793703"/>
            <a:ext cx="4248727" cy="715698"/>
          </a:xfrm>
          <a:prstGeom prst="cloudCallout">
            <a:avLst>
              <a:gd name="adj1" fmla="val -59529"/>
              <a:gd name="adj2" fmla="val -2027"/>
            </a:avLst>
          </a:prstGeom>
          <a:solidFill>
            <a:srgbClr val="81CFD6"/>
          </a:solidFill>
          <a:ln>
            <a:solidFill>
              <a:srgbClr val="FD040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916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 curso, estaremos bombeando os líquidos!</a:t>
            </a:r>
          </a:p>
        </p:txBody>
      </p:sp>
    </p:spTree>
    <p:extLst>
      <p:ext uri="{BB962C8B-B14F-4D97-AF65-F5344CB8AC3E}">
        <p14:creationId xmlns:p14="http://schemas.microsoft.com/office/powerpoint/2010/main" val="22849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7513529C-8335-409B-B8DB-ADC46E6A0D2E}"/>
              </a:ext>
            </a:extLst>
          </p:cNvPr>
          <p:cNvSpPr/>
          <p:nvPr/>
        </p:nvSpPr>
        <p:spPr>
          <a:xfrm>
            <a:off x="1788841" y="349364"/>
            <a:ext cx="7192446" cy="807565"/>
          </a:xfrm>
          <a:prstGeom prst="wedgeEllipseCallout">
            <a:avLst>
              <a:gd name="adj1" fmla="val -51140"/>
              <a:gd name="adj2" fmla="val 51063"/>
            </a:avLst>
          </a:prstGeom>
          <a:solidFill>
            <a:srgbClr val="285626"/>
          </a:solidFill>
          <a:ln w="28575"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Propriedades básicas dos líquidos</a:t>
            </a:r>
          </a:p>
        </p:txBody>
      </p:sp>
      <p:pic>
        <p:nvPicPr>
          <p:cNvPr id="9222" name="Picture 6" descr="C:\Users\Raimundo F Ignacio\AppData\Local\Temp\SNAGHTML19283cdd.PNG">
            <a:extLst>
              <a:ext uri="{FF2B5EF4-FFF2-40B4-BE49-F238E27FC236}">
                <a16:creationId xmlns:a16="http://schemas.microsoft.com/office/drawing/2014/main" id="{A79572F4-CC96-40C7-B969-2F8541E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413">
            <a:off x="776577" y="501794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Raimundo F Ignacio\AppData\Local\Temp\SNAGHTML192a579f.PNG">
            <a:extLst>
              <a:ext uri="{FF2B5EF4-FFF2-40B4-BE49-F238E27FC236}">
                <a16:creationId xmlns:a16="http://schemas.microsoft.com/office/drawing/2014/main" id="{8D9D0CBA-24A9-41C2-BB7E-F1A5C7E1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2" y="753146"/>
            <a:ext cx="41338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99DC0EFA-B353-47E1-B174-A8D506E9029D}"/>
              </a:ext>
            </a:extLst>
          </p:cNvPr>
          <p:cNvSpPr/>
          <p:nvPr/>
        </p:nvSpPr>
        <p:spPr>
          <a:xfrm>
            <a:off x="5382713" y="1276947"/>
            <a:ext cx="5874499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específica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= relação entre a massa e o volume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2D41049-FF50-4334-8E72-E42077FD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278" y="22074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BD53E90-C9C9-4039-BBC8-BCB0ADB79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999637"/>
              </p:ext>
            </p:extLst>
          </p:nvPr>
        </p:nvGraphicFramePr>
        <p:xfrm>
          <a:off x="8076247" y="2258182"/>
          <a:ext cx="905039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2" name="Equation" r:id="rId6" imgW="431640" imgH="406080" progId="Equation.DSMT4">
                  <p:embed/>
                </p:oleObj>
              </mc:Choice>
              <mc:Fallback>
                <p:oleObj name="Equation" r:id="rId6" imgW="431640" imgH="4060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6247" y="2258182"/>
                        <a:ext cx="905039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ipse 16">
            <a:extLst>
              <a:ext uri="{FF2B5EF4-FFF2-40B4-BE49-F238E27FC236}">
                <a16:creationId xmlns:a16="http://schemas.microsoft.com/office/drawing/2014/main" id="{C2A06B9D-5A41-4503-9581-68143420D5E0}"/>
              </a:ext>
            </a:extLst>
          </p:cNvPr>
          <p:cNvSpPr/>
          <p:nvPr/>
        </p:nvSpPr>
        <p:spPr>
          <a:xfrm>
            <a:off x="105642" y="3630164"/>
            <a:ext cx="5474082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específico (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= relação entre o peso e o volume</a:t>
            </a: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BFE94037-3260-4CBF-A661-6919B5B6E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130774"/>
              </p:ext>
            </p:extLst>
          </p:nvPr>
        </p:nvGraphicFramePr>
        <p:xfrm>
          <a:off x="2172567" y="4514563"/>
          <a:ext cx="905039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3" name="Equation" r:id="rId8" imgW="431640" imgH="406080" progId="Equation.DSMT4">
                  <p:embed/>
                </p:oleObj>
              </mc:Choice>
              <mc:Fallback>
                <p:oleObj name="Equation" r:id="rId8" imgW="431640" imgH="4060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567" y="4514563"/>
                        <a:ext cx="905039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lipse 18">
            <a:extLst>
              <a:ext uri="{FF2B5EF4-FFF2-40B4-BE49-F238E27FC236}">
                <a16:creationId xmlns:a16="http://schemas.microsoft.com/office/drawing/2014/main" id="{64706243-0312-43C6-B2A6-22C312DB2386}"/>
              </a:ext>
            </a:extLst>
          </p:cNvPr>
          <p:cNvSpPr/>
          <p:nvPr/>
        </p:nvSpPr>
        <p:spPr>
          <a:xfrm>
            <a:off x="6210710" y="3362689"/>
            <a:ext cx="5541151" cy="901355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entre peso específico e massa específica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4E71232C-77D3-4F52-ADD6-CB9CACFA7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18716"/>
              </p:ext>
            </p:extLst>
          </p:nvPr>
        </p:nvGraphicFramePr>
        <p:xfrm>
          <a:off x="7109539" y="4386469"/>
          <a:ext cx="4009714" cy="8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4" name="Equation" r:id="rId10" imgW="1854000" imgH="393480" progId="Equation.DSMT4">
                  <p:embed/>
                </p:oleObj>
              </mc:Choice>
              <mc:Fallback>
                <p:oleObj name="Equation" r:id="rId10" imgW="1854000" imgH="3934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9539" y="4386469"/>
                        <a:ext cx="4009714" cy="871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lipse 20">
            <a:extLst>
              <a:ext uri="{FF2B5EF4-FFF2-40B4-BE49-F238E27FC236}">
                <a16:creationId xmlns:a16="http://schemas.microsoft.com/office/drawing/2014/main" id="{D5748F51-CD37-4842-A61E-BB821CC5270D}"/>
              </a:ext>
            </a:extLst>
          </p:cNvPr>
          <p:cNvSpPr/>
          <p:nvPr/>
        </p:nvSpPr>
        <p:spPr>
          <a:xfrm>
            <a:off x="105642" y="5385955"/>
            <a:ext cx="5705298" cy="1107512"/>
          </a:xfrm>
          <a:prstGeom prst="ellipse">
            <a:avLst/>
          </a:prstGeom>
          <a:solidFill>
            <a:srgbClr val="285626"/>
          </a:solidFill>
          <a:ln>
            <a:solidFill>
              <a:srgbClr val="5D8CB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 específica relativa (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r</a:t>
            </a:r>
            <a:r>
              <a:rPr lang="pt-BR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peso específico relativo (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pt-BR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9931BD36-D3EF-4B51-A915-8998E6325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634325"/>
              </p:ext>
            </p:extLst>
          </p:nvPr>
        </p:nvGraphicFramePr>
        <p:xfrm>
          <a:off x="5945394" y="5520939"/>
          <a:ext cx="6071785" cy="92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5" name="Equation" r:id="rId12" imgW="3251160" imgH="482400" progId="Equation.DSMT4">
                  <p:embed/>
                </p:oleObj>
              </mc:Choice>
              <mc:Fallback>
                <p:oleObj name="Equation" r:id="rId12" imgW="3251160" imgH="4824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BD53E90-C9C9-4039-BBC8-BCB0ADB79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394" y="5520939"/>
                        <a:ext cx="6071785" cy="922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1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1183</Words>
  <Application>Microsoft Office PowerPoint</Application>
  <PresentationFormat>Widescreen</PresentationFormat>
  <Paragraphs>74</Paragraphs>
  <Slides>17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Tema do Office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Ferreira Ignacio</dc:creator>
  <cp:lastModifiedBy>Raimundo Ferreira Ignacio</cp:lastModifiedBy>
  <cp:revision>16</cp:revision>
  <dcterms:created xsi:type="dcterms:W3CDTF">2018-07-26T04:17:08Z</dcterms:created>
  <dcterms:modified xsi:type="dcterms:W3CDTF">2019-08-19T13:50:03Z</dcterms:modified>
</cp:coreProperties>
</file>