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969"/>
    <a:srgbClr val="812723"/>
    <a:srgbClr val="004A88"/>
    <a:srgbClr val="237A83"/>
    <a:srgbClr val="0D118A"/>
    <a:srgbClr val="AF1566"/>
    <a:srgbClr val="AD1466"/>
    <a:srgbClr val="A92530"/>
    <a:srgbClr val="8A0D4D"/>
    <a:srgbClr val="27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8/25/2019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0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6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0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4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8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6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5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99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2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3" r:id="rId5"/>
    <p:sldLayoutId id="2147483749" r:id="rId6"/>
    <p:sldLayoutId id="2147483750" r:id="rId7"/>
    <p:sldLayoutId id="2147483740" r:id="rId8"/>
    <p:sldLayoutId id="2147483741" r:id="rId9"/>
    <p:sldLayoutId id="2147483742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11" Type="http://schemas.openxmlformats.org/officeDocument/2006/relationships/image" Target="../media/image22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6C3190-F180-455C-8665-6797B827F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63" b="23115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0EBCF1-D3B2-493D-9A58-35DFD9A02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23" y="4956811"/>
            <a:ext cx="11439414" cy="897439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chemeClr val="tx1"/>
                </a:solidFill>
              </a:rPr>
              <a:t>Só estudamos fluidos incompressíveis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366A57-64BE-4FDC-A2B7-3882D90F2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275" y="5783001"/>
            <a:ext cx="10656310" cy="42596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É por isso que o homem pode andar sobre a água?</a:t>
            </a:r>
          </a:p>
        </p:txBody>
      </p:sp>
    </p:spTree>
    <p:extLst>
      <p:ext uri="{BB962C8B-B14F-4D97-AF65-F5344CB8AC3E}">
        <p14:creationId xmlns:p14="http://schemas.microsoft.com/office/powerpoint/2010/main" val="12948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A5F09E5-EC60-4972-8E4E-A1F95C4E6447}"/>
              </a:ext>
            </a:extLst>
          </p:cNvPr>
          <p:cNvSpPr/>
          <p:nvPr/>
        </p:nvSpPr>
        <p:spPr>
          <a:xfrm>
            <a:off x="3371817" y="637090"/>
            <a:ext cx="5841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Só para não esquecer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5496C39-F76F-47C2-A2C1-0994BA6D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5" y="3162762"/>
            <a:ext cx="28860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F4FD7142-092E-428D-BDB1-54E96DC8EAD3}"/>
              </a:ext>
            </a:extLst>
          </p:cNvPr>
          <p:cNvSpPr/>
          <p:nvPr/>
        </p:nvSpPr>
        <p:spPr>
          <a:xfrm>
            <a:off x="2438380" y="2029143"/>
            <a:ext cx="5309440" cy="1649361"/>
          </a:xfrm>
          <a:prstGeom prst="wedgeEllipseCallout">
            <a:avLst>
              <a:gd name="adj1" fmla="val -41025"/>
              <a:gd name="adj2" fmla="val 77403"/>
            </a:avLst>
          </a:prstGeom>
          <a:solidFill>
            <a:srgbClr val="004A8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deve ser a pressão aplicada a um volume V de água a 20 </a:t>
            </a:r>
            <a:r>
              <a:rPr lang="pt-BR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que ele tenha uma redução de 0,5%? Dê a resposta em Pa e em atm.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47F2BD3A-9EB8-4FDC-9DCA-540DE738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22" y="3324687"/>
            <a:ext cx="33051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89C0893-9987-40A9-A790-048553167123}"/>
              </a:ext>
            </a:extLst>
          </p:cNvPr>
          <p:cNvSpPr/>
          <p:nvPr/>
        </p:nvSpPr>
        <p:spPr>
          <a:xfrm>
            <a:off x="8760542" y="1799303"/>
            <a:ext cx="1818968" cy="1363459"/>
          </a:xfrm>
          <a:prstGeom prst="wedgeEllipseCallout">
            <a:avLst>
              <a:gd name="adj1" fmla="val 21329"/>
              <a:gd name="adj2" fmla="val 74759"/>
            </a:avLst>
          </a:prstGeom>
          <a:solidFill>
            <a:srgbClr val="81272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 para você!</a:t>
            </a:r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C82351B9-EFDF-491B-BB28-75EDFB85E15C}"/>
              </a:ext>
            </a:extLst>
          </p:cNvPr>
          <p:cNvSpPr/>
          <p:nvPr/>
        </p:nvSpPr>
        <p:spPr>
          <a:xfrm>
            <a:off x="5840361" y="3814916"/>
            <a:ext cx="2886075" cy="923330"/>
          </a:xfrm>
          <a:prstGeom prst="wedgeEllipseCallout">
            <a:avLst>
              <a:gd name="adj1" fmla="val 43896"/>
              <a:gd name="adj2" fmla="val 77408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eu amplio minha inteligência!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E66A1E9-1F17-4962-B5A9-7D444A2D7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01280"/>
              </p:ext>
            </p:extLst>
          </p:nvPr>
        </p:nvGraphicFramePr>
        <p:xfrm>
          <a:off x="4156643" y="5228475"/>
          <a:ext cx="3367435" cy="92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5" imgW="1574640" imgH="431640" progId="Equation.DSMT4">
                  <p:embed/>
                </p:oleObj>
              </mc:Choice>
              <mc:Fallback>
                <p:oleObj name="Equation" r:id="rId5" imgW="1574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6643" y="5228475"/>
                        <a:ext cx="3367435" cy="923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0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E4E9A75-C95E-437F-89BE-AB559BBE1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83" y="2798507"/>
            <a:ext cx="1428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96A59BA4-E0E1-4747-A392-BCDF5F7C3563}"/>
              </a:ext>
            </a:extLst>
          </p:cNvPr>
          <p:cNvSpPr/>
          <p:nvPr/>
        </p:nvSpPr>
        <p:spPr>
          <a:xfrm>
            <a:off x="8593394" y="2798507"/>
            <a:ext cx="1337186" cy="1242551"/>
          </a:xfrm>
          <a:prstGeom prst="wedgeEllipseCallout">
            <a:avLst>
              <a:gd name="adj1" fmla="val 62432"/>
              <a:gd name="adj2" fmla="val 41288"/>
            </a:avLst>
          </a:prstGeom>
          <a:solidFill>
            <a:srgbClr val="FFC20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D2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 eu quero ver!</a:t>
            </a:r>
          </a:p>
        </p:txBody>
      </p:sp>
      <p:pic>
        <p:nvPicPr>
          <p:cNvPr id="7" name="andando sobre a água">
            <a:hlinkClick r:id="" action="ppaction://media"/>
            <a:extLst>
              <a:ext uri="{FF2B5EF4-FFF2-40B4-BE49-F238E27FC236}">
                <a16:creationId xmlns:a16="http://schemas.microsoft.com/office/drawing/2014/main" id="{E2947036-B167-4AB0-8D48-CB88487AE5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068" y="1577515"/>
            <a:ext cx="6994525" cy="39782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ECB842B-4A93-46B9-BDCC-5787AE2F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30" y="570270"/>
            <a:ext cx="798193" cy="10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08E82053-8252-4AF2-AD06-349732A957FF}"/>
              </a:ext>
            </a:extLst>
          </p:cNvPr>
          <p:cNvSpPr/>
          <p:nvPr/>
        </p:nvSpPr>
        <p:spPr>
          <a:xfrm>
            <a:off x="6223819" y="297143"/>
            <a:ext cx="5673213" cy="1553497"/>
          </a:xfrm>
          <a:prstGeom prst="wedgeEllipseCallout">
            <a:avLst>
              <a:gd name="adj1" fmla="val -66358"/>
              <a:gd name="adj2" fmla="val 17563"/>
            </a:avLst>
          </a:prstGeom>
          <a:solidFill>
            <a:srgbClr val="8E0E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vez de mágica, vamos compreender isto pelo conceito do módulo de elasticidade volumétrico e do coeficiente de compressibilidade</a:t>
            </a:r>
          </a:p>
        </p:txBody>
      </p:sp>
    </p:spTree>
    <p:extLst>
      <p:ext uri="{BB962C8B-B14F-4D97-AF65-F5344CB8AC3E}">
        <p14:creationId xmlns:p14="http://schemas.microsoft.com/office/powerpoint/2010/main" val="4433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346926D1-CE4B-4330-ADB2-99887CC2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8" y="821782"/>
            <a:ext cx="2010083" cy="554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D08A4315-767B-4410-B0BC-62D16E4089A6}"/>
              </a:ext>
            </a:extLst>
          </p:cNvPr>
          <p:cNvSpPr/>
          <p:nvPr/>
        </p:nvSpPr>
        <p:spPr>
          <a:xfrm>
            <a:off x="2399071" y="973393"/>
            <a:ext cx="4670322" cy="2163096"/>
          </a:xfrm>
          <a:prstGeom prst="wedgeEllipseCallout">
            <a:avLst>
              <a:gd name="adj1" fmla="val -60298"/>
              <a:gd name="adj2" fmla="val 26277"/>
            </a:avLst>
          </a:prstGeom>
          <a:solidFill>
            <a:srgbClr val="27275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propriedade normalmente utilizada para caracterizar a compressibilidade de um fluido é o Módulo de Elasticidade volumétrico,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é definido por: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59DDF8F-6CC3-46C4-A367-3DA695B50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582974"/>
              </p:ext>
            </p:extLst>
          </p:nvPr>
        </p:nvGraphicFramePr>
        <p:xfrm>
          <a:off x="3875343" y="3256306"/>
          <a:ext cx="1570544" cy="134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4" imgW="698400" imgH="596880" progId="Equation.DSMT4">
                  <p:embed/>
                </p:oleObj>
              </mc:Choice>
              <mc:Fallback>
                <p:oleObj name="Equation" r:id="rId4" imgW="6984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5343" y="3256306"/>
                        <a:ext cx="1570544" cy="1342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>
            <a:extLst>
              <a:ext uri="{FF2B5EF4-FFF2-40B4-BE49-F238E27FC236}">
                <a16:creationId xmlns:a16="http://schemas.microsoft.com/office/drawing/2014/main" id="{064FA7D4-DAAA-47ED-9074-371A46A9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81" y="4944683"/>
            <a:ext cx="12001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F2C7AAE-9FF9-4124-A52A-FA5122B4F731}"/>
              </a:ext>
            </a:extLst>
          </p:cNvPr>
          <p:cNvSpPr/>
          <p:nvPr/>
        </p:nvSpPr>
        <p:spPr>
          <a:xfrm>
            <a:off x="3234814" y="4718225"/>
            <a:ext cx="4306528" cy="1651385"/>
          </a:xfrm>
          <a:prstGeom prst="wedgeEllipseCallout">
            <a:avLst>
              <a:gd name="adj1" fmla="val -58212"/>
              <a:gd name="adj2" fmla="val 37493"/>
            </a:avLst>
          </a:prstGeom>
          <a:solidFill>
            <a:srgbClr val="8A0D4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Onde dp é a variação diferencial de pressão necessária para provocar uma variação diferencial de volume dV num volume V.</a:t>
            </a:r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9A633B71-C20C-4DCD-8FC2-7CE82AB91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76" y="2483835"/>
            <a:ext cx="4497940" cy="39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BA26AA9-1129-4161-82CE-C5E5D35C7DDF}"/>
              </a:ext>
            </a:extLst>
          </p:cNvPr>
          <p:cNvSpPr/>
          <p:nvPr/>
        </p:nvSpPr>
        <p:spPr>
          <a:xfrm>
            <a:off x="7796981" y="2995531"/>
            <a:ext cx="3283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 </a:t>
            </a:r>
            <a:r>
              <a:rPr lang="pt-BR" b="1" dirty="0">
                <a:solidFill>
                  <a:srgbClr val="0D118A"/>
                </a:solidFill>
              </a:rPr>
              <a:t>O sinal negativo indica que um aumento na pressão resultará numa diminuição do volume considerado?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827EC3AD-D8A9-496A-9703-F79D04E5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81" y="713793"/>
            <a:ext cx="22574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610084A-6279-4B47-9981-BFD3294EA93D}"/>
              </a:ext>
            </a:extLst>
          </p:cNvPr>
          <p:cNvSpPr txBox="1"/>
          <p:nvPr/>
        </p:nvSpPr>
        <p:spPr>
          <a:xfrm>
            <a:off x="8062452" y="1052052"/>
            <a:ext cx="131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AF1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 mesmo!</a:t>
            </a:r>
          </a:p>
        </p:txBody>
      </p:sp>
    </p:spTree>
    <p:extLst>
      <p:ext uri="{BB962C8B-B14F-4D97-AF65-F5344CB8AC3E}">
        <p14:creationId xmlns:p14="http://schemas.microsoft.com/office/powerpoint/2010/main" val="17720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FC2250F5-963B-4AF3-BD0F-94C3CFE2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09" y="2041423"/>
            <a:ext cx="21431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C0F3141-6BD8-47A8-B4A8-2C34EF65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4" y="1019790"/>
            <a:ext cx="545782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F9E326-FDAE-4DA8-9B06-BE70D25E8AAF}"/>
              </a:ext>
            </a:extLst>
          </p:cNvPr>
          <p:cNvSpPr/>
          <p:nvPr/>
        </p:nvSpPr>
        <p:spPr>
          <a:xfrm>
            <a:off x="2959510" y="2122609"/>
            <a:ext cx="22810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b="1" dirty="0">
                <a:solidFill>
                  <a:schemeClr val="bg1"/>
                </a:solidFill>
              </a:rPr>
              <a:t>Com o decréscimo de volume de uma dada massa, m=</a:t>
            </a:r>
            <a:r>
              <a:rPr lang="pt-BR" b="1" dirty="0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pt-BR" b="1" dirty="0">
                <a:solidFill>
                  <a:schemeClr val="bg1"/>
                </a:solidFill>
              </a:rPr>
              <a:t>V, resultará num aumento da massa específica, podemos reescrever: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94CD6B3-3CFE-4D7B-B695-4F3174A82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56934"/>
              </p:ext>
            </p:extLst>
          </p:nvPr>
        </p:nvGraphicFramePr>
        <p:xfrm>
          <a:off x="3060648" y="4929208"/>
          <a:ext cx="990243" cy="110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5" imgW="558720" imgH="622080" progId="Equation.DSMT4">
                  <p:embed/>
                </p:oleObj>
              </mc:Choice>
              <mc:Fallback>
                <p:oleObj name="Equation" r:id="rId5" imgW="558720" imgH="6220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59DDF8F-6CC3-46C4-A367-3DA695B50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0648" y="4929208"/>
                        <a:ext cx="990243" cy="1104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lão de Pensamento: Nuvem 9">
            <a:extLst>
              <a:ext uri="{FF2B5EF4-FFF2-40B4-BE49-F238E27FC236}">
                <a16:creationId xmlns:a16="http://schemas.microsoft.com/office/drawing/2014/main" id="{08E91FDE-6670-4B0B-956D-1B9C588B7ECB}"/>
              </a:ext>
            </a:extLst>
          </p:cNvPr>
          <p:cNvSpPr/>
          <p:nvPr/>
        </p:nvSpPr>
        <p:spPr>
          <a:xfrm>
            <a:off x="5757250" y="442452"/>
            <a:ext cx="2865640" cy="914400"/>
          </a:xfrm>
          <a:prstGeom prst="cloudCallout">
            <a:avLst>
              <a:gd name="adj1" fmla="val -11470"/>
              <a:gd name="adj2" fmla="val 162500"/>
            </a:avLst>
          </a:prstGeom>
          <a:solidFill>
            <a:srgbClr val="AF15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Qualitativamente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4E858EE7-1E2C-46B8-B248-8370DADC7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826881"/>
              </p:ext>
            </p:extLst>
          </p:nvPr>
        </p:nvGraphicFramePr>
        <p:xfrm>
          <a:off x="7449216" y="1297679"/>
          <a:ext cx="4119562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7" imgW="2323800" imgH="838080" progId="Equation.DSMT4">
                  <p:embed/>
                </p:oleObj>
              </mc:Choice>
              <mc:Fallback>
                <p:oleObj name="Equation" r:id="rId7" imgW="2323800" imgH="8380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94CD6B3-3CFE-4D7B-B695-4F3174A82D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9216" y="1297679"/>
                        <a:ext cx="4119562" cy="148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12">
            <a:extLst>
              <a:ext uri="{FF2B5EF4-FFF2-40B4-BE49-F238E27FC236}">
                <a16:creationId xmlns:a16="http://schemas.microsoft.com/office/drawing/2014/main" id="{95789511-A928-4CD6-86C8-5796F5F7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684" y="3777514"/>
            <a:ext cx="2832919" cy="262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868C8C1-7BD3-40BF-8D65-74D924BACCBE}"/>
              </a:ext>
            </a:extLst>
          </p:cNvPr>
          <p:cNvSpPr txBox="1"/>
          <p:nvPr/>
        </p:nvSpPr>
        <p:spPr>
          <a:xfrm>
            <a:off x="9222658" y="5633884"/>
            <a:ext cx="220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AF1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Quantitativamente no SI</a:t>
            </a:r>
          </a:p>
        </p:txBody>
      </p: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56DFC189-6B08-43B0-BA44-422BA3C33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860921"/>
              </p:ext>
            </p:extLst>
          </p:nvPr>
        </p:nvGraphicFramePr>
        <p:xfrm>
          <a:off x="7067782" y="4208483"/>
          <a:ext cx="21399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10" imgW="1206360" imgH="406080" progId="Equation.DSMT4">
                  <p:embed/>
                </p:oleObj>
              </mc:Choice>
              <mc:Fallback>
                <p:oleObj name="Equation" r:id="rId10" imgW="1206360" imgH="4060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4E858EE7-1E2C-46B8-B248-8370DADC7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67782" y="4208483"/>
                        <a:ext cx="21399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0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63FC58B-E486-4136-938D-B6394CD0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3" y="338898"/>
            <a:ext cx="6140091" cy="61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C65C440-DAD0-4498-81BE-998DC9233300}"/>
              </a:ext>
            </a:extLst>
          </p:cNvPr>
          <p:cNvSpPr/>
          <p:nvPr/>
        </p:nvSpPr>
        <p:spPr>
          <a:xfrm>
            <a:off x="924232" y="1725080"/>
            <a:ext cx="29890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fluido é relativamente incompressível, quando o valor do seu módulo de elasticidade volumétrico é grande, ou seja, é necessária uma grande variação de pressão para criar uma variação muito pequena no volume ocupado pelo fluido.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2F47D84-1B37-4E36-A220-B46A187FA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3409"/>
              </p:ext>
            </p:extLst>
          </p:nvPr>
        </p:nvGraphicFramePr>
        <p:xfrm>
          <a:off x="6459792" y="516342"/>
          <a:ext cx="5324015" cy="555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640">
                  <a:extLst>
                    <a:ext uri="{9D8B030D-6E8A-4147-A177-3AD203B41FA5}">
                      <a16:colId xmlns:a16="http://schemas.microsoft.com/office/drawing/2014/main" val="1155111484"/>
                    </a:ext>
                  </a:extLst>
                </a:gridCol>
                <a:gridCol w="1590290">
                  <a:extLst>
                    <a:ext uri="{9D8B030D-6E8A-4147-A177-3AD203B41FA5}">
                      <a16:colId xmlns:a16="http://schemas.microsoft.com/office/drawing/2014/main" val="3429949061"/>
                    </a:ext>
                  </a:extLst>
                </a:gridCol>
                <a:gridCol w="1954085">
                  <a:extLst>
                    <a:ext uri="{9D8B030D-6E8A-4147-A177-3AD203B41FA5}">
                      <a16:colId xmlns:a16="http://schemas.microsoft.com/office/drawing/2014/main" val="1472476061"/>
                    </a:ext>
                  </a:extLst>
                </a:gridCol>
              </a:tblGrid>
              <a:tr h="370374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Líquido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Módulo de elasticidade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10069"/>
                  </a:ext>
                </a:extLst>
              </a:tr>
              <a:tr h="37037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N/m² ou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kgf/m²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00300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Éter (14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0</a:t>
                      </a:r>
                      <a:r>
                        <a:rPr lang="pt-BR" b="1" baseline="0" dirty="0">
                          <a:solidFill>
                            <a:srgbClr val="A92530"/>
                          </a:solidFill>
                        </a:rPr>
                        <a:t>C)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7,74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7,90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111787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Álcool (15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0</a:t>
                      </a:r>
                      <a:r>
                        <a:rPr lang="pt-BR" b="1" baseline="0" dirty="0">
                          <a:solidFill>
                            <a:srgbClr val="A92530"/>
                          </a:solidFill>
                        </a:rPr>
                        <a:t>C)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1,08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1,10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67995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Mercúrio(15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0</a:t>
                      </a:r>
                      <a:r>
                        <a:rPr lang="pt-BR" b="1" baseline="0" dirty="0">
                          <a:solidFill>
                            <a:srgbClr val="A92530"/>
                          </a:solidFill>
                        </a:rPr>
                        <a:t>C)</a:t>
                      </a:r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52,4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53,5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77989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Petróleo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1,18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1,20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301853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Glicerina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3,92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4,0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96293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Água (0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0</a:t>
                      </a:r>
                      <a:r>
                        <a:rPr lang="pt-BR" b="1" baseline="0" dirty="0">
                          <a:solidFill>
                            <a:srgbClr val="A92530"/>
                          </a:solidFill>
                        </a:rPr>
                        <a:t>C)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2,02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2,06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52642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Água (10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2,10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2,14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14175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Água (20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2,18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2,22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82583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Água (30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2,225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2,27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822686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Água (50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2,29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2,33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88389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Água (100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2,07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2,11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384197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Benzina (20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1,03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1,05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626628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Mercúrio (20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26,20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26,72*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2021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0F38EF82-F4A0-46E3-8E58-5FA5D44ACA1A}"/>
              </a:ext>
            </a:extLst>
          </p:cNvPr>
          <p:cNvSpPr/>
          <p:nvPr/>
        </p:nvSpPr>
        <p:spPr>
          <a:xfrm>
            <a:off x="1893468" y="5684615"/>
            <a:ext cx="998733" cy="283566"/>
          </a:xfrm>
          <a:prstGeom prst="rect">
            <a:avLst/>
          </a:prstGeom>
          <a:solidFill>
            <a:srgbClr val="AF15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D18B984-2336-4255-981B-61F71FA2D293}"/>
              </a:ext>
            </a:extLst>
          </p:cNvPr>
          <p:cNvGrpSpPr/>
          <p:nvPr/>
        </p:nvGrpSpPr>
        <p:grpSpPr>
          <a:xfrm>
            <a:off x="1224269" y="4310403"/>
            <a:ext cx="1833563" cy="1716186"/>
            <a:chOff x="1224269" y="4310403"/>
            <a:chExt cx="1833563" cy="1716186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73A5B6D7-EECE-44C9-8AB8-86B610BDA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269" y="4310403"/>
              <a:ext cx="1397391" cy="1374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83F7A72-0CE8-44A6-A0A4-FD4294C37D0B}"/>
                </a:ext>
              </a:extLst>
            </p:cNvPr>
            <p:cNvSpPr txBox="1"/>
            <p:nvPr/>
          </p:nvSpPr>
          <p:spPr>
            <a:xfrm>
              <a:off x="1347019" y="5174505"/>
              <a:ext cx="39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87B9A18-6824-4512-8C96-5CAFD01B46FC}"/>
                </a:ext>
              </a:extLst>
            </p:cNvPr>
            <p:cNvSpPr txBox="1"/>
            <p:nvPr/>
          </p:nvSpPr>
          <p:spPr>
            <a:xfrm>
              <a:off x="1893468" y="5657257"/>
              <a:ext cx="1164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Por que?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0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63FC58B-E486-4136-938D-B6394CD0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3" y="338898"/>
            <a:ext cx="6140091" cy="61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C65C440-DAD0-4498-81BE-998DC9233300}"/>
              </a:ext>
            </a:extLst>
          </p:cNvPr>
          <p:cNvSpPr/>
          <p:nvPr/>
        </p:nvSpPr>
        <p:spPr>
          <a:xfrm>
            <a:off x="924232" y="1725080"/>
            <a:ext cx="29890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 ENTENDA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CONCEITO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MÓDULO DE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ELASTICIDADE,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EXEMPLO. VAMOS CONSIDERAR A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 A 10</a:t>
            </a:r>
            <a:r>
              <a:rPr lang="pt-BR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COM UMA REDUÇÃO DE VOLUME DE 1%.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2F47D84-1B37-4E36-A220-B46A187FA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79398"/>
              </p:ext>
            </p:extLst>
          </p:nvPr>
        </p:nvGraphicFramePr>
        <p:xfrm>
          <a:off x="6459792" y="516342"/>
          <a:ext cx="5324015" cy="111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640">
                  <a:extLst>
                    <a:ext uri="{9D8B030D-6E8A-4147-A177-3AD203B41FA5}">
                      <a16:colId xmlns:a16="http://schemas.microsoft.com/office/drawing/2014/main" val="1155111484"/>
                    </a:ext>
                  </a:extLst>
                </a:gridCol>
                <a:gridCol w="1590290">
                  <a:extLst>
                    <a:ext uri="{9D8B030D-6E8A-4147-A177-3AD203B41FA5}">
                      <a16:colId xmlns:a16="http://schemas.microsoft.com/office/drawing/2014/main" val="3429949061"/>
                    </a:ext>
                  </a:extLst>
                </a:gridCol>
                <a:gridCol w="1954085">
                  <a:extLst>
                    <a:ext uri="{9D8B030D-6E8A-4147-A177-3AD203B41FA5}">
                      <a16:colId xmlns:a16="http://schemas.microsoft.com/office/drawing/2014/main" val="1472476061"/>
                    </a:ext>
                  </a:extLst>
                </a:gridCol>
              </a:tblGrid>
              <a:tr h="370374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Líquido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Módulo de elasticidade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10069"/>
                  </a:ext>
                </a:extLst>
              </a:tr>
              <a:tr h="37037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N/m² ou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kgf/m²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00300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Água (10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2,10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2,14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8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111787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0F38EF82-F4A0-46E3-8E58-5FA5D44ACA1A}"/>
              </a:ext>
            </a:extLst>
          </p:cNvPr>
          <p:cNvSpPr/>
          <p:nvPr/>
        </p:nvSpPr>
        <p:spPr>
          <a:xfrm>
            <a:off x="1893468" y="5684615"/>
            <a:ext cx="998733" cy="283566"/>
          </a:xfrm>
          <a:prstGeom prst="rect">
            <a:avLst/>
          </a:prstGeom>
          <a:solidFill>
            <a:srgbClr val="AF15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D18B984-2336-4255-981B-61F71FA2D293}"/>
              </a:ext>
            </a:extLst>
          </p:cNvPr>
          <p:cNvGrpSpPr/>
          <p:nvPr/>
        </p:nvGrpSpPr>
        <p:grpSpPr>
          <a:xfrm>
            <a:off x="1224269" y="4310403"/>
            <a:ext cx="1833563" cy="1716186"/>
            <a:chOff x="1224269" y="4310403"/>
            <a:chExt cx="1833563" cy="1716186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73A5B6D7-EECE-44C9-8AB8-86B610BDA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269" y="4310403"/>
              <a:ext cx="1397391" cy="1374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83F7A72-0CE8-44A6-A0A4-FD4294C37D0B}"/>
                </a:ext>
              </a:extLst>
            </p:cNvPr>
            <p:cNvSpPr txBox="1"/>
            <p:nvPr/>
          </p:nvSpPr>
          <p:spPr>
            <a:xfrm>
              <a:off x="1347019" y="5174505"/>
              <a:ext cx="39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87B9A18-6824-4512-8C96-5CAFD01B46FC}"/>
                </a:ext>
              </a:extLst>
            </p:cNvPr>
            <p:cNvSpPr txBox="1"/>
            <p:nvPr/>
          </p:nvSpPr>
          <p:spPr>
            <a:xfrm>
              <a:off x="1893468" y="5657257"/>
              <a:ext cx="1164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Grande!</a:t>
              </a:r>
            </a:p>
          </p:txBody>
        </p:sp>
      </p:grp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BD11806-DFE4-4B69-9A12-A43C176057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60759"/>
              </p:ext>
            </p:extLst>
          </p:nvPr>
        </p:nvGraphicFramePr>
        <p:xfrm>
          <a:off x="6748463" y="2287588"/>
          <a:ext cx="49403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5" imgW="2197080" imgH="1422360" progId="Equation.DSMT4">
                  <p:embed/>
                </p:oleObj>
              </mc:Choice>
              <mc:Fallback>
                <p:oleObj name="Equation" r:id="rId5" imgW="2197080" imgH="14223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59DDF8F-6CC3-46C4-A367-3DA695B50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8463" y="2287588"/>
                        <a:ext cx="49403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16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655BB213-DEE9-42B3-83A5-F24CD3F5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3" y="953883"/>
            <a:ext cx="489585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FA0105B-2634-458E-8CC6-44CFBDF8D309}"/>
              </a:ext>
            </a:extLst>
          </p:cNvPr>
          <p:cNvSpPr txBox="1"/>
          <p:nvPr/>
        </p:nvSpPr>
        <p:spPr>
          <a:xfrm>
            <a:off x="2861188" y="3962401"/>
            <a:ext cx="2163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 PARA RESPONDER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SUA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INTRODUZO:</a:t>
            </a: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6B922121-F3ED-4A27-852F-0A3D25ADF0A0}"/>
              </a:ext>
            </a:extLst>
          </p:cNvPr>
          <p:cNvSpPr/>
          <p:nvPr/>
        </p:nvSpPr>
        <p:spPr>
          <a:xfrm>
            <a:off x="1877809" y="486588"/>
            <a:ext cx="3824748" cy="1578185"/>
          </a:xfrm>
          <a:prstGeom prst="wedgeEllipseCallout">
            <a:avLst>
              <a:gd name="adj1" fmla="val -51167"/>
              <a:gd name="adj2" fmla="val 67329"/>
            </a:avLst>
          </a:prstGeom>
          <a:solidFill>
            <a:srgbClr val="AF15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coeficiente de compressibilidade (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D807CB-1A7C-4D3B-8872-316205032C4C}"/>
              </a:ext>
            </a:extLst>
          </p:cNvPr>
          <p:cNvSpPr txBox="1"/>
          <p:nvPr/>
        </p:nvSpPr>
        <p:spPr>
          <a:xfrm>
            <a:off x="5879690" y="486588"/>
            <a:ext cx="579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AD1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coeficiente de compressibilidade (</a:t>
            </a:r>
            <a:r>
              <a:rPr lang="pt-BR" sz="2000" b="1" dirty="0">
                <a:solidFill>
                  <a:srgbClr val="AD1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pt-BR" sz="2000" b="1" dirty="0">
                <a:solidFill>
                  <a:srgbClr val="AD1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é definido como o inverso do módulo de elasticidade volumétrico, ou seja: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FE98550-B1FD-445D-AD0E-75873DB7A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872628"/>
              </p:ext>
            </p:extLst>
          </p:nvPr>
        </p:nvGraphicFramePr>
        <p:xfrm>
          <a:off x="10001785" y="1100683"/>
          <a:ext cx="1185144" cy="112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4" imgW="469800" imgH="444240" progId="Equation.DSMT4">
                  <p:embed/>
                </p:oleObj>
              </mc:Choice>
              <mc:Fallback>
                <p:oleObj name="Equation" r:id="rId4" imgW="469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01785" y="1100683"/>
                        <a:ext cx="1185144" cy="1121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>
            <a:extLst>
              <a:ext uri="{FF2B5EF4-FFF2-40B4-BE49-F238E27FC236}">
                <a16:creationId xmlns:a16="http://schemas.microsoft.com/office/drawing/2014/main" id="{FCBC7DF0-F4B7-4140-B311-D8FAC6DA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83" y="2050761"/>
            <a:ext cx="12001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F7B60034-3EC6-4499-9611-AE4FC0DDC4EA}"/>
              </a:ext>
            </a:extLst>
          </p:cNvPr>
          <p:cNvSpPr/>
          <p:nvPr/>
        </p:nvSpPr>
        <p:spPr>
          <a:xfrm>
            <a:off x="4990332" y="2390466"/>
            <a:ext cx="3294063" cy="1010265"/>
          </a:xfrm>
          <a:prstGeom prst="wedgeEllipseCallout">
            <a:avLst>
              <a:gd name="adj1" fmla="val -58016"/>
              <a:gd name="adj2" fmla="val 33303"/>
            </a:avLst>
          </a:prstGeom>
          <a:solidFill>
            <a:srgbClr val="AF15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Qualitattivamente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75711461-4C2E-448B-A291-96CE2BF98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415098"/>
              </p:ext>
            </p:extLst>
          </p:nvPr>
        </p:nvGraphicFramePr>
        <p:xfrm>
          <a:off x="8409445" y="2365361"/>
          <a:ext cx="3294063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7" imgW="2349360" imgH="838080" progId="Equation.DSMT4">
                  <p:embed/>
                </p:oleObj>
              </mc:Choice>
              <mc:Fallback>
                <p:oleObj name="Equation" r:id="rId7" imgW="2349360" imgH="8380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4E858EE7-1E2C-46B8-B248-8370DADC7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09445" y="2365361"/>
                        <a:ext cx="3294063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2">
            <a:extLst>
              <a:ext uri="{FF2B5EF4-FFF2-40B4-BE49-F238E27FC236}">
                <a16:creationId xmlns:a16="http://schemas.microsoft.com/office/drawing/2014/main" id="{3D6EEF09-4D34-4893-AC25-9604158A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684" y="3777514"/>
            <a:ext cx="2832919" cy="262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91FFA59-7F9E-4984-B007-6F49D6C2F0C2}"/>
              </a:ext>
            </a:extLst>
          </p:cNvPr>
          <p:cNvSpPr txBox="1"/>
          <p:nvPr/>
        </p:nvSpPr>
        <p:spPr>
          <a:xfrm>
            <a:off x="9222658" y="5633884"/>
            <a:ext cx="220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AF1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Quantitativamente no SI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DF879D30-AD92-46EC-817B-1957E440E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76002"/>
              </p:ext>
            </p:extLst>
          </p:nvPr>
        </p:nvGraphicFramePr>
        <p:xfrm>
          <a:off x="7466013" y="4225925"/>
          <a:ext cx="16383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10" imgW="1168200" imgH="444240" progId="Equation.DSMT4">
                  <p:embed/>
                </p:oleObj>
              </mc:Choice>
              <mc:Fallback>
                <p:oleObj name="Equation" r:id="rId10" imgW="1168200" imgH="4442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75711461-4C2E-448B-A291-96CE2BF98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66013" y="4225925"/>
                        <a:ext cx="1638300" cy="62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4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63FC58B-E486-4136-938D-B6394CD0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3" y="338898"/>
            <a:ext cx="6140091" cy="61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C65C440-DAD0-4498-81BE-998DC9233300}"/>
              </a:ext>
            </a:extLst>
          </p:cNvPr>
          <p:cNvSpPr/>
          <p:nvPr/>
        </p:nvSpPr>
        <p:spPr>
          <a:xfrm>
            <a:off x="924232" y="1725080"/>
            <a:ext cx="2989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 coeficiente de compressibilidade é muito pequeno, em geral o líquido, em particular a água, são considerados incompressíveis. No caso da água isto não vale no GOLPE DE ARIETE.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2F47D84-1B37-4E36-A220-B46A187FA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67512"/>
              </p:ext>
            </p:extLst>
          </p:nvPr>
        </p:nvGraphicFramePr>
        <p:xfrm>
          <a:off x="6459792" y="516342"/>
          <a:ext cx="5324015" cy="555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640">
                  <a:extLst>
                    <a:ext uri="{9D8B030D-6E8A-4147-A177-3AD203B41FA5}">
                      <a16:colId xmlns:a16="http://schemas.microsoft.com/office/drawing/2014/main" val="1155111484"/>
                    </a:ext>
                  </a:extLst>
                </a:gridCol>
                <a:gridCol w="1590290">
                  <a:extLst>
                    <a:ext uri="{9D8B030D-6E8A-4147-A177-3AD203B41FA5}">
                      <a16:colId xmlns:a16="http://schemas.microsoft.com/office/drawing/2014/main" val="3429949061"/>
                    </a:ext>
                  </a:extLst>
                </a:gridCol>
                <a:gridCol w="1954085">
                  <a:extLst>
                    <a:ext uri="{9D8B030D-6E8A-4147-A177-3AD203B41FA5}">
                      <a16:colId xmlns:a16="http://schemas.microsoft.com/office/drawing/2014/main" val="1472476061"/>
                    </a:ext>
                  </a:extLst>
                </a:gridCol>
              </a:tblGrid>
              <a:tr h="370374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Líquido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Coeficiente de compressibilidade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10069"/>
                  </a:ext>
                </a:extLst>
              </a:tr>
              <a:tr h="37037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m²/N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m²/kgf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00300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Éter (14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0</a:t>
                      </a:r>
                      <a:r>
                        <a:rPr lang="pt-BR" b="1" baseline="0" dirty="0">
                          <a:solidFill>
                            <a:srgbClr val="A92530"/>
                          </a:solidFill>
                        </a:rPr>
                        <a:t>C)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1,29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1,26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111787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Álcool (15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0</a:t>
                      </a:r>
                      <a:r>
                        <a:rPr lang="pt-BR" b="1" baseline="0" dirty="0">
                          <a:solidFill>
                            <a:srgbClr val="A92530"/>
                          </a:solidFill>
                        </a:rPr>
                        <a:t>C)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9,26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9,08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67995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Mercúrio(15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0</a:t>
                      </a:r>
                      <a:r>
                        <a:rPr lang="pt-BR" b="1" baseline="0" dirty="0">
                          <a:solidFill>
                            <a:srgbClr val="A92530"/>
                          </a:solidFill>
                        </a:rPr>
                        <a:t>C)</a:t>
                      </a:r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1,91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-11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1,87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77989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Petróleo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8,48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8,31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301853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Glicerina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2,55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2,50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96293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Água (0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0</a:t>
                      </a:r>
                      <a:r>
                        <a:rPr lang="pt-BR" b="1" baseline="0" dirty="0">
                          <a:solidFill>
                            <a:srgbClr val="A92530"/>
                          </a:solidFill>
                        </a:rPr>
                        <a:t>C)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4,95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4,85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52642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Água (10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4,76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4,67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614175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Água (20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 59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4,50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82583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Água (30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4,49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4,40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822686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Água (50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4,37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4,28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88389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Água (100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4,83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4,73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384197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Benzina (20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9,71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9,52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-9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626628"/>
                  </a:ext>
                </a:extLst>
              </a:tr>
              <a:tr h="370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Mercúrio (20</a:t>
                      </a:r>
                      <a:r>
                        <a:rPr kumimoji="0" lang="pt-BR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92530"/>
                          </a:solidFill>
                          <a:effectLst/>
                          <a:uLnTx/>
                          <a:uFillTx/>
                          <a:latin typeface="Garamond" panose="02020404030301010803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3,82 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-11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A92530"/>
                          </a:solidFill>
                        </a:rPr>
                        <a:t>3,74* 10</a:t>
                      </a:r>
                      <a:r>
                        <a:rPr lang="pt-BR" b="1" baseline="30000" dirty="0">
                          <a:solidFill>
                            <a:srgbClr val="A92530"/>
                          </a:solidFill>
                        </a:rPr>
                        <a:t>-10</a:t>
                      </a:r>
                      <a:endParaRPr lang="pt-BR" b="1" dirty="0">
                        <a:solidFill>
                          <a:srgbClr val="A9253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2021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0F38EF82-F4A0-46E3-8E58-5FA5D44ACA1A}"/>
              </a:ext>
            </a:extLst>
          </p:cNvPr>
          <p:cNvSpPr/>
          <p:nvPr/>
        </p:nvSpPr>
        <p:spPr>
          <a:xfrm>
            <a:off x="1893468" y="5684615"/>
            <a:ext cx="998733" cy="283566"/>
          </a:xfrm>
          <a:prstGeom prst="rect">
            <a:avLst/>
          </a:prstGeom>
          <a:solidFill>
            <a:srgbClr val="AF15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D18B984-2336-4255-981B-61F71FA2D293}"/>
              </a:ext>
            </a:extLst>
          </p:cNvPr>
          <p:cNvGrpSpPr/>
          <p:nvPr/>
        </p:nvGrpSpPr>
        <p:grpSpPr>
          <a:xfrm>
            <a:off x="1224269" y="4310403"/>
            <a:ext cx="1833563" cy="1716186"/>
            <a:chOff x="1224269" y="4310403"/>
            <a:chExt cx="1833563" cy="1716186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73A5B6D7-EECE-44C9-8AB8-86B610BDA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269" y="4310403"/>
              <a:ext cx="1397391" cy="1374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83F7A72-0CE8-44A6-A0A4-FD4294C37D0B}"/>
                </a:ext>
              </a:extLst>
            </p:cNvPr>
            <p:cNvSpPr txBox="1"/>
            <p:nvPr/>
          </p:nvSpPr>
          <p:spPr>
            <a:xfrm>
              <a:off x="1347019" y="5174505"/>
              <a:ext cx="393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87B9A18-6824-4512-8C96-5CAFD01B46FC}"/>
                </a:ext>
              </a:extLst>
            </p:cNvPr>
            <p:cNvSpPr txBox="1"/>
            <p:nvPr/>
          </p:nvSpPr>
          <p:spPr>
            <a:xfrm>
              <a:off x="1893468" y="5657257"/>
              <a:ext cx="1164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O que é?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7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B798A6B-2F38-424C-BC20-AF61E6CE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7" y="3646539"/>
            <a:ext cx="40862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4AF607B-09BA-4E2A-81C0-4690B64E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43" y="3303639"/>
            <a:ext cx="34099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850DF-D5AB-4A2F-815B-41E6A7C0BBF4}"/>
              </a:ext>
            </a:extLst>
          </p:cNvPr>
          <p:cNvSpPr txBox="1"/>
          <p:nvPr/>
        </p:nvSpPr>
        <p:spPr>
          <a:xfrm>
            <a:off x="3425466" y="3646539"/>
            <a:ext cx="2517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D11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 com o fechamento rápido de uma válvula</a:t>
            </a:r>
          </a:p>
        </p:txBody>
      </p:sp>
      <p:pic>
        <p:nvPicPr>
          <p:cNvPr id="5" name="visualizando o golpe de ariete">
            <a:hlinkClick r:id="" action="ppaction://media"/>
            <a:extLst>
              <a:ext uri="{FF2B5EF4-FFF2-40B4-BE49-F238E27FC236}">
                <a16:creationId xmlns:a16="http://schemas.microsoft.com/office/drawing/2014/main" id="{2261A203-B0DA-47DE-BBAA-1FA2680B59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580" y="418792"/>
            <a:ext cx="4916129" cy="2792669"/>
          </a:xfrm>
          <a:prstGeom prst="rect">
            <a:avLst/>
          </a:prstGeom>
        </p:spPr>
      </p:pic>
      <p:pic>
        <p:nvPicPr>
          <p:cNvPr id="7" name="Imagem 6" descr="Uma imagem contendo edifício, interior, mesa&#10;&#10;Descrição gerada automaticamente">
            <a:extLst>
              <a:ext uri="{FF2B5EF4-FFF2-40B4-BE49-F238E27FC236}">
                <a16:creationId xmlns:a16="http://schemas.microsoft.com/office/drawing/2014/main" id="{5E063B26-F5A9-4A5F-848F-465651B1CF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54" y="3694470"/>
            <a:ext cx="3600000" cy="2700000"/>
          </a:xfrm>
          <a:prstGeom prst="rect">
            <a:avLst/>
          </a:prstGeom>
        </p:spPr>
      </p:pic>
      <p:pic>
        <p:nvPicPr>
          <p:cNvPr id="15" name="Imagem 14" descr="Uma imagem contendo chão, edifício, ao ar livre&#10;&#10;Descrição gerada automaticamente">
            <a:extLst>
              <a:ext uri="{FF2B5EF4-FFF2-40B4-BE49-F238E27FC236}">
                <a16:creationId xmlns:a16="http://schemas.microsoft.com/office/drawing/2014/main" id="{61B9FFA2-7611-4350-8C82-11FED644C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55" y="654766"/>
            <a:ext cx="3600000" cy="2700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8F0DE4B-3562-42F0-8235-17F5E0940728}"/>
              </a:ext>
            </a:extLst>
          </p:cNvPr>
          <p:cNvSpPr txBox="1"/>
          <p:nvPr/>
        </p:nvSpPr>
        <p:spPr>
          <a:xfrm>
            <a:off x="7305368" y="710517"/>
            <a:ext cx="72758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endParaRPr lang="pt-B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7" name="Balão de Fala: Oval 16">
            <a:extLst>
              <a:ext uri="{FF2B5EF4-FFF2-40B4-BE49-F238E27FC236}">
                <a16:creationId xmlns:a16="http://schemas.microsoft.com/office/drawing/2014/main" id="{7671086E-0BB9-468C-8E72-B86AFA108734}"/>
              </a:ext>
            </a:extLst>
          </p:cNvPr>
          <p:cNvSpPr/>
          <p:nvPr/>
        </p:nvSpPr>
        <p:spPr>
          <a:xfrm>
            <a:off x="5879693" y="3694470"/>
            <a:ext cx="1632155" cy="1396180"/>
          </a:xfrm>
          <a:prstGeom prst="wedgeEllipseCallout">
            <a:avLst>
              <a:gd name="adj1" fmla="val -42520"/>
              <a:gd name="adj2" fmla="val 69073"/>
            </a:avLst>
          </a:prstGeom>
          <a:solidFill>
            <a:srgbClr val="0D118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 isso deve ser evitado!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AE9F79E-7B4C-499D-99CB-69B2C586FC88}"/>
              </a:ext>
            </a:extLst>
          </p:cNvPr>
          <p:cNvGrpSpPr/>
          <p:nvPr/>
        </p:nvGrpSpPr>
        <p:grpSpPr>
          <a:xfrm>
            <a:off x="5794811" y="796413"/>
            <a:ext cx="1707898" cy="267029"/>
            <a:chOff x="5803950" y="1140542"/>
            <a:chExt cx="1707898" cy="267029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53B9564-571B-4C8F-8242-9ECFFF7BDB8A}"/>
                </a:ext>
              </a:extLst>
            </p:cNvPr>
            <p:cNvSpPr/>
            <p:nvPr/>
          </p:nvSpPr>
          <p:spPr>
            <a:xfrm>
              <a:off x="7049729" y="1140544"/>
              <a:ext cx="462119" cy="2670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Fluxograma: Agrupar 18">
              <a:extLst>
                <a:ext uri="{FF2B5EF4-FFF2-40B4-BE49-F238E27FC236}">
                  <a16:creationId xmlns:a16="http://schemas.microsoft.com/office/drawing/2014/main" id="{9D5DEEEA-015B-4FDA-B40B-046188F0EBA6}"/>
                </a:ext>
              </a:extLst>
            </p:cNvPr>
            <p:cNvSpPr/>
            <p:nvPr/>
          </p:nvSpPr>
          <p:spPr>
            <a:xfrm rot="5400000">
              <a:off x="6726405" y="1084248"/>
              <a:ext cx="267027" cy="379620"/>
            </a:xfrm>
            <a:prstGeom prst="flowChartCol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E66D5C14-428D-4B6A-8B6B-50402BC32796}"/>
                </a:ext>
              </a:extLst>
            </p:cNvPr>
            <p:cNvSpPr/>
            <p:nvPr/>
          </p:nvSpPr>
          <p:spPr>
            <a:xfrm>
              <a:off x="5803950" y="1140542"/>
              <a:ext cx="859245" cy="2670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D276B498-1F79-413F-B394-25F27DB839E9}"/>
              </a:ext>
            </a:extLst>
          </p:cNvPr>
          <p:cNvCxnSpPr/>
          <p:nvPr/>
        </p:nvCxnSpPr>
        <p:spPr>
          <a:xfrm>
            <a:off x="6027174" y="929926"/>
            <a:ext cx="460119" cy="0"/>
          </a:xfrm>
          <a:prstGeom prst="straightConnector1">
            <a:avLst/>
          </a:prstGeom>
          <a:ln>
            <a:solidFill>
              <a:srgbClr val="0D11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C88AD11C-508D-4655-AC05-3CBD84DD5501}"/>
              </a:ext>
            </a:extLst>
          </p:cNvPr>
          <p:cNvCxnSpPr>
            <a:cxnSpLocks/>
          </p:cNvCxnSpPr>
          <p:nvPr/>
        </p:nvCxnSpPr>
        <p:spPr>
          <a:xfrm>
            <a:off x="7153665" y="929926"/>
            <a:ext cx="231060" cy="0"/>
          </a:xfrm>
          <a:prstGeom prst="straightConnector1">
            <a:avLst/>
          </a:prstGeom>
          <a:ln>
            <a:solidFill>
              <a:srgbClr val="0D11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BC8A2DC-CDC5-49A4-B88F-C049851EF049}"/>
              </a:ext>
            </a:extLst>
          </p:cNvPr>
          <p:cNvSpPr txBox="1"/>
          <p:nvPr/>
        </p:nvSpPr>
        <p:spPr>
          <a:xfrm>
            <a:off x="6261149" y="427079"/>
            <a:ext cx="112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aberta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29408ADE-835E-4A1A-8922-1B31578B1983}"/>
              </a:ext>
            </a:extLst>
          </p:cNvPr>
          <p:cNvGrpSpPr/>
          <p:nvPr/>
        </p:nvGrpSpPr>
        <p:grpSpPr>
          <a:xfrm>
            <a:off x="5807020" y="1598329"/>
            <a:ext cx="1707898" cy="267029"/>
            <a:chOff x="5803950" y="1140542"/>
            <a:chExt cx="1707898" cy="267029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0585199-0300-477B-B469-93D634460710}"/>
                </a:ext>
              </a:extLst>
            </p:cNvPr>
            <p:cNvSpPr/>
            <p:nvPr/>
          </p:nvSpPr>
          <p:spPr>
            <a:xfrm>
              <a:off x="7049729" y="1140544"/>
              <a:ext cx="462119" cy="2670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Fluxograma: Agrupar 30">
              <a:extLst>
                <a:ext uri="{FF2B5EF4-FFF2-40B4-BE49-F238E27FC236}">
                  <a16:creationId xmlns:a16="http://schemas.microsoft.com/office/drawing/2014/main" id="{D61816FC-3857-4F8A-B99C-79A40CF0459F}"/>
                </a:ext>
              </a:extLst>
            </p:cNvPr>
            <p:cNvSpPr/>
            <p:nvPr/>
          </p:nvSpPr>
          <p:spPr>
            <a:xfrm rot="5400000">
              <a:off x="6726405" y="1084248"/>
              <a:ext cx="267027" cy="379620"/>
            </a:xfrm>
            <a:prstGeom prst="flowChartCol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AB933541-9DE1-4834-BBC4-46F79F1929DA}"/>
                </a:ext>
              </a:extLst>
            </p:cNvPr>
            <p:cNvSpPr/>
            <p:nvPr/>
          </p:nvSpPr>
          <p:spPr>
            <a:xfrm>
              <a:off x="5803950" y="1140542"/>
              <a:ext cx="859245" cy="2670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F5AF2278-E8CD-4505-9819-7313B222FDCB}"/>
              </a:ext>
            </a:extLst>
          </p:cNvPr>
          <p:cNvCxnSpPr/>
          <p:nvPr/>
        </p:nvCxnSpPr>
        <p:spPr>
          <a:xfrm>
            <a:off x="5879693" y="1741674"/>
            <a:ext cx="460119" cy="0"/>
          </a:xfrm>
          <a:prstGeom prst="straightConnector1">
            <a:avLst/>
          </a:prstGeom>
          <a:ln>
            <a:solidFill>
              <a:srgbClr val="0D11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92B8A05-5919-4E24-90BC-3DD3C8574857}"/>
              </a:ext>
            </a:extLst>
          </p:cNvPr>
          <p:cNvSpPr txBox="1"/>
          <p:nvPr/>
        </p:nvSpPr>
        <p:spPr>
          <a:xfrm>
            <a:off x="6273358" y="1228995"/>
            <a:ext cx="112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fechada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A9D3F2CC-C821-4322-A9B5-E3F969DD9BB3}"/>
              </a:ext>
            </a:extLst>
          </p:cNvPr>
          <p:cNvCxnSpPr>
            <a:cxnSpLocks/>
          </p:cNvCxnSpPr>
          <p:nvPr/>
        </p:nvCxnSpPr>
        <p:spPr>
          <a:xfrm>
            <a:off x="6398954" y="1741674"/>
            <a:ext cx="231060" cy="0"/>
          </a:xfrm>
          <a:prstGeom prst="straightConnector1">
            <a:avLst/>
          </a:prstGeom>
          <a:ln>
            <a:solidFill>
              <a:srgbClr val="0D118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14406F7-A8DF-4A32-A2F5-94611218CCED}"/>
              </a:ext>
            </a:extLst>
          </p:cNvPr>
          <p:cNvGrpSpPr/>
          <p:nvPr/>
        </p:nvGrpSpPr>
        <p:grpSpPr>
          <a:xfrm>
            <a:off x="5803950" y="2461730"/>
            <a:ext cx="1707898" cy="267029"/>
            <a:chOff x="5803950" y="1140542"/>
            <a:chExt cx="1707898" cy="267029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70D82C7A-1AF1-4064-A310-806A4B6A5322}"/>
                </a:ext>
              </a:extLst>
            </p:cNvPr>
            <p:cNvSpPr/>
            <p:nvPr/>
          </p:nvSpPr>
          <p:spPr>
            <a:xfrm>
              <a:off x="7049729" y="1140544"/>
              <a:ext cx="462119" cy="2670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Fluxograma: Agrupar 38">
              <a:extLst>
                <a:ext uri="{FF2B5EF4-FFF2-40B4-BE49-F238E27FC236}">
                  <a16:creationId xmlns:a16="http://schemas.microsoft.com/office/drawing/2014/main" id="{ED0413B8-BCD7-4FFA-BF25-3C7CE11728BC}"/>
                </a:ext>
              </a:extLst>
            </p:cNvPr>
            <p:cNvSpPr/>
            <p:nvPr/>
          </p:nvSpPr>
          <p:spPr>
            <a:xfrm rot="5400000">
              <a:off x="6726405" y="1084248"/>
              <a:ext cx="267027" cy="379620"/>
            </a:xfrm>
            <a:prstGeom prst="flowChartCol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58EDE128-AC33-4143-BC9A-564431BD585E}"/>
                </a:ext>
              </a:extLst>
            </p:cNvPr>
            <p:cNvSpPr/>
            <p:nvPr/>
          </p:nvSpPr>
          <p:spPr>
            <a:xfrm>
              <a:off x="5803950" y="1140542"/>
              <a:ext cx="859245" cy="2670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9CC6D99-AFC9-4077-9F9B-A26CF8880A0C}"/>
              </a:ext>
            </a:extLst>
          </p:cNvPr>
          <p:cNvSpPr txBox="1"/>
          <p:nvPr/>
        </p:nvSpPr>
        <p:spPr>
          <a:xfrm>
            <a:off x="6261149" y="1905759"/>
            <a:ext cx="112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fechada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B74CAC8F-D4E8-4E28-B347-3AF12D7168D2}"/>
              </a:ext>
            </a:extLst>
          </p:cNvPr>
          <p:cNvCxnSpPr>
            <a:cxnSpLocks/>
          </p:cNvCxnSpPr>
          <p:nvPr/>
        </p:nvCxnSpPr>
        <p:spPr>
          <a:xfrm>
            <a:off x="5980470" y="2595243"/>
            <a:ext cx="231060" cy="0"/>
          </a:xfrm>
          <a:prstGeom prst="straightConnector1">
            <a:avLst/>
          </a:prstGeom>
          <a:ln>
            <a:solidFill>
              <a:srgbClr val="0D118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AFFF08FC-4642-4255-86AB-C188382C92FD}"/>
              </a:ext>
            </a:extLst>
          </p:cNvPr>
          <p:cNvCxnSpPr>
            <a:cxnSpLocks/>
          </p:cNvCxnSpPr>
          <p:nvPr/>
        </p:nvCxnSpPr>
        <p:spPr>
          <a:xfrm flipV="1">
            <a:off x="6438282" y="2300749"/>
            <a:ext cx="0" cy="255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37C36BE9-A66A-48E8-A70B-907E77F65CE9}"/>
              </a:ext>
            </a:extLst>
          </p:cNvPr>
          <p:cNvCxnSpPr>
            <a:cxnSpLocks/>
          </p:cNvCxnSpPr>
          <p:nvPr/>
        </p:nvCxnSpPr>
        <p:spPr>
          <a:xfrm flipV="1">
            <a:off x="6590682" y="2295837"/>
            <a:ext cx="0" cy="255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E5F92646-CE0C-4F63-8B26-0BD3E2C98FEE}"/>
              </a:ext>
            </a:extLst>
          </p:cNvPr>
          <p:cNvCxnSpPr>
            <a:cxnSpLocks/>
          </p:cNvCxnSpPr>
          <p:nvPr/>
        </p:nvCxnSpPr>
        <p:spPr>
          <a:xfrm flipV="1">
            <a:off x="6521858" y="2295837"/>
            <a:ext cx="0" cy="255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21EDD2E9-3C80-425E-9767-C1974D9EE707}"/>
              </a:ext>
            </a:extLst>
          </p:cNvPr>
          <p:cNvCxnSpPr>
            <a:cxnSpLocks/>
          </p:cNvCxnSpPr>
          <p:nvPr/>
        </p:nvCxnSpPr>
        <p:spPr>
          <a:xfrm flipV="1">
            <a:off x="6443202" y="2590800"/>
            <a:ext cx="0" cy="25516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622CB8E8-926B-4FFC-80B8-DEE74CC1F362}"/>
              </a:ext>
            </a:extLst>
          </p:cNvPr>
          <p:cNvCxnSpPr>
            <a:cxnSpLocks/>
          </p:cNvCxnSpPr>
          <p:nvPr/>
        </p:nvCxnSpPr>
        <p:spPr>
          <a:xfrm flipV="1">
            <a:off x="6595602" y="2585888"/>
            <a:ext cx="0" cy="25516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202F9410-0282-4080-87AB-A790FDDEBB83}"/>
              </a:ext>
            </a:extLst>
          </p:cNvPr>
          <p:cNvCxnSpPr>
            <a:cxnSpLocks/>
          </p:cNvCxnSpPr>
          <p:nvPr/>
        </p:nvCxnSpPr>
        <p:spPr>
          <a:xfrm flipV="1">
            <a:off x="6526778" y="2585888"/>
            <a:ext cx="0" cy="25516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CaixaDeTexto 7172">
            <a:extLst>
              <a:ext uri="{FF2B5EF4-FFF2-40B4-BE49-F238E27FC236}">
                <a16:creationId xmlns:a16="http://schemas.microsoft.com/office/drawing/2014/main" id="{B96C0928-3B61-454A-AF0B-6D815395AC9C}"/>
              </a:ext>
            </a:extLst>
          </p:cNvPr>
          <p:cNvSpPr txBox="1"/>
          <p:nvPr/>
        </p:nvSpPr>
        <p:spPr>
          <a:xfrm>
            <a:off x="5713234" y="2862270"/>
            <a:ext cx="184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surgem pressões</a:t>
            </a:r>
          </a:p>
        </p:txBody>
      </p:sp>
      <p:sp>
        <p:nvSpPr>
          <p:cNvPr id="7175" name="Seta: para Cima 7174">
            <a:extLst>
              <a:ext uri="{FF2B5EF4-FFF2-40B4-BE49-F238E27FC236}">
                <a16:creationId xmlns:a16="http://schemas.microsoft.com/office/drawing/2014/main" id="{D4694735-18B7-41E4-9262-C64002EDB9C1}"/>
              </a:ext>
            </a:extLst>
          </p:cNvPr>
          <p:cNvSpPr/>
          <p:nvPr/>
        </p:nvSpPr>
        <p:spPr>
          <a:xfrm>
            <a:off x="2555886" y="3221531"/>
            <a:ext cx="344130" cy="414937"/>
          </a:xfrm>
          <a:prstGeom prst="upArrow">
            <a:avLst/>
          </a:prstGeom>
          <a:solidFill>
            <a:srgbClr val="237A8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76" name="CaixaDeTexto 7175">
            <a:extLst>
              <a:ext uri="{FF2B5EF4-FFF2-40B4-BE49-F238E27FC236}">
                <a16:creationId xmlns:a16="http://schemas.microsoft.com/office/drawing/2014/main" id="{EFB3C967-6CA5-4EF1-86F7-D915251CAAAC}"/>
              </a:ext>
            </a:extLst>
          </p:cNvPr>
          <p:cNvSpPr txBox="1"/>
          <p:nvPr/>
        </p:nvSpPr>
        <p:spPr>
          <a:xfrm>
            <a:off x="2259268" y="3814916"/>
            <a:ext cx="8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37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vídeo</a:t>
            </a:r>
          </a:p>
        </p:txBody>
      </p:sp>
    </p:spTree>
    <p:extLst>
      <p:ext uri="{BB962C8B-B14F-4D97-AF65-F5344CB8AC3E}">
        <p14:creationId xmlns:p14="http://schemas.microsoft.com/office/powerpoint/2010/main" val="8245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6" grpId="0"/>
      <p:bldP spid="17" grpId="0" animBg="1"/>
      <p:bldP spid="25" grpId="0"/>
      <p:bldP spid="35" grpId="0"/>
      <p:bldP spid="41" grpId="0"/>
      <p:bldP spid="717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3324"/>
      </a:dk2>
      <a:lt2>
        <a:srgbClr val="E7E2E8"/>
      </a:lt2>
      <a:accent1>
        <a:srgbClr val="52B647"/>
      </a:accent1>
      <a:accent2>
        <a:srgbClr val="77B13B"/>
      </a:accent2>
      <a:accent3>
        <a:srgbClr val="9FA641"/>
      </a:accent3>
      <a:accent4>
        <a:srgbClr val="B1893B"/>
      </a:accent4>
      <a:accent5>
        <a:srgbClr val="C3694D"/>
      </a:accent5>
      <a:accent6>
        <a:srgbClr val="B13B50"/>
      </a:accent6>
      <a:hlink>
        <a:srgbClr val="BB54C6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674</Words>
  <Application>Microsoft Office PowerPoint</Application>
  <PresentationFormat>Widescreen</PresentationFormat>
  <Paragraphs>160</Paragraphs>
  <Slides>10</Slides>
  <Notes>0</Notes>
  <HiddenSlides>0</HiddenSlides>
  <MMClips>2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Symbol</vt:lpstr>
      <vt:lpstr>SavonVTI</vt:lpstr>
      <vt:lpstr>MathType 6.0 Equation</vt:lpstr>
      <vt:lpstr>Só estudamos fluidos incompressíveis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Só estudamos fluidos incompressíveis</dc:title>
  <dc:creator>Raimundo Ferreira Ignacio</dc:creator>
  <cp:lastModifiedBy>Raimundo Ferreira Ignacio</cp:lastModifiedBy>
  <cp:revision>45</cp:revision>
  <dcterms:created xsi:type="dcterms:W3CDTF">2019-08-26T02:04:38Z</dcterms:created>
  <dcterms:modified xsi:type="dcterms:W3CDTF">2019-08-26T15:42:46Z</dcterms:modified>
</cp:coreProperties>
</file>