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5" r:id="rId3"/>
    <p:sldId id="264" r:id="rId4"/>
    <p:sldId id="267" r:id="rId5"/>
    <p:sldId id="256" r:id="rId6"/>
    <p:sldId id="257" r:id="rId7"/>
    <p:sldId id="258" r:id="rId8"/>
    <p:sldId id="268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E2A"/>
    <a:srgbClr val="C15B3A"/>
    <a:srgbClr val="912B27"/>
    <a:srgbClr val="7F001B"/>
    <a:srgbClr val="DD9153"/>
    <a:srgbClr val="DDA828"/>
    <a:srgbClr val="8B676A"/>
    <a:srgbClr val="407444"/>
    <a:srgbClr val="B8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33EB-1E7D-4786-A374-688F317C0222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A371-54DB-438D-91FA-099B94453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49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33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74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6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60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6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50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45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01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AA371-54DB-438D-91FA-099B944530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07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09F6-7886-4462-9637-F00655610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EBBFB-903E-42DE-AECF-0FF0147EE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21351-A844-46A5-AC93-BB0B2FBB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B3A0E-0C4E-473B-B92B-20500FAE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477335-FA4B-4D44-8B4F-6E881C59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6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8DA1F-6C32-4048-928F-4F5309AB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FA02A2-762E-4D8A-A2A1-96B956A74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347EC-F6F0-4797-B584-CF9FFE65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4B7F85-05B5-47B5-8B16-696E5AC6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DBF0C-212A-4EC5-A3BB-BD47D31C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0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468CD5-481C-40C2-98DA-3EB38B9B6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9BD36-43C1-40F1-B216-B694C59F4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E18458-1DA7-424C-9F30-A4C5AFAE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8CE34-6261-425D-807E-4561E96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8CF4C4-CDE6-44B9-B7E9-C5D1FC2A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3FA43-6652-4304-A2C5-0781016D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3A12D-B874-4004-9054-B4AE914F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E00AE-7CF4-4958-82C1-3B733029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9B956D-14E8-47E3-9FA5-6CB0E8F0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D0DDD7-B2C3-4799-897D-F8A65272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09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55F83-4846-46BA-B49F-5EA4726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DD314F-C206-4FD7-950B-251B03E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4B284C-CB04-4E31-AFB4-9E139C5E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54C8A1-AA68-4EBC-96CD-503AD353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1F1D6A-EDFA-4421-AB80-CCBF94DA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69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C7354-3105-42AD-902B-FA71004C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6A989-5CD8-4949-9AF6-AF069C95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5F6CE2-FAE4-4475-BB3D-C1016180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863B11-5ADF-40E6-9D52-EC0DC67A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65AFE9-B01B-408E-9B7B-3790C918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DEB5BA-DD99-4375-86B7-A71EA7A5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4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7EE05-0CFE-4D3E-9790-A4057CD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E64690-2853-42B1-9246-8822FCC1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7CA235-C284-462E-9D34-DBC89F525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1034BE-6BA2-4D44-9771-DE59B9CF9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28F2AF-F5A1-4F87-9BB8-EA908B63A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DC36F4-0F8A-4098-8527-007B02E3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79904F-C9E4-48AC-8DAA-02BD4590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03E361-05D9-4ABC-B068-323899B8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1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0095B-A34C-4C96-B92E-3B4E1660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4BD0FF-27A7-47ED-BE98-F6828ECD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B951D7-B230-4A00-9513-11A316A4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FE3959-29A6-45EF-AF84-68E7BBBC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4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EE6391-C8E6-4F30-81F8-C9116E18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85C517-E306-40C8-A708-F2E89F3A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D2290E-4839-4A1C-9247-A77FBEB8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A45F9-3BC1-4A51-A697-3739C1CF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3AADB-9F7D-44E1-AD67-970E7294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FDF7AC-7DA5-45FE-A474-2C22E8C6A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D77793-582D-4187-BA18-0C71D9E7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8FD46-9CB6-4392-9738-677BA0EF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B91917-D722-4752-B277-D8038EEF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8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292AB-19B1-4A42-96F5-7AE99F60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CBC50E-A1A8-43E2-B601-2C31012FA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57D89-46CF-4484-9E14-2CCFB8F6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8C6E74-DAD1-4175-8F05-DB8A53F4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33807D-8705-4625-9C9A-5C635C27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1FFCF4-A362-4201-9B2D-D7E58CAF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2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84E237-1888-4C2F-A240-ACF3B2F2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B1F8A-2805-4698-95D3-3FE841706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69425E-AC95-4FDA-9EFA-3BEC347E1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DE0A-BFF9-424B-B92A-AD2CE9ABA457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EC114-BC63-4387-B6FB-5BB42AF91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A78754-7B45-4E04-9BE3-4B3307F1D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9907-DE72-4E0D-ABC6-65EB81EEE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4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vp4srllzKo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Pdr5qJYEoFs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hão, ao ar livre, animal, rocha&#10;&#10;Descrição gerada automaticamente">
            <a:extLst>
              <a:ext uri="{FF2B5EF4-FFF2-40B4-BE49-F238E27FC236}">
                <a16:creationId xmlns:a16="http://schemas.microsoft.com/office/drawing/2014/main" id="{A9FEACDF-B83A-4F15-A770-A105063F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2" r="-1" b="-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Imagem 2" descr="Uma imagem contendo árvore, ao ar livre, planta&#10;&#10;Descrição gerada automaticamente">
            <a:extLst>
              <a:ext uri="{FF2B5EF4-FFF2-40B4-BE49-F238E27FC236}">
                <a16:creationId xmlns:a16="http://schemas.microsoft.com/office/drawing/2014/main" id="{690BEF29-402B-4A42-B45C-F1BC13E89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74" b="9170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B021699-D4D5-4C22-BD34-864294822E97}"/>
              </a:ext>
            </a:extLst>
          </p:cNvPr>
          <p:cNvSpPr/>
          <p:nvPr/>
        </p:nvSpPr>
        <p:spPr>
          <a:xfrm>
            <a:off x="167149" y="1514167"/>
            <a:ext cx="2297645" cy="1651820"/>
          </a:xfrm>
          <a:prstGeom prst="wedgeEllipseCallout">
            <a:avLst>
              <a:gd name="adj1" fmla="val 51487"/>
              <a:gd name="adj2" fmla="val 63095"/>
            </a:avLst>
          </a:prstGeom>
          <a:solidFill>
            <a:srgbClr val="4074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água não está boa, o que aconteceu com a do lago?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C7CDDABC-6F8B-4E20-B757-81F2C601A8E1}"/>
              </a:ext>
            </a:extLst>
          </p:cNvPr>
          <p:cNvSpPr/>
          <p:nvPr/>
        </p:nvSpPr>
        <p:spPr>
          <a:xfrm>
            <a:off x="2617184" y="732502"/>
            <a:ext cx="3020779" cy="1563329"/>
          </a:xfrm>
          <a:prstGeom prst="wedgeEllipseCallout">
            <a:avLst>
              <a:gd name="adj1" fmla="val 45576"/>
              <a:gd name="adj2" fmla="val 63758"/>
            </a:avLst>
          </a:prstGeom>
          <a:solidFill>
            <a:srgbClr val="4074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lago não existe mais, esses humanos estão acabando com tudo!</a:t>
            </a:r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55F38847-AF81-49D7-89C9-61C8BD7AD540}"/>
              </a:ext>
            </a:extLst>
          </p:cNvPr>
          <p:cNvSpPr/>
          <p:nvPr/>
        </p:nvSpPr>
        <p:spPr>
          <a:xfrm>
            <a:off x="9148492" y="324464"/>
            <a:ext cx="2886192" cy="1091381"/>
          </a:xfrm>
          <a:prstGeom prst="wedgeEllipseCallout">
            <a:avLst>
              <a:gd name="adj1" fmla="val -64097"/>
              <a:gd name="adj2" fmla="val -26689"/>
            </a:avLst>
          </a:prstGeom>
          <a:solidFill>
            <a:srgbClr val="4074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vão acabar com agente, ou nos colocar em gaiolas!</a:t>
            </a:r>
          </a:p>
        </p:txBody>
      </p:sp>
      <p:pic>
        <p:nvPicPr>
          <p:cNvPr id="1026" name="Picture 2" descr="C:\Users\Raimundo F Ignacio\AppData\Local\Temp\SNAGHTML31e8ee59.PNG">
            <a:extLst>
              <a:ext uri="{FF2B5EF4-FFF2-40B4-BE49-F238E27FC236}">
                <a16:creationId xmlns:a16="http://schemas.microsoft.com/office/drawing/2014/main" id="{451E77E1-8D29-4A0F-817E-B82BB8B9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55" y="4900369"/>
            <a:ext cx="14192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83B4344F-4906-4340-B79B-C0BFF1013C36}"/>
              </a:ext>
            </a:extLst>
          </p:cNvPr>
          <p:cNvSpPr/>
          <p:nvPr/>
        </p:nvSpPr>
        <p:spPr>
          <a:xfrm>
            <a:off x="6784258" y="4441172"/>
            <a:ext cx="4139380" cy="1691148"/>
          </a:xfrm>
          <a:prstGeom prst="wedgeEllipseCallout">
            <a:avLst>
              <a:gd name="adj1" fmla="val 55177"/>
              <a:gd name="adj2" fmla="val 66570"/>
            </a:avLst>
          </a:prstGeom>
          <a:solidFill>
            <a:srgbClr val="4074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impedir isso, começando nos responsabilizando por uma formação sólida e sustentável!</a:t>
            </a:r>
          </a:p>
        </p:txBody>
      </p:sp>
    </p:spTree>
    <p:extLst>
      <p:ext uri="{BB962C8B-B14F-4D97-AF65-F5344CB8AC3E}">
        <p14:creationId xmlns:p14="http://schemas.microsoft.com/office/powerpoint/2010/main" val="36979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D87457-A622-4848-A56F-7C53121D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20258"/>
            <a:ext cx="11821169" cy="65781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5CF1BA-949E-4B12-81A2-ADFE82441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356" y="3324069"/>
            <a:ext cx="1636258" cy="3238190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32DB97F0-86C9-418C-8B5D-A1539D573170}"/>
              </a:ext>
            </a:extLst>
          </p:cNvPr>
          <p:cNvSpPr/>
          <p:nvPr/>
        </p:nvSpPr>
        <p:spPr>
          <a:xfrm>
            <a:off x="1396182" y="2436977"/>
            <a:ext cx="3529781" cy="1501878"/>
          </a:xfrm>
          <a:prstGeom prst="wedgeEllipseCallout">
            <a:avLst>
              <a:gd name="adj1" fmla="val -44509"/>
              <a:gd name="adj2" fmla="val 89436"/>
            </a:avLst>
          </a:prstGeom>
          <a:solidFill>
            <a:srgbClr val="8B67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refletir sobre a primeira atividade, cujas questões mostro a seguir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F18ACC-BD12-4857-9236-181CC053C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32" y="3148499"/>
            <a:ext cx="3733800" cy="3413760"/>
          </a:xfrm>
          <a:prstGeom prst="rect">
            <a:avLst/>
          </a:prstGeom>
        </p:spPr>
      </p:pic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id="{1D1E3A87-7C48-4E13-A8A3-DC019C5195A7}"/>
              </a:ext>
            </a:extLst>
          </p:cNvPr>
          <p:cNvSpPr/>
          <p:nvPr/>
        </p:nvSpPr>
        <p:spPr>
          <a:xfrm>
            <a:off x="4827639" y="120259"/>
            <a:ext cx="6685935" cy="2701600"/>
          </a:xfrm>
          <a:prstGeom prst="cloudCallout">
            <a:avLst>
              <a:gd name="adj1" fmla="val 41814"/>
              <a:gd name="adj2" fmla="val 92161"/>
            </a:avLst>
          </a:prstGeom>
          <a:solidFill>
            <a:srgbClr val="DDA8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 vão nos motivar a estudar as etapas básicas de um projeto de instalação de bombeamento e a aprender como são traçadas as curvas de H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f(Q) e do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pt-BR" sz="20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f(Q) para uma bomba!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724B2FE4-5C23-40F9-AA27-D3422DF9BFE8}"/>
              </a:ext>
            </a:extLst>
          </p:cNvPr>
          <p:cNvSpPr/>
          <p:nvPr/>
        </p:nvSpPr>
        <p:spPr>
          <a:xfrm>
            <a:off x="5063613" y="4125955"/>
            <a:ext cx="2743200" cy="1278193"/>
          </a:xfrm>
          <a:prstGeom prst="wedgeEllipseCallout">
            <a:avLst>
              <a:gd name="adj1" fmla="val 85260"/>
              <a:gd name="adj2" fmla="val 34808"/>
            </a:avLst>
          </a:prstGeom>
          <a:solidFill>
            <a:srgbClr val="DD91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com calma, não precisa correr!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8024EA8-01A8-40D9-8605-F41D5BD73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81" y="295741"/>
            <a:ext cx="2314683" cy="18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B26288-4C55-4007-8BB9-F384C6AE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20258"/>
            <a:ext cx="11821169" cy="65781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11AA70-7C74-4F7A-B966-678EF109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6" y="283906"/>
            <a:ext cx="3533775" cy="3733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2DB5C0-81D4-49FD-B53E-90F5C6107711}"/>
              </a:ext>
            </a:extLst>
          </p:cNvPr>
          <p:cNvSpPr txBox="1"/>
          <p:nvPr/>
        </p:nvSpPr>
        <p:spPr>
          <a:xfrm>
            <a:off x="1042221" y="403124"/>
            <a:ext cx="2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ter assistido ao vídeo: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4449FD-E79A-4CA8-BE43-1C5D9C92BF93}"/>
              </a:ext>
            </a:extLst>
          </p:cNvPr>
          <p:cNvSpPr/>
          <p:nvPr/>
        </p:nvSpPr>
        <p:spPr>
          <a:xfrm>
            <a:off x="709471" y="4738800"/>
            <a:ext cx="326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https://youtu.be/M7KzR8b4Emo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C3FDE13-EACA-406B-83B0-72054518B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17265" y="3965395"/>
            <a:ext cx="504847" cy="784228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E31D51-7469-4CE9-8A7F-FE9F0C5EA5AF}"/>
              </a:ext>
            </a:extLst>
          </p:cNvPr>
          <p:cNvSpPr/>
          <p:nvPr/>
        </p:nvSpPr>
        <p:spPr>
          <a:xfrm>
            <a:off x="2900516" y="2310581"/>
            <a:ext cx="3795252" cy="922896"/>
          </a:xfrm>
          <a:prstGeom prst="wedgeEllipseCallout">
            <a:avLst>
              <a:gd name="adj1" fmla="val -58398"/>
              <a:gd name="adj2" fmla="val -50429"/>
            </a:avLst>
          </a:prstGeom>
          <a:solidFill>
            <a:srgbClr val="2497E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Responda as seguintes perguntas: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16AE1B-5F8D-49F9-BE6E-028B98F07F05}"/>
              </a:ext>
            </a:extLst>
          </p:cNvPr>
          <p:cNvSpPr txBox="1"/>
          <p:nvPr/>
        </p:nvSpPr>
        <p:spPr>
          <a:xfrm>
            <a:off x="7093376" y="233795"/>
            <a:ext cx="491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tubulações do problema foram bem dimensionadas?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9B9A79-BC3A-4D38-BFDA-4021F37648A7}"/>
              </a:ext>
            </a:extLst>
          </p:cNvPr>
          <p:cNvSpPr txBox="1"/>
          <p:nvPr/>
        </p:nvSpPr>
        <p:spPr>
          <a:xfrm>
            <a:off x="7093376" y="1145177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vazão de 403,2 m³/h o coeficiente de perda de carga distribuída está correto?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252587-0D7B-4852-8199-69337D0FEBC7}"/>
              </a:ext>
            </a:extLst>
          </p:cNvPr>
          <p:cNvSpPr txBox="1"/>
          <p:nvPr/>
        </p:nvSpPr>
        <p:spPr>
          <a:xfrm>
            <a:off x="7093376" y="2310581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somatória dos comprimentos equivalentes na sução que foi dada, está correta?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1C7FA2-7BB8-408A-AF7C-0BC91C0DD6D2}"/>
              </a:ext>
            </a:extLst>
          </p:cNvPr>
          <p:cNvSpPr txBox="1"/>
          <p:nvPr/>
        </p:nvSpPr>
        <p:spPr>
          <a:xfrm>
            <a:off x="7122375" y="3509874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somatória dos comprimentos equivalentes no recalque que foi dada, está correta?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697365-905B-4983-96D6-B4CE41465333}"/>
              </a:ext>
            </a:extLst>
          </p:cNvPr>
          <p:cNvSpPr txBox="1"/>
          <p:nvPr/>
        </p:nvSpPr>
        <p:spPr>
          <a:xfrm>
            <a:off x="7107876" y="4791111"/>
            <a:ext cx="491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bomba que irá proporcionar a vazão mencionada?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1769BF3-20A8-436C-80B0-46DA8C8F0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5" y="4072267"/>
            <a:ext cx="2581505" cy="249194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BCB67DBE-B577-4C0C-A04D-F24FE2162312}"/>
              </a:ext>
            </a:extLst>
          </p:cNvPr>
          <p:cNvSpPr/>
          <p:nvPr/>
        </p:nvSpPr>
        <p:spPr>
          <a:xfrm>
            <a:off x="5084125" y="3429000"/>
            <a:ext cx="2009251" cy="1065603"/>
          </a:xfrm>
          <a:prstGeom prst="wedgeEllipseCallout">
            <a:avLst>
              <a:gd name="adj1" fmla="val -57534"/>
              <a:gd name="adj2" fmla="val 75418"/>
            </a:avLst>
          </a:prstGeom>
          <a:solidFill>
            <a:srgbClr val="2497E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Vou ajudar!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94B8E22-6C9F-426E-9911-64514DC83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519" y="5108132"/>
            <a:ext cx="1557826" cy="15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interior, parede, pessoa, homem&#10;&#10;Descrição gerada automaticamente">
            <a:extLst>
              <a:ext uri="{FF2B5EF4-FFF2-40B4-BE49-F238E27FC236}">
                <a16:creationId xmlns:a16="http://schemas.microsoft.com/office/drawing/2014/main" id="{5B3C08D1-DDEC-4161-8DD0-382DEEDA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9" y="643467"/>
            <a:ext cx="4178299" cy="5571066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37E38C8-F99C-4B5B-8963-3F33BDD9C766}"/>
              </a:ext>
            </a:extLst>
          </p:cNvPr>
          <p:cNvSpPr/>
          <p:nvPr/>
        </p:nvSpPr>
        <p:spPr>
          <a:xfrm>
            <a:off x="2870813" y="888645"/>
            <a:ext cx="4001729" cy="1533832"/>
          </a:xfrm>
          <a:prstGeom prst="wedgeEllipseCallout">
            <a:avLst>
              <a:gd name="adj1" fmla="val -68990"/>
              <a:gd name="adj2" fmla="val 7275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Vejam a solução de todas elas no YouTube: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8F5586-A7AE-4E2F-A0BF-6697CEB9542C}"/>
              </a:ext>
            </a:extLst>
          </p:cNvPr>
          <p:cNvSpPr/>
          <p:nvPr/>
        </p:nvSpPr>
        <p:spPr>
          <a:xfrm>
            <a:off x="7349554" y="1077605"/>
            <a:ext cx="38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https://youtu.be/nvp4srllzKo</a:t>
            </a:r>
          </a:p>
        </p:txBody>
      </p:sp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id="{A46A1669-26E8-49A1-90E4-B8F27DF8EBA9}"/>
              </a:ext>
            </a:extLst>
          </p:cNvPr>
          <p:cNvSpPr/>
          <p:nvPr/>
        </p:nvSpPr>
        <p:spPr>
          <a:xfrm>
            <a:off x="5579189" y="1464557"/>
            <a:ext cx="3741998" cy="672258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6B050CA-364D-4AE9-8F4B-3BDFF78B4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2" y="2917426"/>
            <a:ext cx="4414033" cy="346051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D3868E-1A52-4874-9452-78A6D3FF7938}"/>
              </a:ext>
            </a:extLst>
          </p:cNvPr>
          <p:cNvSpPr txBox="1"/>
          <p:nvPr/>
        </p:nvSpPr>
        <p:spPr>
          <a:xfrm rot="21211642">
            <a:off x="7197214" y="3012247"/>
            <a:ext cx="175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assistir ao vídeo e compreendê-lo, responda:</a:t>
            </a:r>
          </a:p>
        </p:txBody>
      </p:sp>
      <p:pic>
        <p:nvPicPr>
          <p:cNvPr id="18" name="Imagem 17" descr="Uma imagem contendo LEGO, brinquedo&#10;&#10;Descrição gerada automaticamente">
            <a:extLst>
              <a:ext uri="{FF2B5EF4-FFF2-40B4-BE49-F238E27FC236}">
                <a16:creationId xmlns:a16="http://schemas.microsoft.com/office/drawing/2014/main" id="{9D2ECA68-955F-45C7-A522-43DBD4A9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1" y="4307396"/>
            <a:ext cx="1783234" cy="18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A06C133-9E30-4B5C-B171-8835226E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6" y="3109452"/>
            <a:ext cx="3495675" cy="3581400"/>
          </a:xfrm>
          <a:prstGeom prst="rect">
            <a:avLst/>
          </a:prstGeom>
        </p:spPr>
      </p:pic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04E9C9D8-9BCF-4A3D-8E48-88B71B038E93}"/>
              </a:ext>
            </a:extLst>
          </p:cNvPr>
          <p:cNvSpPr/>
          <p:nvPr/>
        </p:nvSpPr>
        <p:spPr>
          <a:xfrm>
            <a:off x="2605548" y="275303"/>
            <a:ext cx="4906297" cy="1573162"/>
          </a:xfrm>
          <a:prstGeom prst="cloudCallout">
            <a:avLst>
              <a:gd name="adj1" fmla="val -46485"/>
              <a:gd name="adj2" fmla="val 161250"/>
            </a:avLst>
          </a:prstGeom>
          <a:solidFill>
            <a:srgbClr val="B8000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exercite seu cérebro, só desta forma você ampliará a sua inteligência!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2BF128-63DF-43DC-A518-52D3A759D07B}"/>
              </a:ext>
            </a:extLst>
          </p:cNvPr>
          <p:cNvSpPr/>
          <p:nvPr/>
        </p:nvSpPr>
        <p:spPr>
          <a:xfrm>
            <a:off x="127819" y="137652"/>
            <a:ext cx="11926529" cy="660727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D79430-E5F4-47B7-B1FD-A89760592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4" y="1752707"/>
            <a:ext cx="2111434" cy="115753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F11430-3DC3-4C1B-B37B-9A99BB802882}"/>
              </a:ext>
            </a:extLst>
          </p:cNvPr>
          <p:cNvSpPr txBox="1"/>
          <p:nvPr/>
        </p:nvSpPr>
        <p:spPr>
          <a:xfrm>
            <a:off x="1671484" y="5565058"/>
            <a:ext cx="68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Hidráulica</a:t>
            </a:r>
          </a:p>
        </p:txBody>
      </p:sp>
      <p:pic>
        <p:nvPicPr>
          <p:cNvPr id="14" name="Imagem 13" descr="Uma imagem contendo árvore, céu, ao ar livre, água&#10;&#10;Descrição gerada automaticamente">
            <a:extLst>
              <a:ext uri="{FF2B5EF4-FFF2-40B4-BE49-F238E27FC236}">
                <a16:creationId xmlns:a16="http://schemas.microsoft.com/office/drawing/2014/main" id="{43846C83-FE5D-4218-9108-11372091F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821">
            <a:off x="1713987" y="5882044"/>
            <a:ext cx="610200" cy="4250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CB0077-82C0-48F9-8876-E5316313200C}"/>
              </a:ext>
            </a:extLst>
          </p:cNvPr>
          <p:cNvSpPr txBox="1"/>
          <p:nvPr/>
        </p:nvSpPr>
        <p:spPr>
          <a:xfrm>
            <a:off x="4267200" y="2025445"/>
            <a:ext cx="760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 – </a:t>
            </a:r>
            <a:r>
              <a:rPr lang="pt-BR" dirty="0"/>
              <a:t>Considerando a vazão e a carga manométrica do problema cuja solução pode ser vista no vídeo: </a:t>
            </a:r>
            <a:r>
              <a:rPr lang="pt-BR" u="sng" dirty="0">
                <a:hlinkClick r:id="rId6"/>
              </a:rPr>
              <a:t>https://youtu.be/Pdr5qJYEoFs</a:t>
            </a:r>
            <a:r>
              <a:rPr lang="pt-BR" u="sng" dirty="0"/>
              <a:t> </a:t>
            </a:r>
            <a:r>
              <a:rPr lang="pt-BR" dirty="0"/>
              <a:t>especifique a bomba da IMBIL, tanto para a rotação de 3500 rpm, como para a rotação de 1750 rpm.</a:t>
            </a:r>
          </a:p>
          <a:p>
            <a:pPr marL="1347788" indent="-1347788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1" name="Imagem 20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6CD9E867-454B-4F9C-A9A6-62B642F7B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78" y="371890"/>
            <a:ext cx="1688004" cy="165355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0BACD0-3F65-4345-A172-A0991BAFF50A}"/>
              </a:ext>
            </a:extLst>
          </p:cNvPr>
          <p:cNvSpPr txBox="1"/>
          <p:nvPr/>
        </p:nvSpPr>
        <p:spPr>
          <a:xfrm>
            <a:off x="4315208" y="3578942"/>
            <a:ext cx="7236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2 –  </a:t>
            </a:r>
            <a:r>
              <a:rPr lang="pt-BR" dirty="0"/>
              <a:t>Para o mesmo problema (</a:t>
            </a:r>
            <a:r>
              <a:rPr lang="pt-BR" u="sng" dirty="0">
                <a:hlinkClick r:id="rId6"/>
              </a:rPr>
              <a:t>https://youtu.be/Pdr5qJYEoFs</a:t>
            </a:r>
            <a:r>
              <a:rPr lang="pt-BR" dirty="0"/>
              <a:t>) </a:t>
            </a:r>
          </a:p>
          <a:p>
            <a:pPr marL="1347788" algn="just"/>
            <a:r>
              <a:rPr lang="pt-BR" dirty="0"/>
              <a:t>especifique  o coeficiente de perda de carga distribuída pela fórmula de Churchill, tanto para a tubulação de sução, como para a tubulação de recalque, sabendo que ambas são de aço 40.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469967F-06EA-4C4C-A12B-797057FD6E75}"/>
              </a:ext>
            </a:extLst>
          </p:cNvPr>
          <p:cNvSpPr txBox="1"/>
          <p:nvPr/>
        </p:nvSpPr>
        <p:spPr>
          <a:xfrm>
            <a:off x="4454013" y="5486400"/>
            <a:ext cx="709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3 – </a:t>
            </a:r>
            <a:r>
              <a:rPr lang="pt-BR" dirty="0"/>
              <a:t>Considerando a seleção da bomba da aula 1 em 3500 rpm (</a:t>
            </a:r>
            <a:r>
              <a:rPr lang="pt-BR" dirty="0">
                <a:hlinkClick r:id="rId8"/>
              </a:rPr>
              <a:t>https://youtu.be/nvp4srllzKo</a:t>
            </a:r>
            <a:r>
              <a:rPr lang="pt-BR" dirty="0"/>
              <a:t>) , obtenha e analise as suas curvas da bomba. </a:t>
            </a:r>
          </a:p>
        </p:txBody>
      </p:sp>
    </p:spTree>
    <p:extLst>
      <p:ext uri="{BB962C8B-B14F-4D97-AF65-F5344CB8AC3E}">
        <p14:creationId xmlns:p14="http://schemas.microsoft.com/office/powerpoint/2010/main" val="25945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imundo F Ignacio\AppData\Local\Temp\SNAGHTML66c1cf1.PNG">
            <a:extLst>
              <a:ext uri="{FF2B5EF4-FFF2-40B4-BE49-F238E27FC236}">
                <a16:creationId xmlns:a16="http://schemas.microsoft.com/office/drawing/2014/main" id="{F52CDA0C-0134-4617-8310-23F9D602E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EE9C95-5FF7-4405-BC2F-D191477FC790}"/>
              </a:ext>
            </a:extLst>
          </p:cNvPr>
          <p:cNvSpPr/>
          <p:nvPr/>
        </p:nvSpPr>
        <p:spPr>
          <a:xfrm>
            <a:off x="4259455" y="5295709"/>
            <a:ext cx="7100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Essa foi a escolha de 1750 rpm e ai recorremos ao catálogo do fabricante</a:t>
            </a:r>
          </a:p>
          <a:p>
            <a:pPr algn="ctr"/>
            <a:r>
              <a:rPr lang="pt-B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obtemos as curvas da bomba escolhida.</a:t>
            </a:r>
            <a:endParaRPr lang="pt-BR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0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613D276-3F50-421D-9E25-369C5128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36" y="2233459"/>
            <a:ext cx="5372100" cy="2686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34BD8B-5E9E-493F-839D-3C1C7E246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78" y="643467"/>
            <a:ext cx="42479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1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A9C01-DF2A-46E5-98D9-AE9CE3C4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61" y="731958"/>
            <a:ext cx="5334295" cy="5571066"/>
          </a:xfrm>
          <a:prstGeom prst="rect">
            <a:avLst/>
          </a:prstGeom>
        </p:spPr>
      </p:pic>
      <p:pic>
        <p:nvPicPr>
          <p:cNvPr id="4" name="Imagem 3" descr="Uma imagem contendo vestuário&#10;&#10;Descrição gerada automaticamente">
            <a:extLst>
              <a:ext uri="{FF2B5EF4-FFF2-40B4-BE49-F238E27FC236}">
                <a16:creationId xmlns:a16="http://schemas.microsoft.com/office/drawing/2014/main" id="{B21CE27A-5ED4-4663-A0E6-492D408F8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4374" y="2960012"/>
            <a:ext cx="2255715" cy="275867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85CDD30-02E0-42EA-BE85-5BD8CCBD813D}"/>
              </a:ext>
            </a:extLst>
          </p:cNvPr>
          <p:cNvSpPr/>
          <p:nvPr/>
        </p:nvSpPr>
        <p:spPr>
          <a:xfrm>
            <a:off x="688257" y="884903"/>
            <a:ext cx="3706761" cy="1897626"/>
          </a:xfrm>
          <a:prstGeom prst="wedgeEllipseCallout">
            <a:avLst>
              <a:gd name="adj1" fmla="val 21077"/>
              <a:gd name="adj2" fmla="val 81153"/>
            </a:avLst>
          </a:prstGeom>
          <a:solidFill>
            <a:srgbClr val="C15B3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outra forma de representar as curvas da bomba, veja ao lado:</a:t>
            </a:r>
          </a:p>
        </p:txBody>
      </p:sp>
    </p:spTree>
    <p:extLst>
      <p:ext uri="{BB962C8B-B14F-4D97-AF65-F5344CB8AC3E}">
        <p14:creationId xmlns:p14="http://schemas.microsoft.com/office/powerpoint/2010/main" val="13630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FB8F0C6E-5B69-499B-BFCD-8BC01B2FA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8492" y="951449"/>
            <a:ext cx="1651983" cy="1390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B97B0-5723-4141-9BFA-04099CD8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63" y="3522465"/>
            <a:ext cx="2118699" cy="282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814EEC-FF21-440C-A577-AAC81B609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26" y="3556819"/>
            <a:ext cx="3744214" cy="28101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7352B31-F9D5-4686-A137-E3473F16AF4C}"/>
              </a:ext>
            </a:extLst>
          </p:cNvPr>
          <p:cNvSpPr/>
          <p:nvPr/>
        </p:nvSpPr>
        <p:spPr>
          <a:xfrm>
            <a:off x="127819" y="137652"/>
            <a:ext cx="11926529" cy="660727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76CD1D6-FA5B-4F22-AFD1-F0314D69E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3" y="3251723"/>
            <a:ext cx="1386960" cy="34292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F7C019-7739-472F-BCFA-CF43B87EE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56" y="1274370"/>
            <a:ext cx="3033023" cy="2248095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915D4538-68C7-4665-8CE0-F16CE2A723B0}"/>
              </a:ext>
            </a:extLst>
          </p:cNvPr>
          <p:cNvSpPr/>
          <p:nvPr/>
        </p:nvSpPr>
        <p:spPr>
          <a:xfrm>
            <a:off x="7715427" y="570271"/>
            <a:ext cx="4240600" cy="2153264"/>
          </a:xfrm>
          <a:prstGeom prst="wedgeEllipseCallout">
            <a:avLst>
              <a:gd name="adj1" fmla="val -67075"/>
              <a:gd name="adj2" fmla="val 65240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 da experiência do FREIO DINAMOMÉTRICO e que permitirá obter as curvas de H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f(Q) e do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pt-BR" sz="20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f(Q)</a:t>
            </a: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EBE95299-FB8B-4496-A358-D80165EA6A23}"/>
              </a:ext>
            </a:extLst>
          </p:cNvPr>
          <p:cNvSpPr/>
          <p:nvPr/>
        </p:nvSpPr>
        <p:spPr>
          <a:xfrm>
            <a:off x="1032387" y="2222090"/>
            <a:ext cx="3682748" cy="2153265"/>
          </a:xfrm>
          <a:prstGeom prst="wedgeEllipseCallout">
            <a:avLst>
              <a:gd name="adj1" fmla="val -42992"/>
              <a:gd name="adj2" fmla="val 54460"/>
            </a:avLst>
          </a:prstGeom>
          <a:solidFill>
            <a:srgbClr val="912B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que será o primeiro relatório do curso de Hidráulica Básica!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0875B5C-641C-4A9D-ACFF-048B93BDA5F0}"/>
              </a:ext>
            </a:extLst>
          </p:cNvPr>
          <p:cNvSpPr/>
          <p:nvPr/>
        </p:nvSpPr>
        <p:spPr>
          <a:xfrm>
            <a:off x="7715426" y="2947998"/>
            <a:ext cx="396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https://youtu.be/jIZK8Ci231k</a:t>
            </a:r>
          </a:p>
        </p:txBody>
      </p:sp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941B014E-8480-45C0-8767-5C4EDE817B0F}"/>
              </a:ext>
            </a:extLst>
          </p:cNvPr>
          <p:cNvSpPr/>
          <p:nvPr/>
        </p:nvSpPr>
        <p:spPr>
          <a:xfrm>
            <a:off x="3061546" y="405759"/>
            <a:ext cx="3069814" cy="1091380"/>
          </a:xfrm>
          <a:prstGeom prst="wedgeEllipseCallout">
            <a:avLst>
              <a:gd name="adj1" fmla="val -46776"/>
              <a:gd name="adj2" fmla="val 5799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simulação no YouTube: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CDEDCA-2B8C-4FE1-A15F-CFB4757338B0}"/>
              </a:ext>
            </a:extLst>
          </p:cNvPr>
          <p:cNvSpPr/>
          <p:nvPr/>
        </p:nvSpPr>
        <p:spPr>
          <a:xfrm>
            <a:off x="1344577" y="5137117"/>
            <a:ext cx="33920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rgbClr val="9C2E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Vamos ver como</a:t>
            </a:r>
          </a:p>
          <a:p>
            <a:pPr algn="ctr"/>
            <a:r>
              <a:rPr lang="pt-BR" sz="3600" b="1" dirty="0">
                <a:ln w="0"/>
                <a:solidFill>
                  <a:srgbClr val="9C2E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elas são obtidas!</a:t>
            </a:r>
            <a:endParaRPr lang="pt-BR" sz="3600" b="1" cap="none" spc="0" dirty="0">
              <a:ln w="0"/>
              <a:solidFill>
                <a:srgbClr val="9C2E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2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478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7</cp:revision>
  <dcterms:created xsi:type="dcterms:W3CDTF">2019-02-23T13:29:14Z</dcterms:created>
  <dcterms:modified xsi:type="dcterms:W3CDTF">2019-02-25T15:48:39Z</dcterms:modified>
</cp:coreProperties>
</file>