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9" r:id="rId9"/>
    <p:sldId id="280" r:id="rId10"/>
    <p:sldId id="265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B89"/>
    <a:srgbClr val="7F001B"/>
    <a:srgbClr val="002244"/>
    <a:srgbClr val="3BB500"/>
    <a:srgbClr val="B44E31"/>
    <a:srgbClr val="177759"/>
    <a:srgbClr val="060806"/>
    <a:srgbClr val="40C990"/>
    <a:srgbClr val="B1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curvas parciais da bomba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HB = f(Q)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50.2"/>
            <c:dispRSqr val="1"/>
            <c:dispEq val="1"/>
            <c:trendlineLbl>
              <c:layout>
                <c:manualLayout>
                  <c:x val="-0.50432097862889047"/>
                  <c:y val="-0.6008410647778803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>
                        <a:solidFill>
                          <a:schemeClr val="tx2"/>
                        </a:solidFill>
                      </a:rPr>
                      <a:t>HB = -0,1006Q</a:t>
                    </a:r>
                    <a:r>
                      <a:rPr lang="en-US" sz="1200" baseline="30000">
                        <a:solidFill>
                          <a:schemeClr val="tx2"/>
                        </a:solidFill>
                      </a:rPr>
                      <a:t>2</a:t>
                    </a:r>
                    <a:r>
                      <a:rPr lang="en-US" sz="1200" baseline="0">
                        <a:solidFill>
                          <a:schemeClr val="tx2"/>
                        </a:solidFill>
                      </a:rPr>
                      <a:t> + 0,729Q + 50,2</a:t>
                    </a:r>
                    <a:br>
                      <a:rPr lang="en-US" sz="1200" baseline="0">
                        <a:solidFill>
                          <a:schemeClr val="tx2"/>
                        </a:solidFill>
                      </a:rPr>
                    </a:br>
                    <a:r>
                      <a:rPr lang="en-US" sz="1200" baseline="0">
                        <a:solidFill>
                          <a:schemeClr val="tx2"/>
                        </a:solidFill>
                      </a:rPr>
                      <a:t>R² = 0,9774</a:t>
                    </a:r>
                    <a:endParaRPr lang="en-US" sz="1200">
                      <a:solidFill>
                        <a:schemeClr val="tx2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'freio dinamométrico'!$D$35:$D$41</c:f>
              <c:numCache>
                <c:formatCode>0.0</c:formatCode>
                <c:ptCount val="7"/>
                <c:pt idx="0">
                  <c:v>0</c:v>
                </c:pt>
                <c:pt idx="1">
                  <c:v>8.9369082771751813</c:v>
                </c:pt>
                <c:pt idx="2">
                  <c:v>13.265464664618239</c:v>
                </c:pt>
                <c:pt idx="3">
                  <c:v>16.940582790321642</c:v>
                </c:pt>
                <c:pt idx="4">
                  <c:v>17.779020979020984</c:v>
                </c:pt>
                <c:pt idx="5">
                  <c:v>19.475757441636397</c:v>
                </c:pt>
                <c:pt idx="6">
                  <c:v>21.184108881668365</c:v>
                </c:pt>
              </c:numCache>
            </c:numRef>
          </c:xVal>
          <c:yVal>
            <c:numRef>
              <c:f>'freio dinamométrico'!$K$35:$K$41</c:f>
              <c:numCache>
                <c:formatCode>0.0</c:formatCode>
                <c:ptCount val="7"/>
                <c:pt idx="0">
                  <c:v>50.160857659117916</c:v>
                </c:pt>
                <c:pt idx="1">
                  <c:v>46.752175203523123</c:v>
                </c:pt>
                <c:pt idx="2">
                  <c:v>42.138714558034657</c:v>
                </c:pt>
                <c:pt idx="3">
                  <c:v>37.105079672584139</c:v>
                </c:pt>
                <c:pt idx="4">
                  <c:v>31.204860675174938</c:v>
                </c:pt>
                <c:pt idx="5">
                  <c:v>25.555638644652547</c:v>
                </c:pt>
                <c:pt idx="6">
                  <c:v>19.349064634496923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72-412B-A44D-3A4BEF19AAC6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6.0134703743949441E-2"/>
                  <c:y val="-0.4425968458071784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 err="1">
                        <a:solidFill>
                          <a:srgbClr val="C00000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200" baseline="-25000" dirty="0" err="1">
                        <a:solidFill>
                          <a:srgbClr val="C00000"/>
                        </a:solidFill>
                      </a:rPr>
                      <a:t>B</a:t>
                    </a:r>
                    <a:r>
                      <a:rPr lang="en-US" sz="1200" baseline="0" dirty="0">
                        <a:solidFill>
                          <a:srgbClr val="C00000"/>
                        </a:solidFill>
                      </a:rPr>
                      <a:t> = -0,5152Q</a:t>
                    </a:r>
                    <a:r>
                      <a:rPr lang="en-US" sz="1200" baseline="30000" dirty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en-US" sz="1200" baseline="0" dirty="0">
                        <a:solidFill>
                          <a:srgbClr val="C00000"/>
                        </a:solidFill>
                      </a:rPr>
                      <a:t> + 13,786Q- 25,796</a:t>
                    </a:r>
                    <a:br>
                      <a:rPr lang="en-US" sz="1200" baseline="0" dirty="0">
                        <a:solidFill>
                          <a:srgbClr val="C00000"/>
                        </a:solidFill>
                      </a:rPr>
                    </a:br>
                    <a:r>
                      <a:rPr lang="en-US" sz="1200" baseline="0" dirty="0">
                        <a:solidFill>
                          <a:srgbClr val="C00000"/>
                        </a:solidFill>
                      </a:rPr>
                      <a:t>R² = 0,9412</a:t>
                    </a:r>
                    <a:endParaRPr lang="en-US" sz="120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'freio dinamométrico'!$D$36:$D$41</c:f>
              <c:numCache>
                <c:formatCode>0.0</c:formatCode>
                <c:ptCount val="6"/>
                <c:pt idx="0">
                  <c:v>8.9369082771751813</c:v>
                </c:pt>
                <c:pt idx="1">
                  <c:v>13.265464664618239</c:v>
                </c:pt>
                <c:pt idx="2">
                  <c:v>16.940582790321642</c:v>
                </c:pt>
                <c:pt idx="3">
                  <c:v>17.779020979020984</c:v>
                </c:pt>
                <c:pt idx="4">
                  <c:v>19.475757441636397</c:v>
                </c:pt>
                <c:pt idx="5">
                  <c:v>21.184108881668365</c:v>
                </c:pt>
              </c:numCache>
            </c:numRef>
          </c:xVal>
          <c:yVal>
            <c:numRef>
              <c:f>'freio dinamométrico'!$N$36:$N$41</c:f>
              <c:numCache>
                <c:formatCode>0.0</c:formatCode>
                <c:ptCount val="6"/>
                <c:pt idx="0">
                  <c:v>56.976575006287966</c:v>
                </c:pt>
                <c:pt idx="1">
                  <c:v>63.679878826521019</c:v>
                </c:pt>
                <c:pt idx="2">
                  <c:v>64.883270019800904</c:v>
                </c:pt>
                <c:pt idx="3">
                  <c:v>54.451879264239764</c:v>
                </c:pt>
                <c:pt idx="4">
                  <c:v>46.411810898305752</c:v>
                </c:pt>
                <c:pt idx="5">
                  <c:v>34.928263770901133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772-412B-A44D-3A4BEF19AAC6}"/>
            </c:ext>
          </c:extLst>
        </c:ser>
        <c:ser>
          <c:idx val="2"/>
          <c:order val="2"/>
          <c:tx>
            <c:v>rendimento corrigido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0388360780224426"/>
                  <c:y val="-0.3096453744519077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>
                        <a:solidFill>
                          <a:srgbClr val="00B050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200" b="1" baseline="-25000">
                        <a:solidFill>
                          <a:srgbClr val="00B050"/>
                        </a:solidFill>
                      </a:rPr>
                      <a:t>Bc</a:t>
                    </a:r>
                    <a:r>
                      <a:rPr lang="en-US" sz="1200" b="1" baseline="0">
                        <a:solidFill>
                          <a:srgbClr val="00B050"/>
                        </a:solidFill>
                      </a:rPr>
                      <a:t> = -0,5148Q</a:t>
                    </a:r>
                    <a:r>
                      <a:rPr lang="en-US" sz="1200" b="1" baseline="30000">
                        <a:solidFill>
                          <a:srgbClr val="00B050"/>
                        </a:solidFill>
                      </a:rPr>
                      <a:t>2</a:t>
                    </a:r>
                    <a:r>
                      <a:rPr lang="en-US" sz="1200" b="1" baseline="0">
                        <a:solidFill>
                          <a:srgbClr val="00B050"/>
                        </a:solidFill>
                      </a:rPr>
                      <a:t> + 13,77Q- 25,638</a:t>
                    </a:r>
                    <a:br>
                      <a:rPr lang="en-US" sz="1200" b="1" baseline="0">
                        <a:solidFill>
                          <a:srgbClr val="00B050"/>
                        </a:solidFill>
                      </a:rPr>
                    </a:br>
                    <a:r>
                      <a:rPr lang="en-US" sz="1200" b="1" baseline="0">
                        <a:solidFill>
                          <a:srgbClr val="00B050"/>
                        </a:solidFill>
                      </a:rPr>
                      <a:t>R² = 0,9412</a:t>
                    </a:r>
                    <a:endParaRPr lang="en-US" sz="1200" b="1">
                      <a:solidFill>
                        <a:srgbClr val="00B05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'freio dinamométrico'!$D$36:$D$41</c:f>
              <c:numCache>
                <c:formatCode>0.0</c:formatCode>
                <c:ptCount val="6"/>
                <c:pt idx="0">
                  <c:v>8.9369082771751813</c:v>
                </c:pt>
                <c:pt idx="1">
                  <c:v>13.265464664618239</c:v>
                </c:pt>
                <c:pt idx="2">
                  <c:v>16.940582790321642</c:v>
                </c:pt>
                <c:pt idx="3">
                  <c:v>17.779020979020984</c:v>
                </c:pt>
                <c:pt idx="4">
                  <c:v>19.475757441636397</c:v>
                </c:pt>
                <c:pt idx="5">
                  <c:v>21.184108881668365</c:v>
                </c:pt>
              </c:numCache>
            </c:numRef>
          </c:xVal>
          <c:yVal>
            <c:numRef>
              <c:f>'freio dinamométrico'!$O$36:$O$41</c:f>
              <c:numCache>
                <c:formatCode>0.0</c:formatCode>
                <c:ptCount val="6"/>
                <c:pt idx="0">
                  <c:v>57.024223860123136</c:v>
                </c:pt>
                <c:pt idx="1">
                  <c:v>63.705720358297981</c:v>
                </c:pt>
                <c:pt idx="2">
                  <c:v>64.898284677944247</c:v>
                </c:pt>
                <c:pt idx="3">
                  <c:v>54.464872603654754</c:v>
                </c:pt>
                <c:pt idx="4">
                  <c:v>46.419460344899235</c:v>
                </c:pt>
                <c:pt idx="5">
                  <c:v>34.952384026095388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772-412B-A44D-3A4BEF19A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154456"/>
        <c:axId val="701154784"/>
      </c:scatterChart>
      <c:valAx>
        <c:axId val="701154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1154784"/>
        <c:crosses val="autoZero"/>
        <c:crossBetween val="midCat"/>
      </c:valAx>
      <c:valAx>
        <c:axId val="7011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</a:t>
                </a:r>
                <a:r>
                  <a:rPr lang="en-US" sz="1400" baseline="-25000"/>
                  <a:t>B</a:t>
                </a:r>
                <a:r>
                  <a:rPr lang="en-US" sz="1400"/>
                  <a:t> (m) e </a:t>
                </a:r>
                <a:r>
                  <a:rPr lang="en-US" sz="1400">
                    <a:latin typeface="Symbol" panose="05050102010706020507" pitchFamily="18" charset="2"/>
                  </a:rPr>
                  <a:t>h</a:t>
                </a:r>
                <a:r>
                  <a:rPr lang="en-US" sz="1400" baseline="-25000"/>
                  <a:t>B</a:t>
                </a:r>
                <a:r>
                  <a:rPr lang="en-US" sz="1400"/>
                  <a:t>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1154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curvas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parciais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ponto de trabalho da bomba</a:t>
            </a:r>
          </a:p>
        </c:rich>
      </c:tx>
      <c:layout>
        <c:manualLayout>
          <c:xMode val="edge"/>
          <c:yMode val="edge"/>
          <c:x val="0.37158573822478475"/>
          <c:y val="2.0516716097652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HB = f(Q)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50.2"/>
            <c:dispRSqr val="1"/>
            <c:dispEq val="1"/>
            <c:trendlineLbl>
              <c:layout>
                <c:manualLayout>
                  <c:x val="-0.49459150453559841"/>
                  <c:y val="-0.3174783214777348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2"/>
                        </a:solidFill>
                      </a:rPr>
                      <a:t>H</a:t>
                    </a:r>
                    <a:r>
                      <a:rPr lang="en-US" sz="1600" b="1" baseline="-25000" dirty="0">
                        <a:solidFill>
                          <a:schemeClr val="tx2"/>
                        </a:solidFill>
                      </a:rPr>
                      <a:t>B</a:t>
                    </a:r>
                    <a:r>
                      <a:rPr lang="en-US" sz="1600" b="1" baseline="0" dirty="0">
                        <a:solidFill>
                          <a:schemeClr val="tx2"/>
                        </a:solidFill>
                      </a:rPr>
                      <a:t> = -0,1006Q</a:t>
                    </a:r>
                    <a:r>
                      <a:rPr lang="en-US" sz="1600" b="1" baseline="30000" dirty="0">
                        <a:solidFill>
                          <a:schemeClr val="tx2"/>
                        </a:solidFill>
                      </a:rPr>
                      <a:t>2</a:t>
                    </a:r>
                    <a:r>
                      <a:rPr lang="en-US" sz="1600" b="1" baseline="0" dirty="0">
                        <a:solidFill>
                          <a:schemeClr val="tx2"/>
                        </a:solidFill>
                      </a:rPr>
                      <a:t> + 0,729Q + 50,2</a:t>
                    </a:r>
                    <a:br>
                      <a:rPr lang="en-US" sz="1600" b="1" baseline="0" dirty="0">
                        <a:solidFill>
                          <a:schemeClr val="tx2"/>
                        </a:solidFill>
                      </a:rPr>
                    </a:br>
                    <a:r>
                      <a:rPr lang="en-US" sz="1600" b="1" baseline="0" dirty="0">
                        <a:solidFill>
                          <a:schemeClr val="tx2"/>
                        </a:solidFill>
                      </a:rPr>
                      <a:t>R² = 0,9774</a:t>
                    </a:r>
                    <a:endParaRPr lang="en-US" sz="1600" b="1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'freio dinamométrico'!$D$35:$D$41</c:f>
              <c:numCache>
                <c:formatCode>0.0</c:formatCode>
                <c:ptCount val="7"/>
                <c:pt idx="0">
                  <c:v>0</c:v>
                </c:pt>
                <c:pt idx="1">
                  <c:v>8.9369082771751813</c:v>
                </c:pt>
                <c:pt idx="2">
                  <c:v>13.265464664618239</c:v>
                </c:pt>
                <c:pt idx="3">
                  <c:v>16.940582790321642</c:v>
                </c:pt>
                <c:pt idx="4">
                  <c:v>17.779020979020984</c:v>
                </c:pt>
                <c:pt idx="5">
                  <c:v>19.475757441636397</c:v>
                </c:pt>
                <c:pt idx="6">
                  <c:v>21.184108881668365</c:v>
                </c:pt>
              </c:numCache>
            </c:numRef>
          </c:xVal>
          <c:yVal>
            <c:numRef>
              <c:f>'freio dinamométrico'!$K$35:$K$41</c:f>
              <c:numCache>
                <c:formatCode>0.0</c:formatCode>
                <c:ptCount val="7"/>
                <c:pt idx="0">
                  <c:v>50.160857659117916</c:v>
                </c:pt>
                <c:pt idx="1">
                  <c:v>46.752175203523123</c:v>
                </c:pt>
                <c:pt idx="2">
                  <c:v>42.138714558034657</c:v>
                </c:pt>
                <c:pt idx="3">
                  <c:v>37.105079672584139</c:v>
                </c:pt>
                <c:pt idx="4">
                  <c:v>31.204860675174938</c:v>
                </c:pt>
                <c:pt idx="5">
                  <c:v>25.555638644652547</c:v>
                </c:pt>
                <c:pt idx="6">
                  <c:v>19.349064634496923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04-4EBA-A7C4-8EF49761A6BD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49784659716869206"/>
                  <c:y val="-0.3540862100563500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 err="1">
                        <a:solidFill>
                          <a:srgbClr val="C00000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600" b="1" baseline="-25000" dirty="0" err="1">
                        <a:solidFill>
                          <a:srgbClr val="C00000"/>
                        </a:solidFill>
                      </a:rPr>
                      <a:t>B</a:t>
                    </a:r>
                    <a:r>
                      <a:rPr lang="en-US" sz="1600" b="1" baseline="0" dirty="0">
                        <a:solidFill>
                          <a:srgbClr val="C00000"/>
                        </a:solidFill>
                      </a:rPr>
                      <a:t> = -0,5152Q</a:t>
                    </a:r>
                    <a:r>
                      <a:rPr lang="en-US" sz="1600" b="1" baseline="30000" dirty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en-US" sz="1600" b="1" baseline="0" dirty="0">
                        <a:solidFill>
                          <a:srgbClr val="C00000"/>
                        </a:solidFill>
                      </a:rPr>
                      <a:t> + 13,786Q- 25,796</a:t>
                    </a:r>
                    <a:br>
                      <a:rPr lang="en-US" sz="1600" b="1" baseline="0" dirty="0">
                        <a:solidFill>
                          <a:srgbClr val="C00000"/>
                        </a:solidFill>
                      </a:rPr>
                    </a:br>
                    <a:r>
                      <a:rPr lang="en-US" sz="1600" b="1" baseline="0" dirty="0">
                        <a:solidFill>
                          <a:srgbClr val="C00000"/>
                        </a:solidFill>
                      </a:rPr>
                      <a:t>R² = 0,9412</a:t>
                    </a:r>
                    <a:endParaRPr lang="en-US" sz="1600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'freio dinamométrico'!$D$36:$D$41</c:f>
              <c:numCache>
                <c:formatCode>0.0</c:formatCode>
                <c:ptCount val="6"/>
                <c:pt idx="0">
                  <c:v>8.9369082771751813</c:v>
                </c:pt>
                <c:pt idx="1">
                  <c:v>13.265464664618239</c:v>
                </c:pt>
                <c:pt idx="2">
                  <c:v>16.940582790321642</c:v>
                </c:pt>
                <c:pt idx="3">
                  <c:v>17.779020979020984</c:v>
                </c:pt>
                <c:pt idx="4">
                  <c:v>19.475757441636397</c:v>
                </c:pt>
                <c:pt idx="5">
                  <c:v>21.184108881668365</c:v>
                </c:pt>
              </c:numCache>
            </c:numRef>
          </c:xVal>
          <c:yVal>
            <c:numRef>
              <c:f>'freio dinamométrico'!$N$36:$N$41</c:f>
              <c:numCache>
                <c:formatCode>0.0</c:formatCode>
                <c:ptCount val="6"/>
                <c:pt idx="0">
                  <c:v>56.976575006287966</c:v>
                </c:pt>
                <c:pt idx="1">
                  <c:v>63.679878826521019</c:v>
                </c:pt>
                <c:pt idx="2">
                  <c:v>64.883270019800904</c:v>
                </c:pt>
                <c:pt idx="3">
                  <c:v>54.451879264239764</c:v>
                </c:pt>
                <c:pt idx="4">
                  <c:v>46.411810898305752</c:v>
                </c:pt>
                <c:pt idx="5">
                  <c:v>34.928263770901133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404-4EBA-A7C4-8EF49761A6BD}"/>
            </c:ext>
          </c:extLst>
        </c:ser>
        <c:ser>
          <c:idx val="2"/>
          <c:order val="2"/>
          <c:tx>
            <c:v>rendimento corrigido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1980294296247267"/>
                  <c:y val="-0.2604536976489422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>
                        <a:solidFill>
                          <a:srgbClr val="00B050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600" b="1" baseline="-25000">
                        <a:solidFill>
                          <a:srgbClr val="00B050"/>
                        </a:solidFill>
                      </a:rPr>
                      <a:t>Bc</a:t>
                    </a:r>
                    <a:r>
                      <a:rPr lang="en-US" sz="1600" b="1" baseline="0">
                        <a:solidFill>
                          <a:srgbClr val="00B050"/>
                        </a:solidFill>
                      </a:rPr>
                      <a:t> = -0,5148Q</a:t>
                    </a:r>
                    <a:r>
                      <a:rPr lang="en-US" sz="1600" b="1" baseline="30000">
                        <a:solidFill>
                          <a:srgbClr val="00B050"/>
                        </a:solidFill>
                      </a:rPr>
                      <a:t>2</a:t>
                    </a:r>
                    <a:r>
                      <a:rPr lang="en-US" sz="1600" b="1" baseline="0">
                        <a:solidFill>
                          <a:srgbClr val="00B050"/>
                        </a:solidFill>
                      </a:rPr>
                      <a:t> + 13,77Q- 25,638</a:t>
                    </a:r>
                    <a:br>
                      <a:rPr lang="en-US" sz="1600" b="1" baseline="0">
                        <a:solidFill>
                          <a:srgbClr val="00B050"/>
                        </a:solidFill>
                      </a:rPr>
                    </a:br>
                    <a:r>
                      <a:rPr lang="en-US" sz="1600" b="1" baseline="0">
                        <a:solidFill>
                          <a:srgbClr val="00B050"/>
                        </a:solidFill>
                      </a:rPr>
                      <a:t>R² = 0,9412</a:t>
                    </a:r>
                    <a:endParaRPr lang="en-US" sz="1600" b="1">
                      <a:solidFill>
                        <a:srgbClr val="00B05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'freio dinamométrico'!$D$36:$D$41</c:f>
              <c:numCache>
                <c:formatCode>0.0</c:formatCode>
                <c:ptCount val="6"/>
                <c:pt idx="0">
                  <c:v>8.9369082771751813</c:v>
                </c:pt>
                <c:pt idx="1">
                  <c:v>13.265464664618239</c:v>
                </c:pt>
                <c:pt idx="2">
                  <c:v>16.940582790321642</c:v>
                </c:pt>
                <c:pt idx="3">
                  <c:v>17.779020979020984</c:v>
                </c:pt>
                <c:pt idx="4">
                  <c:v>19.475757441636397</c:v>
                </c:pt>
                <c:pt idx="5">
                  <c:v>21.184108881668365</c:v>
                </c:pt>
              </c:numCache>
            </c:numRef>
          </c:xVal>
          <c:yVal>
            <c:numRef>
              <c:f>'freio dinamométrico'!$O$36:$O$41</c:f>
              <c:numCache>
                <c:formatCode>0.0</c:formatCode>
                <c:ptCount val="6"/>
                <c:pt idx="0">
                  <c:v>57.024223860123136</c:v>
                </c:pt>
                <c:pt idx="1">
                  <c:v>63.705720358297981</c:v>
                </c:pt>
                <c:pt idx="2">
                  <c:v>64.898284677944247</c:v>
                </c:pt>
                <c:pt idx="3">
                  <c:v>54.464872603654754</c:v>
                </c:pt>
                <c:pt idx="4">
                  <c:v>46.419460344899235</c:v>
                </c:pt>
                <c:pt idx="5">
                  <c:v>34.952384026095388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404-4EBA-A7C4-8EF49761A6BD}"/>
            </c:ext>
          </c:extLst>
        </c:ser>
        <c:ser>
          <c:idx val="3"/>
          <c:order val="3"/>
          <c:tx>
            <c:v>CCI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intercept val="15"/>
            <c:dispRSqr val="1"/>
            <c:dispEq val="1"/>
            <c:trendlineLbl>
              <c:layout>
                <c:manualLayout>
                  <c:x val="-0.39476230588609001"/>
                  <c:y val="0.140264513063655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rgbClr val="7030A0"/>
                        </a:solidFill>
                      </a:rPr>
                      <a:t>H</a:t>
                    </a:r>
                    <a:r>
                      <a:rPr lang="en-US" sz="1600" b="1" baseline="-25000" dirty="0">
                        <a:solidFill>
                          <a:srgbClr val="7030A0"/>
                        </a:solidFill>
                      </a:rPr>
                      <a:t>S </a:t>
                    </a:r>
                    <a:r>
                      <a:rPr lang="en-US" sz="1600" b="1" baseline="0" dirty="0">
                        <a:solidFill>
                          <a:srgbClr val="7030A0"/>
                        </a:solidFill>
                      </a:rPr>
                      <a:t>= 0,0221Q</a:t>
                    </a:r>
                    <a:r>
                      <a:rPr lang="en-US" sz="1600" b="1" baseline="30000" dirty="0">
                        <a:solidFill>
                          <a:srgbClr val="7030A0"/>
                        </a:solidFill>
                      </a:rPr>
                      <a:t>2</a:t>
                    </a:r>
                    <a:r>
                      <a:rPr lang="en-US" sz="1600" b="1" baseline="0" dirty="0">
                        <a:solidFill>
                          <a:srgbClr val="7030A0"/>
                        </a:solidFill>
                      </a:rPr>
                      <a:t> + 0,037Q + 15</a:t>
                    </a:r>
                    <a:br>
                      <a:rPr lang="en-US" sz="1600" b="1" baseline="0" dirty="0">
                        <a:solidFill>
                          <a:srgbClr val="7030A0"/>
                        </a:solidFill>
                      </a:rPr>
                    </a:br>
                    <a:r>
                      <a:rPr lang="en-US" sz="1600" b="1" baseline="0" dirty="0">
                        <a:solidFill>
                          <a:srgbClr val="7030A0"/>
                        </a:solidFill>
                      </a:rPr>
                      <a:t>R² = 1</a:t>
                    </a:r>
                    <a:endParaRPr lang="en-US" sz="1600" b="1" dirty="0">
                      <a:solidFill>
                        <a:srgbClr val="7030A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problema!$A$2:$A$8</c:f>
              <c:numCache>
                <c:formatCode>0.0</c:formatCode>
                <c:ptCount val="7"/>
                <c:pt idx="0" formatCode="General">
                  <c:v>0</c:v>
                </c:pt>
                <c:pt idx="1">
                  <c:v>8.9369082771751813</c:v>
                </c:pt>
                <c:pt idx="2">
                  <c:v>13.265464664618239</c:v>
                </c:pt>
                <c:pt idx="3">
                  <c:v>16.940582790321642</c:v>
                </c:pt>
                <c:pt idx="4">
                  <c:v>17.779020979020984</c:v>
                </c:pt>
                <c:pt idx="5">
                  <c:v>19.475757441636397</c:v>
                </c:pt>
                <c:pt idx="6">
                  <c:v>21.184108881668365</c:v>
                </c:pt>
              </c:numCache>
            </c:numRef>
          </c:xVal>
          <c:yVal>
            <c:numRef>
              <c:f>problema!$H$2:$H$8</c:f>
              <c:numCache>
                <c:formatCode>0.0</c:formatCode>
                <c:ptCount val="7"/>
                <c:pt idx="0" formatCode="General">
                  <c:v>15</c:v>
                </c:pt>
                <c:pt idx="1">
                  <c:v>17.08171014204795</c:v>
                </c:pt>
                <c:pt idx="2">
                  <c:v>19.37592879196453</c:v>
                </c:pt>
                <c:pt idx="3">
                  <c:v>21.962704125260135</c:v>
                </c:pt>
                <c:pt idx="4">
                  <c:v>22.634654133910903</c:v>
                </c:pt>
                <c:pt idx="5">
                  <c:v>24.087246891029157</c:v>
                </c:pt>
                <c:pt idx="6">
                  <c:v>25.675097732171889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404-4EBA-A7C4-8EF49761A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154456"/>
        <c:axId val="701154784"/>
      </c:scatterChart>
      <c:valAx>
        <c:axId val="701154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1154784"/>
        <c:crosses val="autoZero"/>
        <c:crossBetween val="midCat"/>
      </c:valAx>
      <c:valAx>
        <c:axId val="7011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</a:t>
                </a:r>
                <a:r>
                  <a:rPr lang="en-US" sz="1400" baseline="-25000"/>
                  <a:t>B</a:t>
                </a:r>
                <a:r>
                  <a:rPr lang="en-US" sz="1400"/>
                  <a:t> (m) e </a:t>
                </a:r>
                <a:r>
                  <a:rPr lang="en-US" sz="1400">
                    <a:latin typeface="Symbol" panose="05050102010706020507" pitchFamily="18" charset="2"/>
                  </a:rPr>
                  <a:t>h</a:t>
                </a:r>
                <a:r>
                  <a:rPr lang="en-US" sz="1400" baseline="-25000"/>
                  <a:t>B</a:t>
                </a:r>
                <a:r>
                  <a:rPr lang="en-US" sz="1400"/>
                  <a:t>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01154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99032564102804"/>
          <c:y val="0.79681145596159786"/>
          <c:w val="0.84903592905214298"/>
          <c:h val="0.19051248699747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6B4E-01A4-401B-BA9A-1F578216DA75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8E51-BF0D-4276-AF21-5818F7A46A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72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910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54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93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571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41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966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72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258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478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95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73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059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178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939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916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324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4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78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72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56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36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60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8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B8E51-BF0D-4276-AF21-5818F7A46A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3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F1026-1057-4466-A4C7-A64E1E7D2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A5C7D2-240A-4193-B874-8A6E5E1A3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AE4FF5-4A5A-47F3-B45F-E003B33A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5E0272-CA09-431E-A2D7-A96F124C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8FD6B6-6E82-4564-B99F-2623A8FD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82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A24C0-36BB-49C1-BD02-FAF9F04A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5DB5A9-C148-4DD0-90F7-7347A8DC5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D4267F-DCA9-407F-85B1-682B2082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DC5EB9-C701-48B8-979B-072C6606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2746A4-A7AB-4B55-B9AB-D82BD798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2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352064-14D3-499C-AD32-E1DE202DA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B8FC22-1E9B-46E0-B198-04C224EBA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25FCB0-C4BE-4B10-9858-C426CEFF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AFA921-4DB0-45D0-8C05-0A8C273E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EFA8C-E307-4E35-BCF4-D83F62EA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33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5AE01-C31B-4419-8781-DB1C344C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09D75-81F7-4715-9751-D97188E82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9EEED6-6594-4453-AF8B-A8E5AAC2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501884-6A24-4319-9276-2C357A44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7E04E6-4D56-4654-A014-01CD1817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7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7107-B40A-468E-B0F6-3F1A7824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380EB-A95F-4484-B387-98F864D2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80BD85-C178-4FA9-854B-1ADBAFDC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6AB36E-900A-4D47-8747-06FD7159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BA7D2-F585-4A67-9777-EC79078E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2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EE8D0-E247-4247-A4B2-35DE30E2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17A962-8296-4779-88F2-E16E2937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B6CAB6-44C2-4A46-86D9-CA608C673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52B51C-2B40-4E68-B688-0DF31090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B45F54-D97E-48AA-BA83-BB2C1A2E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4A8BF4-CFA7-4183-9CBF-BBD22FC8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71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2921F-266F-4785-824F-DE19EBDA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61A6C-764C-45BB-BD14-945028E7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8E06E-3693-4BC0-9694-4D064FB73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725EF0-C12B-4471-B0E9-D0EB0D1CB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ACEF237-D163-4219-9AC9-B60F68B54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D71643-C50C-4D1E-853D-7BB13C83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25A286-1B3A-4824-B137-54D2F822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692660-2DCC-4C43-A29C-45B6B21B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92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162B1-DF78-4795-90BC-699B5044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C2C1BA-14EE-4DF9-8E5D-EAEE6529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7FF667-CD60-42C3-92D1-3473DEF4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38F589-4975-4157-AE65-74A982F4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19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8B15197-A6B7-4C6D-ABA0-CF0E1071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ACC6AF-1DC6-4900-AC9F-F4CE62C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E39D84-E67F-488B-A9A4-40283442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23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6EB31-2DDD-4F3D-B724-AE130139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3767AA-FE8F-4B54-9F8A-719514C5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AEF6E7-7021-4E62-8770-4163F977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36C086-9585-480D-9BDC-CB3F4BDA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62139D-8EF0-4B85-916D-7B9980CE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57FF31-D30F-4226-8BE5-27F6BAFA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50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51D2B-3A1F-4B35-A17A-CB479AE5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33E992-EF9E-4470-9C92-BEBEA498C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76C8DB-7739-4E7F-804F-373C32B8B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B798A1-24D5-418B-A7D1-A5554BAF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5D7E21-8B6B-47E3-B692-EF8A2ADB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709512-7EC0-4896-BC58-CF357E0A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98FD38-F616-4C5B-B575-8B519308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0B3436-F6B9-4E75-92DE-FA5FDE17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BD6DF4-93B0-4EB7-A832-D1EA8FB89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A2BF-1C72-42A0-974A-32156FEC10CE}" type="datetimeFigureOut">
              <a:rPr lang="pt-BR" smtClean="0"/>
              <a:t>09/03/2019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14B5E-1279-4630-81BB-EB71B00EF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AA9B92-49B7-467F-BB03-CF90DD93D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033E-0292-4087-8FC2-C47A8041D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5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1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6.png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coladavida.eng.br/hidraulica_I/manualsenai.pdf" TargetMode="External"/><Relationship Id="rId13" Type="http://schemas.openxmlformats.org/officeDocument/2006/relationships/image" Target="../media/image37.png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14.xml"/><Relationship Id="rId7" Type="http://schemas.openxmlformats.org/officeDocument/2006/relationships/hyperlink" Target="http://www.escoladavida.eng.br/hidraulica_I/chamada_de_hidraulica_I.htm" TargetMode="External"/><Relationship Id="rId12" Type="http://schemas.openxmlformats.org/officeDocument/2006/relationships/image" Target="../media/image33.wmf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19" Type="http://schemas.openxmlformats.org/officeDocument/2006/relationships/image" Target="../media/image35.wmf"/><Relationship Id="rId4" Type="http://schemas.openxmlformats.org/officeDocument/2006/relationships/image" Target="../media/image22.png"/><Relationship Id="rId9" Type="http://schemas.openxmlformats.org/officeDocument/2006/relationships/hyperlink" Target="http://www.escoladavida.eng.br/hidraulica_I/exemplos_tubos_industriais.pdf" TargetMode="External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coladavida.eng.br/hidraulica_I/exemplos_tubos_industriais.pdf" TargetMode="External"/><Relationship Id="rId13" Type="http://schemas.openxmlformats.org/officeDocument/2006/relationships/image" Target="../media/image46.png"/><Relationship Id="rId18" Type="http://schemas.openxmlformats.org/officeDocument/2006/relationships/image" Target="../media/image49.png"/><Relationship Id="rId3" Type="http://schemas.openxmlformats.org/officeDocument/2006/relationships/notesSlide" Target="../notesSlides/notesSlide16.xml"/><Relationship Id="rId7" Type="http://schemas.openxmlformats.org/officeDocument/2006/relationships/hyperlink" Target="http://www.escoladavida.eng.br/hidraulica_I/catalogo_pt_Tupy.pdf" TargetMode="External"/><Relationship Id="rId12" Type="http://schemas.openxmlformats.org/officeDocument/2006/relationships/image" Target="../media/image45.png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6" Type="http://schemas.openxmlformats.org/officeDocument/2006/relationships/hyperlink" Target="http://www.escoladavida.eng.br/hidraulica_I/manualsenai.pdf" TargetMode="External"/><Relationship Id="rId11" Type="http://schemas.openxmlformats.org/officeDocument/2006/relationships/image" Target="../media/image44.png"/><Relationship Id="rId5" Type="http://schemas.openxmlformats.org/officeDocument/2006/relationships/hyperlink" Target="http://www.escoladavida.eng.br/hidraulica_I/chamada_de_hidraulica_I.htm" TargetMode="Externa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2.png"/><Relationship Id="rId15" Type="http://schemas.openxmlformats.org/officeDocument/2006/relationships/image" Target="../media/image54.png"/><Relationship Id="rId10" Type="http://schemas.openxmlformats.org/officeDocument/2006/relationships/image" Target="../media/image51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38.png"/><Relationship Id="rId18" Type="http://schemas.openxmlformats.org/officeDocument/2006/relationships/image" Target="../media/image56.wmf"/><Relationship Id="rId26" Type="http://schemas.openxmlformats.org/officeDocument/2006/relationships/image" Target="../media/image58.wmf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64.png"/><Relationship Id="rId7" Type="http://schemas.openxmlformats.org/officeDocument/2006/relationships/image" Target="../media/image59.png"/><Relationship Id="rId12" Type="http://schemas.openxmlformats.org/officeDocument/2006/relationships/image" Target="../media/image48.png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png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24" Type="http://schemas.openxmlformats.org/officeDocument/2006/relationships/image" Target="../media/image67.png"/><Relationship Id="rId5" Type="http://schemas.openxmlformats.org/officeDocument/2006/relationships/image" Target="../media/image43.png"/><Relationship Id="rId15" Type="http://schemas.openxmlformats.org/officeDocument/2006/relationships/image" Target="../media/image55.wmf"/><Relationship Id="rId23" Type="http://schemas.openxmlformats.org/officeDocument/2006/relationships/image" Target="../media/image66.png"/><Relationship Id="rId10" Type="http://schemas.openxmlformats.org/officeDocument/2006/relationships/image" Target="../media/image62.png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2.png"/><Relationship Id="rId9" Type="http://schemas.openxmlformats.org/officeDocument/2006/relationships/image" Target="../media/image61.png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davida.eng.br/hidraulica_I/chamada_de_hidraulica_I.htm" TargetMode="External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hyperlink" Target="http://www.escoladavida.eng.br/hidraulica_I/determina&#231;&#227;o_dos_f.xl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davida.eng.br/hidraulica_I/chamada_de_hidraulica_I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gif"/><Relationship Id="rId5" Type="http://schemas.openxmlformats.org/officeDocument/2006/relationships/image" Target="../media/image72.png"/><Relationship Id="rId4" Type="http://schemas.openxmlformats.org/officeDocument/2006/relationships/hyperlink" Target="http://www.escoladavida.eng.br/hidraulica_I/determina&#231;&#227;o_dos_f.xl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png"/><Relationship Id="rId5" Type="http://schemas.openxmlformats.org/officeDocument/2006/relationships/image" Target="../media/image76.w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80.wmf"/><Relationship Id="rId5" Type="http://schemas.openxmlformats.org/officeDocument/2006/relationships/image" Target="../media/image85.png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84.png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7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6A762A-8307-49E4-B615-EE5D11F4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062601-EE75-437B-87A9-7F9A9E0A97DF}"/>
              </a:ext>
            </a:extLst>
          </p:cNvPr>
          <p:cNvSpPr txBox="1"/>
          <p:nvPr/>
        </p:nvSpPr>
        <p:spPr>
          <a:xfrm>
            <a:off x="9075175" y="226141"/>
            <a:ext cx="2723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3 – determinação da vazão máxima de operação da bomba.</a:t>
            </a:r>
          </a:p>
        </p:txBody>
      </p:sp>
    </p:spTree>
    <p:extLst>
      <p:ext uri="{BB962C8B-B14F-4D97-AF65-F5344CB8AC3E}">
        <p14:creationId xmlns:p14="http://schemas.microsoft.com/office/powerpoint/2010/main" val="37839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A2A850-5991-43F8-A77D-CA074B6D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25" y="0"/>
            <a:ext cx="5633663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4C54F3-6411-4F57-9E4D-3E5910A93F17}"/>
              </a:ext>
            </a:extLst>
          </p:cNvPr>
          <p:cNvSpPr txBox="1"/>
          <p:nvPr/>
        </p:nvSpPr>
        <p:spPr>
          <a:xfrm>
            <a:off x="1914585" y="944544"/>
            <a:ext cx="1511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um problema para exercitar seu cérebro!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E8969A-5465-4800-AA9E-1E1776E6E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425" y="294968"/>
            <a:ext cx="5260756" cy="20844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E8CCC7-D4C2-4E2E-93F0-C00928300809}"/>
              </a:ext>
            </a:extLst>
          </p:cNvPr>
          <p:cNvSpPr txBox="1"/>
          <p:nvPr/>
        </p:nvSpPr>
        <p:spPr>
          <a:xfrm>
            <a:off x="4040809" y="625080"/>
            <a:ext cx="4689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bomba ensaiada na experiência do freio dinamométrico será utilizada na instalação de recalque </a:t>
            </a:r>
            <a:r>
              <a:rPr lang="pt-B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ao lado, especifique o seu ponto de trabalho e verifique se a mesma opera na faixa ideal de trabalho.</a:t>
            </a:r>
          </a:p>
          <a:p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AF1F098-169C-44F1-8F5C-9F74201FA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376" y="3777322"/>
            <a:ext cx="2955878" cy="27857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2B39C1-EDB7-46A1-964E-A29DCA4EE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" y="80387"/>
            <a:ext cx="3681680" cy="3681680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E5C5BBFC-D4C7-4AC7-B440-43175BAFFE45}"/>
              </a:ext>
            </a:extLst>
          </p:cNvPr>
          <p:cNvSpPr/>
          <p:nvPr/>
        </p:nvSpPr>
        <p:spPr>
          <a:xfrm>
            <a:off x="3327747" y="3342968"/>
            <a:ext cx="2955878" cy="1563329"/>
          </a:xfrm>
          <a:prstGeom prst="wedgeEllipseCallout">
            <a:avLst>
              <a:gd name="adj1" fmla="val -66404"/>
              <a:gd name="adj2" fmla="val 37972"/>
            </a:avLst>
          </a:prstGeom>
          <a:solidFill>
            <a:srgbClr val="B1555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por você para funcionar e ampliar minha inteligência!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AC3C46-3429-4C23-9CE1-F989026F86E7}"/>
              </a:ext>
            </a:extLst>
          </p:cNvPr>
          <p:cNvSpPr txBox="1"/>
          <p:nvPr/>
        </p:nvSpPr>
        <p:spPr>
          <a:xfrm>
            <a:off x="1815844" y="902078"/>
            <a:ext cx="1511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um problema para exercitar seu cérebro!</a:t>
            </a:r>
          </a:p>
        </p:txBody>
      </p:sp>
    </p:spTree>
    <p:extLst>
      <p:ext uri="{BB962C8B-B14F-4D97-AF65-F5344CB8AC3E}">
        <p14:creationId xmlns:p14="http://schemas.microsoft.com/office/powerpoint/2010/main" val="40406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A2A850-5991-43F8-A77D-CA074B6D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25" y="0"/>
            <a:ext cx="5633663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2B39C1-EDB7-46A1-964E-A29DCA4EE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" y="80387"/>
            <a:ext cx="3681680" cy="36816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4C54F3-6411-4F57-9E4D-3E5910A93F17}"/>
              </a:ext>
            </a:extLst>
          </p:cNvPr>
          <p:cNvSpPr txBox="1"/>
          <p:nvPr/>
        </p:nvSpPr>
        <p:spPr>
          <a:xfrm>
            <a:off x="1914585" y="944544"/>
            <a:ext cx="1511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um problema para exercitar seu cérebro!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C3871A-ED42-4FB8-97E1-FAF47285E056}"/>
              </a:ext>
            </a:extLst>
          </p:cNvPr>
          <p:cNvSpPr txBox="1"/>
          <p:nvPr/>
        </p:nvSpPr>
        <p:spPr>
          <a:xfrm>
            <a:off x="4188542" y="390547"/>
            <a:ext cx="4911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válvula de poço da Mipel de 3”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redução concêntrica da Tupy de 3” x 2,5”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curva fêmea de 90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Tupy de 2,5”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redução excêntrica de 2,5” x 2”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válvula de retenção horizontal da Mipel de 2”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válvula globo reta sem guia da Mipel de 2”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51D6737-06A7-479B-ADF0-E12211684CAB}"/>
              </a:ext>
            </a:extLst>
          </p:cNvPr>
          <p:cNvSpPr txBox="1"/>
          <p:nvPr/>
        </p:nvSpPr>
        <p:spPr>
          <a:xfrm>
            <a:off x="462117" y="3806120"/>
            <a:ext cx="5201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e 8 – curvas fêmeas de 90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2” da Tupy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saída de tubulação de 2” da Tupy</a:t>
            </a:r>
          </a:p>
          <a:p>
            <a:pPr marL="342900" indent="-342900">
              <a:buAutoNum type="alphaLcParenBoth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niple duplo de 3” da Tupy</a:t>
            </a:r>
          </a:p>
          <a:p>
            <a:pPr marL="342900" indent="-342900">
              <a:buAutoNum type="alphaLcParenBoth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niple duplo de 2,5” da Tupy</a:t>
            </a:r>
          </a:p>
          <a:p>
            <a:pPr marL="342900" indent="-342900">
              <a:buAutoNum type="alphaLcParenBoth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(d) (e) (f) (g) (h) – niples duplos de 2” da Tupy</a:t>
            </a:r>
          </a:p>
          <a:p>
            <a:pPr marL="342900" indent="-342900">
              <a:buAutoNum type="alphaLcParenBoth"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9988" indent="-1169988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Observação: os comprimentos equivalentes dos niples duplos iguais aos comprimentos equivalentes das uniões e da redução excêntrica igual a concêntrica.</a:t>
            </a:r>
          </a:p>
        </p:txBody>
      </p:sp>
    </p:spTree>
    <p:extLst>
      <p:ext uri="{BB962C8B-B14F-4D97-AF65-F5344CB8AC3E}">
        <p14:creationId xmlns:p14="http://schemas.microsoft.com/office/powerpoint/2010/main" val="19340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5B2C3FA-2DCC-4DD3-AA78-0C35215F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4" y="1697467"/>
            <a:ext cx="2045263" cy="2374386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484308F4-2D48-466A-B7C6-2F1DCB5AC127}"/>
              </a:ext>
            </a:extLst>
          </p:cNvPr>
          <p:cNvSpPr/>
          <p:nvPr/>
        </p:nvSpPr>
        <p:spPr>
          <a:xfrm>
            <a:off x="1732710" y="361389"/>
            <a:ext cx="5092743" cy="1436914"/>
          </a:xfrm>
          <a:prstGeom prst="wedgeEllipseCallout">
            <a:avLst>
              <a:gd name="adj1" fmla="val -53290"/>
              <a:gd name="adj2" fmla="val 104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constantemente e lembrar o que aprendeu durante a vida, implica ter uma vantagem em relação aos outros.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BDD36522-F1D2-4B7C-92B3-C9266883F3A6}"/>
              </a:ext>
            </a:extLst>
          </p:cNvPr>
          <p:cNvSpPr/>
          <p:nvPr/>
        </p:nvSpPr>
        <p:spPr>
          <a:xfrm>
            <a:off x="2985731" y="2172929"/>
            <a:ext cx="4159511" cy="1612490"/>
          </a:xfrm>
          <a:prstGeom prst="wedgeRoundRectCallout">
            <a:avLst>
              <a:gd name="adj1" fmla="val -71182"/>
              <a:gd name="adj2" fmla="val -196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Quinze minutos de reflexão sobre um dia todo de estudos melhoram o seu desempenho em cerca de 23%, segundo uma pesquisa conduzida em Harvard. 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F9D2DC4-14FD-4863-8466-829A81AA4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" y="4127660"/>
            <a:ext cx="4008467" cy="25605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57609C-4DC4-46C7-B84F-FADC3CFA9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11" y="4350415"/>
            <a:ext cx="3770170" cy="2129238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D83843FE-0BA5-4E96-BED3-842E2A3142ED}"/>
              </a:ext>
            </a:extLst>
          </p:cNvPr>
          <p:cNvSpPr/>
          <p:nvPr/>
        </p:nvSpPr>
        <p:spPr>
          <a:xfrm>
            <a:off x="2379407" y="3984689"/>
            <a:ext cx="6577780" cy="1227734"/>
          </a:xfrm>
          <a:prstGeom prst="wedgeEllipseCallout">
            <a:avLst>
              <a:gd name="adj1" fmla="val -56686"/>
              <a:gd name="adj2" fmla="val 53690"/>
            </a:avLst>
          </a:prstGeom>
          <a:solidFill>
            <a:srgbClr val="40C99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60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responder esta nova questão, vamos recorrer a CCI (Curva Característica da Instalação) e ao conceito de ponto de trabalho!</a:t>
            </a:r>
          </a:p>
        </p:txBody>
      </p:sp>
      <p:sp>
        <p:nvSpPr>
          <p:cNvPr id="14" name="Seta: para a Esquerda 13">
            <a:extLst>
              <a:ext uri="{FF2B5EF4-FFF2-40B4-BE49-F238E27FC236}">
                <a16:creationId xmlns:a16="http://schemas.microsoft.com/office/drawing/2014/main" id="{939F70C9-2FC8-4DC0-B781-6E04E6092104}"/>
              </a:ext>
            </a:extLst>
          </p:cNvPr>
          <p:cNvSpPr/>
          <p:nvPr/>
        </p:nvSpPr>
        <p:spPr>
          <a:xfrm>
            <a:off x="7543936" y="5751871"/>
            <a:ext cx="321875" cy="334297"/>
          </a:xfrm>
          <a:prstGeom prst="lef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FFB4CDF-8055-4218-B2C7-B8489B6FFF88}"/>
              </a:ext>
            </a:extLst>
          </p:cNvPr>
          <p:cNvSpPr txBox="1"/>
          <p:nvPr/>
        </p:nvSpPr>
        <p:spPr>
          <a:xfrm>
            <a:off x="4829966" y="5716836"/>
            <a:ext cx="30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www.escoladavida.eng.br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427FED0-7A8D-494B-ACFD-D474C1C6F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759" y="135980"/>
            <a:ext cx="338019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B9FF59-9AE0-4D93-890D-91A8874AF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0" y="167478"/>
            <a:ext cx="4618120" cy="462574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E9ACF4-9FC3-44F3-8A4A-E04F2CDF62D3}"/>
              </a:ext>
            </a:extLst>
          </p:cNvPr>
          <p:cNvSpPr txBox="1"/>
          <p:nvPr/>
        </p:nvSpPr>
        <p:spPr>
          <a:xfrm>
            <a:off x="2302801" y="1244158"/>
            <a:ext cx="1939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CCI será sempre obtida aplicando a equação da energia da seção inicial a seção final e a escrevendo em função da vazão de escoamento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288DA1D-9B66-4046-985F-89F45CA1E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106" y="186096"/>
            <a:ext cx="3380198" cy="4114800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E060772-3BD6-424C-A145-3E70C4B5B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74345"/>
              </p:ext>
            </p:extLst>
          </p:nvPr>
        </p:nvGraphicFramePr>
        <p:xfrm>
          <a:off x="4838760" y="428079"/>
          <a:ext cx="4773489" cy="712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6" imgW="1701720" imgH="253800" progId="Equation.DSMT4">
                  <p:embed/>
                </p:oleObj>
              </mc:Choice>
              <mc:Fallback>
                <p:oleObj name="Equation" r:id="rId6" imgW="1701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38760" y="428079"/>
                        <a:ext cx="4773489" cy="712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7A4B39BA-EF87-4EFD-8566-485B5B39E02F}"/>
              </a:ext>
            </a:extLst>
          </p:cNvPr>
          <p:cNvSpPr txBox="1"/>
          <p:nvPr/>
        </p:nvSpPr>
        <p:spPr>
          <a:xfrm>
            <a:off x="4579241" y="2699332"/>
            <a:ext cx="429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problema, temos: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795F414-1BC3-4846-91DB-F729E930C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80017"/>
              </p:ext>
            </p:extLst>
          </p:nvPr>
        </p:nvGraphicFramePr>
        <p:xfrm>
          <a:off x="1903208" y="4085394"/>
          <a:ext cx="61626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8" imgW="2197080" imgH="253800" progId="Equation.DSMT4">
                  <p:embed/>
                </p:oleObj>
              </mc:Choice>
              <mc:Fallback>
                <p:oleObj name="Equation" r:id="rId8" imgW="2197080" imgH="253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E060772-3BD6-424C-A145-3E70C4B5B8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3208" y="4085394"/>
                        <a:ext cx="6162675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ta: Dobrada 8">
            <a:extLst>
              <a:ext uri="{FF2B5EF4-FFF2-40B4-BE49-F238E27FC236}">
                <a16:creationId xmlns:a16="http://schemas.microsoft.com/office/drawing/2014/main" id="{E32CC605-CBFD-4B64-8140-1DD906C6D2C8}"/>
              </a:ext>
            </a:extLst>
          </p:cNvPr>
          <p:cNvSpPr/>
          <p:nvPr/>
        </p:nvSpPr>
        <p:spPr>
          <a:xfrm>
            <a:off x="6233652" y="1740310"/>
            <a:ext cx="2526890" cy="959022"/>
          </a:xfrm>
          <a:prstGeom prst="ben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8F2F076-844F-4D72-9093-C2955B4C1794}"/>
              </a:ext>
            </a:extLst>
          </p:cNvPr>
          <p:cNvGrpSpPr/>
          <p:nvPr/>
        </p:nvGrpSpPr>
        <p:grpSpPr>
          <a:xfrm>
            <a:off x="4694902" y="2989006"/>
            <a:ext cx="2935553" cy="1133332"/>
            <a:chOff x="4694902" y="2989006"/>
            <a:chExt cx="2935553" cy="1133332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06D45DF-DDFB-41A8-935D-9E04A54CE679}"/>
                </a:ext>
              </a:extLst>
            </p:cNvPr>
            <p:cNvSpPr/>
            <p:nvPr/>
          </p:nvSpPr>
          <p:spPr>
            <a:xfrm>
              <a:off x="7423355" y="2989006"/>
              <a:ext cx="207100" cy="504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Seta: Dobrada para Cima 9">
              <a:extLst>
                <a:ext uri="{FF2B5EF4-FFF2-40B4-BE49-F238E27FC236}">
                  <a16:creationId xmlns:a16="http://schemas.microsoft.com/office/drawing/2014/main" id="{1F8DEEE0-D1FA-45B6-9820-9227617E8909}"/>
                </a:ext>
              </a:extLst>
            </p:cNvPr>
            <p:cNvSpPr/>
            <p:nvPr/>
          </p:nvSpPr>
          <p:spPr>
            <a:xfrm flipH="1" flipV="1">
              <a:off x="4694902" y="3287596"/>
              <a:ext cx="2935552" cy="834742"/>
            </a:xfrm>
            <a:prstGeom prst="bentUp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74D38C1-2F9D-48DC-8A37-D0497F4AD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394905"/>
              </p:ext>
            </p:extLst>
          </p:nvPr>
        </p:nvGraphicFramePr>
        <p:xfrm>
          <a:off x="5411147" y="4974238"/>
          <a:ext cx="6360030" cy="169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10" imgW="3619440" imgH="965160" progId="Equation.DSMT4">
                  <p:embed/>
                </p:oleObj>
              </mc:Choice>
              <mc:Fallback>
                <p:oleObj name="Equation" r:id="rId10" imgW="3619440" imgH="96516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795F414-1BC3-4846-91DB-F729E930C2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11147" y="4974238"/>
                        <a:ext cx="6360030" cy="1697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Dobrada 15">
            <a:extLst>
              <a:ext uri="{FF2B5EF4-FFF2-40B4-BE49-F238E27FC236}">
                <a16:creationId xmlns:a16="http://schemas.microsoft.com/office/drawing/2014/main" id="{8EE0CA2F-BA47-42D9-8CA7-728497A7E132}"/>
              </a:ext>
            </a:extLst>
          </p:cNvPr>
          <p:cNvSpPr/>
          <p:nvPr/>
        </p:nvSpPr>
        <p:spPr>
          <a:xfrm flipV="1">
            <a:off x="2654709" y="4719483"/>
            <a:ext cx="2635045" cy="894358"/>
          </a:xfrm>
          <a:prstGeom prst="ben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3C655282-BB2E-4ACC-8814-40B2F9F5B54F}"/>
              </a:ext>
            </a:extLst>
          </p:cNvPr>
          <p:cNvSpPr/>
          <p:nvPr/>
        </p:nvSpPr>
        <p:spPr>
          <a:xfrm rot="1558890">
            <a:off x="9252155" y="4282278"/>
            <a:ext cx="360094" cy="712461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6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599340-1BF8-486B-9D15-6CC645DD5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106" y="186096"/>
            <a:ext cx="3380198" cy="4114800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69161C4-1A69-4C14-B7A7-B54EDB687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55217"/>
              </p:ext>
            </p:extLst>
          </p:nvPr>
        </p:nvGraphicFramePr>
        <p:xfrm>
          <a:off x="527050" y="496888"/>
          <a:ext cx="6361113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Equation" r:id="rId5" imgW="3619440" imgH="927000" progId="Equation.DSMT4">
                  <p:embed/>
                </p:oleObj>
              </mc:Choice>
              <mc:Fallback>
                <p:oleObj name="Equation" r:id="rId5" imgW="3619440" imgH="9270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74D38C1-2F9D-48DC-8A37-D0497F4AD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050" y="496888"/>
                        <a:ext cx="6361113" cy="163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39AC5597-003C-41AD-BE89-21A13698ED7E}"/>
              </a:ext>
            </a:extLst>
          </p:cNvPr>
          <p:cNvSpPr txBox="1"/>
          <p:nvPr/>
        </p:nvSpPr>
        <p:spPr>
          <a:xfrm>
            <a:off x="527050" y="2438400"/>
            <a:ext cx="664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pt-BR" dirty="0"/>
              <a:t>- Válvula de pé com crivo de 3” da Mipel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3B6F1D-1712-4427-8AFF-75DF290C599D}"/>
              </a:ext>
            </a:extLst>
          </p:cNvPr>
          <p:cNvSpPr txBox="1"/>
          <p:nvPr/>
        </p:nvSpPr>
        <p:spPr>
          <a:xfrm>
            <a:off x="203332" y="2959373"/>
            <a:ext cx="81607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página da WEB </a:t>
            </a:r>
            <a:r>
              <a:rPr lang="pt-BR" sz="1600" dirty="0">
                <a:hlinkClick r:id="rId7"/>
              </a:rPr>
              <a:t>http://www.escoladavida.eng.br/hidraulica_I/chamada_de_hidraulica_I.htm</a:t>
            </a:r>
            <a:r>
              <a:rPr lang="pt-BR" sz="1600" dirty="0"/>
              <a:t> clique em consulta e então clique no </a:t>
            </a:r>
            <a:r>
              <a:rPr lang="pt-BR" u="sng" dirty="0">
                <a:hlinkClick r:id="rId8"/>
              </a:rPr>
              <a:t>Manual da MIPEL</a:t>
            </a:r>
            <a:r>
              <a:rPr lang="pt-BR" dirty="0"/>
              <a:t> e em </a:t>
            </a:r>
            <a:r>
              <a:rPr lang="pt-BR" dirty="0">
                <a:hlinkClick r:id="rId9"/>
              </a:rPr>
              <a:t>Tubos industriais de aço - norma ANSI</a:t>
            </a:r>
            <a:endParaRPr lang="pt-BR" sz="16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7D9FE9-8BB4-43E6-AF0F-4556067407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2047" y="496888"/>
            <a:ext cx="929721" cy="2773920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D150548-7888-45FB-8075-2B1145DD4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15371"/>
              </p:ext>
            </p:extLst>
          </p:nvPr>
        </p:nvGraphicFramePr>
        <p:xfrm>
          <a:off x="304667" y="4003566"/>
          <a:ext cx="1267070" cy="36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" name="Equation" r:id="rId11" imgW="799920" imgH="228600" progId="Equation.DSMT4">
                  <p:embed/>
                </p:oleObj>
              </mc:Choice>
              <mc:Fallback>
                <p:oleObj name="Equation" r:id="rId11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667" y="4003566"/>
                        <a:ext cx="1267070" cy="362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1" name="Picture 15" descr="C:\Users\Raimundo F Ignacio\AppData\Local\Temp\SNAGHTMLa962453.PNG">
            <a:extLst>
              <a:ext uri="{FF2B5EF4-FFF2-40B4-BE49-F238E27FC236}">
                <a16:creationId xmlns:a16="http://schemas.microsoft.com/office/drawing/2014/main" id="{8A12CA24-9497-4F04-A610-6822CE04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398157"/>
            <a:ext cx="790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72B718A-2E18-4502-B154-C81907D00B31}"/>
              </a:ext>
            </a:extLst>
          </p:cNvPr>
          <p:cNvGrpSpPr/>
          <p:nvPr/>
        </p:nvGrpSpPr>
        <p:grpSpPr>
          <a:xfrm>
            <a:off x="304667" y="4517227"/>
            <a:ext cx="6223820" cy="1719411"/>
            <a:chOff x="1764668" y="4406086"/>
            <a:chExt cx="5403048" cy="135647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2CFD63C-7DA7-4F38-9207-585AC20E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64668" y="4406086"/>
              <a:ext cx="5403048" cy="82303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3F77110-9292-449D-AD8A-A1E39ACA7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64668" y="5229117"/>
              <a:ext cx="5342083" cy="533446"/>
            </a:xfrm>
            <a:prstGeom prst="rect">
              <a:avLst/>
            </a:prstGeom>
          </p:spPr>
        </p:pic>
      </p:grp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C1C3481-6CDB-4ACB-B958-14F988E5B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215700"/>
              </p:ext>
            </p:extLst>
          </p:nvPr>
        </p:nvGraphicFramePr>
        <p:xfrm>
          <a:off x="6888163" y="4319261"/>
          <a:ext cx="3116968" cy="77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Equation" r:id="rId16" imgW="1841400" imgH="457200" progId="Equation.DSMT4">
                  <p:embed/>
                </p:oleObj>
              </mc:Choice>
              <mc:Fallback>
                <p:oleObj name="Equation" r:id="rId16" imgW="1841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88163" y="4319261"/>
                        <a:ext cx="3116968" cy="773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C62C8BFD-B5DF-4E02-9D2A-7608BA6785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12920"/>
              </p:ext>
            </p:extLst>
          </p:nvPr>
        </p:nvGraphicFramePr>
        <p:xfrm>
          <a:off x="6958300" y="5021529"/>
          <a:ext cx="4447120" cy="133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Equation" r:id="rId18" imgW="2616120" imgH="787320" progId="Equation.DSMT4">
                  <p:embed/>
                </p:oleObj>
              </mc:Choice>
              <mc:Fallback>
                <p:oleObj name="Equation" r:id="rId18" imgW="26161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58300" y="5021529"/>
                        <a:ext cx="4447120" cy="1339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9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CAE7FA7-A0D5-4177-8F5F-05350CD57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53" y="643466"/>
            <a:ext cx="104620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3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F158E82-4B7E-4662-B1FC-6159F1E54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106" y="186096"/>
            <a:ext cx="3380198" cy="41148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5A8E01F-C4A8-4DD5-B59B-2921BFF93F91}"/>
              </a:ext>
            </a:extLst>
          </p:cNvPr>
          <p:cNvSpPr txBox="1"/>
          <p:nvPr/>
        </p:nvSpPr>
        <p:spPr>
          <a:xfrm>
            <a:off x="447696" y="316657"/>
            <a:ext cx="8160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página da WEB </a:t>
            </a:r>
            <a:r>
              <a:rPr lang="pt-BR" sz="1600" dirty="0">
                <a:hlinkClick r:id="rId5"/>
              </a:rPr>
              <a:t>http://www.escoladavida.eng.br/hidraulica_I/chamada_de_hidraulica_I.htm</a:t>
            </a:r>
            <a:r>
              <a:rPr lang="pt-BR" sz="1600" dirty="0"/>
              <a:t> clique em consulta e então clique no </a:t>
            </a:r>
            <a:r>
              <a:rPr lang="pt-BR" u="sng" dirty="0">
                <a:hlinkClick r:id="rId6"/>
              </a:rPr>
              <a:t>Manual da MIPEL</a:t>
            </a:r>
            <a:r>
              <a:rPr lang="pt-BR" dirty="0"/>
              <a:t>, </a:t>
            </a:r>
            <a:r>
              <a:rPr lang="pt-BR" u="sng" dirty="0">
                <a:hlinkClick r:id="rId7"/>
              </a:rPr>
              <a:t>Catálogo da Tupy</a:t>
            </a:r>
            <a:r>
              <a:rPr lang="pt-BR" dirty="0"/>
              <a:t> e em </a:t>
            </a:r>
            <a:r>
              <a:rPr lang="pt-BR" dirty="0">
                <a:hlinkClick r:id="rId8"/>
              </a:rPr>
              <a:t>Tubos industriais de aço - norma ANSI</a:t>
            </a:r>
            <a:endParaRPr lang="pt-BR" sz="16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BECC6B1-F0FC-4E34-B0DE-7A22868C06FE}"/>
              </a:ext>
            </a:extLst>
          </p:cNvPr>
          <p:cNvSpPr/>
          <p:nvPr/>
        </p:nvSpPr>
        <p:spPr>
          <a:xfrm>
            <a:off x="447696" y="16998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redução concêntrica da Tupy de 3” x 2,5” – Leq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0,71 m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curva fêmea de 90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Tupy de 2,5” – Leq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1,37 m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- niple duplo de 2,5” da Tupy –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Leq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0,01 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6896FC-C501-4DDF-ABD6-8036AA0BFA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696" y="2765229"/>
            <a:ext cx="6797629" cy="21337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7124ED5-4A13-4B0D-801C-2697FC2EA5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7967" y="4387872"/>
            <a:ext cx="495343" cy="4419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4B66F72-84DA-4551-BF2F-E704B3A21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5105" y="4829870"/>
            <a:ext cx="518205" cy="3505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406AE37-7800-41B2-8919-19129626F6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3310" y="4445766"/>
            <a:ext cx="502964" cy="35817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9DDF27F-68FB-43B6-9FCD-495B9AC6C3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6172" y="4829870"/>
            <a:ext cx="480102" cy="3429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EE3B957-042E-457B-8695-9DCF69307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1617" y="4387872"/>
            <a:ext cx="495343" cy="44199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CAB9371-A7C5-44D4-A0D9-30D75E7650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6960" y="4445766"/>
            <a:ext cx="502964" cy="35817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2F9112A-E5CD-41F2-B997-B22A666F50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1617" y="4803937"/>
            <a:ext cx="502964" cy="34293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D084BC0-96BC-44A1-BCE7-06952369FE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42202" y="4818516"/>
            <a:ext cx="487722" cy="312447"/>
          </a:xfrm>
          <a:prstGeom prst="rect">
            <a:avLst/>
          </a:prstGeom>
        </p:spPr>
      </p:pic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92077CC9-886D-4B94-8081-2FABC94F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05128"/>
              </p:ext>
            </p:extLst>
          </p:nvPr>
        </p:nvGraphicFramePr>
        <p:xfrm>
          <a:off x="9266129" y="5442657"/>
          <a:ext cx="1576151" cy="46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16" imgW="825480" imgH="241200" progId="Equation.DSMT4">
                  <p:embed/>
                </p:oleObj>
              </mc:Choice>
              <mc:Fallback>
                <p:oleObj name="Equation" r:id="rId16" imgW="825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66129" y="5442657"/>
                        <a:ext cx="1576151" cy="460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06818A59-AFA0-484D-8BD9-C67E007DD3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610" y="4897451"/>
            <a:ext cx="676714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099B82-BDAB-47ED-8929-F7EE9450F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86" y="574492"/>
            <a:ext cx="6223820" cy="104323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017394D-0D0B-406B-821C-2F528B653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106" y="186096"/>
            <a:ext cx="3380198" cy="41148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7A8520-42FE-4012-AA44-008B8CEFF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902" y="1617730"/>
            <a:ext cx="6034188" cy="616019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8D8B930-743C-4A42-AB1D-9E31E64FC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718468"/>
              </p:ext>
            </p:extLst>
          </p:nvPr>
        </p:nvGraphicFramePr>
        <p:xfrm>
          <a:off x="1042086" y="2394430"/>
          <a:ext cx="3729243" cy="92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" name="Equation" r:id="rId7" imgW="1841400" imgH="457200" progId="Equation.DSMT4">
                  <p:embed/>
                </p:oleObj>
              </mc:Choice>
              <mc:Fallback>
                <p:oleObj name="Equation" r:id="rId7" imgW="1841400" imgH="4572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C1C3481-6CDB-4ACB-B958-14F988E5B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2086" y="2394430"/>
                        <a:ext cx="3729243" cy="925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8B4DF9D-1197-4AF1-8A8F-4A81AA566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793630"/>
              </p:ext>
            </p:extLst>
          </p:nvPr>
        </p:nvGraphicFramePr>
        <p:xfrm>
          <a:off x="5443955" y="2352790"/>
          <a:ext cx="2376784" cy="485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43955" y="2352790"/>
                        <a:ext cx="2376784" cy="485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2C44968-7299-42BC-BA49-26BDA377F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20601"/>
              </p:ext>
            </p:extLst>
          </p:nvPr>
        </p:nvGraphicFramePr>
        <p:xfrm>
          <a:off x="5403372" y="2859590"/>
          <a:ext cx="1576151" cy="46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Equation" r:id="rId11" imgW="825480" imgH="241200" progId="Equation.DSMT4">
                  <p:embed/>
                </p:oleObj>
              </mc:Choice>
              <mc:Fallback>
                <p:oleObj name="Equation" r:id="rId11" imgW="825480" imgH="24120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92077CC9-886D-4B94-8081-2FABC94F7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03372" y="2859590"/>
                        <a:ext cx="1576151" cy="460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D457383-E94B-4CFB-8E39-90DCE4173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950153"/>
              </p:ext>
            </p:extLst>
          </p:nvPr>
        </p:nvGraphicFramePr>
        <p:xfrm>
          <a:off x="1147763" y="3536950"/>
          <a:ext cx="5608637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7" name="Equation" r:id="rId13" imgW="3060360" imgH="812520" progId="Equation.DSMT4">
                  <p:embed/>
                </p:oleObj>
              </mc:Choice>
              <mc:Fallback>
                <p:oleObj name="Equation" r:id="rId13" imgW="3060360" imgH="81252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C62C8BFD-B5DF-4E02-9D2A-7608BA678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47763" y="3536950"/>
                        <a:ext cx="5608637" cy="149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 descr="Uma imagem contendo clip-art&#10;&#10;Descrição gerada automaticamente">
            <a:extLst>
              <a:ext uri="{FF2B5EF4-FFF2-40B4-BE49-F238E27FC236}">
                <a16:creationId xmlns:a16="http://schemas.microsoft.com/office/drawing/2014/main" id="{75F019A6-5BB2-4232-8D04-914A3EB54E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1329" y="4497541"/>
            <a:ext cx="2056034" cy="2068571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9D44EA86-33F4-4D90-8C8D-2A1F9296DE08}"/>
              </a:ext>
            </a:extLst>
          </p:cNvPr>
          <p:cNvSpPr/>
          <p:nvPr/>
        </p:nvSpPr>
        <p:spPr>
          <a:xfrm>
            <a:off x="6979523" y="4497541"/>
            <a:ext cx="4327574" cy="1785967"/>
          </a:xfrm>
          <a:prstGeom prst="wedgeEllipseCallout">
            <a:avLst>
              <a:gd name="adj1" fmla="val -70363"/>
              <a:gd name="adj2" fmla="val 30569"/>
            </a:avLst>
          </a:prstGeom>
          <a:solidFill>
            <a:srgbClr val="17775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é calcular a perda no recalque, ou seja, perda para tubulação de 2”</a:t>
            </a:r>
          </a:p>
        </p:txBody>
      </p:sp>
    </p:spTree>
    <p:extLst>
      <p:ext uri="{BB962C8B-B14F-4D97-AF65-F5344CB8AC3E}">
        <p14:creationId xmlns:p14="http://schemas.microsoft.com/office/powerpoint/2010/main" val="167118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626ED73-D76D-4843-BCD0-694DB536B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373" y="727695"/>
            <a:ext cx="3380198" cy="41148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9A00C67-C0EE-469F-8504-6D6F39E1ACE3}"/>
              </a:ext>
            </a:extLst>
          </p:cNvPr>
          <p:cNvSpPr/>
          <p:nvPr/>
        </p:nvSpPr>
        <p:spPr>
          <a:xfrm>
            <a:off x="447695" y="469942"/>
            <a:ext cx="6513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redução excêntrica de 2,5” x 2” -  Leq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0,64 m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válvula de retenção horizontal da Mipel de 2” – Leq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25 m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válvula globo reta sem guia da Mipel de 2” – Leq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17,68 m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F39A597-A892-462D-A319-8BC391EF9EB8}"/>
              </a:ext>
            </a:extLst>
          </p:cNvPr>
          <p:cNvSpPr/>
          <p:nvPr/>
        </p:nvSpPr>
        <p:spPr>
          <a:xfrm>
            <a:off x="447695" y="1393272"/>
            <a:ext cx="6327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e 8 – curvas fêmeas de 90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2” da Tupy –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7+8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2,08 m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saída de tubulação de 2” da Tupy – Leq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1,5 m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(d) (e) (f) (g) (h) – niples duplos de 2” da Tupy –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Leq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0,06 m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D8815B-41A0-4716-BAE4-C1382F95D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582" y="465677"/>
            <a:ext cx="495343" cy="4419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C5CA115-F951-4652-A1A3-D6B605F98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720" y="907675"/>
            <a:ext cx="518205" cy="3505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47EFC55-F617-4E5F-85A2-E30713DB8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925" y="538685"/>
            <a:ext cx="533446" cy="33530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E65DBC-442F-4C22-8695-22C7BDC05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4925" y="905217"/>
            <a:ext cx="556308" cy="3581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44594E0-D122-4486-9DF9-A1E800940C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127634" y="2512951"/>
            <a:ext cx="1143099" cy="124216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0AA3612-684F-4134-871F-137EA67C58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611546" y="3179761"/>
            <a:ext cx="182896" cy="123454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81901C9-FB3A-4D8A-B4F3-90151C774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961" y="1483489"/>
            <a:ext cx="495343" cy="4419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E7717AA-85A3-49F9-9948-ECFBE471C3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1961" y="1899554"/>
            <a:ext cx="502964" cy="3429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8304EB3-6EE8-4CDB-A6F5-C58428454D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2546" y="1914133"/>
            <a:ext cx="487722" cy="31244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C42DA10-6FA1-4706-B62F-34B6DBB06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039" y="1563583"/>
            <a:ext cx="504884" cy="3353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CA4466A-7D58-4ADC-A433-F0CFA10862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695" y="2472118"/>
            <a:ext cx="6223820" cy="1043238"/>
          </a:xfrm>
          <a:prstGeom prst="rect">
            <a:avLst/>
          </a:prstGeom>
        </p:spPr>
      </p:pic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985D0517-8131-4906-81B2-067E65806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338561"/>
              </p:ext>
            </p:extLst>
          </p:nvPr>
        </p:nvGraphicFramePr>
        <p:xfrm>
          <a:off x="3050417" y="4764774"/>
          <a:ext cx="13081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Equation" r:id="rId14" imgW="685800" imgH="228600" progId="Equation.DSMT4">
                  <p:embed/>
                </p:oleObj>
              </mc:Choice>
              <mc:Fallback>
                <p:oleObj name="Equation" r:id="rId14" imgW="68580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2C44968-7299-42BC-BA49-26BDA377FB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50417" y="4764774"/>
                        <a:ext cx="1308100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DE58BA24-CFCA-4CFA-BE76-4AB8CABB92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231" y="3514117"/>
            <a:ext cx="6084000" cy="566634"/>
          </a:xfrm>
          <a:prstGeom prst="rect">
            <a:avLst/>
          </a:prstGeom>
        </p:spPr>
      </p:pic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F696886D-5361-4DDA-BD35-C00F89C766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39435"/>
              </p:ext>
            </p:extLst>
          </p:nvPr>
        </p:nvGraphicFramePr>
        <p:xfrm>
          <a:off x="490272" y="4276419"/>
          <a:ext cx="64817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17" imgW="3200400" imgH="228600" progId="Equation.DSMT4">
                  <p:embed/>
                </p:oleObj>
              </mc:Choice>
              <mc:Fallback>
                <p:oleObj name="Equation" r:id="rId17" imgW="320040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8D8B930-743C-4A42-AB1D-9E31E64FC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0272" y="4276419"/>
                        <a:ext cx="6481763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2A3D439C-8858-4E53-9346-E6D2C02D6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05943"/>
              </p:ext>
            </p:extLst>
          </p:nvPr>
        </p:nvGraphicFramePr>
        <p:xfrm>
          <a:off x="382588" y="4765675"/>
          <a:ext cx="21256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Equation" r:id="rId19" imgW="1244520" imgH="253800" progId="Equation.DSMT4">
                  <p:embed/>
                </p:oleObj>
              </mc:Choice>
              <mc:Fallback>
                <p:oleObj name="Equation" r:id="rId19" imgW="1244520" imgH="253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8B4DF9D-1197-4AF1-8A8F-4A81AA5665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2588" y="4765675"/>
                        <a:ext cx="2125662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10" descr="C:\Users\Raimundo F Ignacio\AppData\Local\Temp\SNAGHTMLb8a1201.PNG">
            <a:extLst>
              <a:ext uri="{FF2B5EF4-FFF2-40B4-BE49-F238E27FC236}">
                <a16:creationId xmlns:a16="http://schemas.microsoft.com/office/drawing/2014/main" id="{2F8B1576-94E7-430D-8A3D-A6C1A052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53" y="1108728"/>
            <a:ext cx="611747" cy="100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9FF3A80-FCE5-44EB-B08D-88EF79C27D7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52796" y="346662"/>
            <a:ext cx="434378" cy="76206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5F2E9CE-8171-4896-854E-74BB63F3485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67160" y="369524"/>
            <a:ext cx="563929" cy="73920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C52F49B-FBFC-4D58-9B91-E22D67AAA63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5176" y="1140709"/>
            <a:ext cx="441998" cy="960203"/>
          </a:xfrm>
          <a:prstGeom prst="rect">
            <a:avLst/>
          </a:prstGeom>
        </p:spPr>
      </p:pic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3423D1DB-8B18-4886-8E74-FD60CE59E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97081"/>
              </p:ext>
            </p:extLst>
          </p:nvPr>
        </p:nvGraphicFramePr>
        <p:xfrm>
          <a:off x="382588" y="5374511"/>
          <a:ext cx="91217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25" imgW="4978080" imgH="545760" progId="Equation.DSMT4">
                  <p:embed/>
                </p:oleObj>
              </mc:Choice>
              <mc:Fallback>
                <p:oleObj name="Equation" r:id="rId25" imgW="4978080" imgH="5457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7D457383-E94B-4CFB-8E39-90DCE4173D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82588" y="5374511"/>
                        <a:ext cx="9121775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CCDA5BC-717A-4405-9D86-264ACF3D6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731542"/>
              </p:ext>
            </p:extLst>
          </p:nvPr>
        </p:nvGraphicFramePr>
        <p:xfrm>
          <a:off x="642938" y="568325"/>
          <a:ext cx="111855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4" imgW="6362640" imgH="533160" progId="Equation.DSMT4">
                  <p:embed/>
                </p:oleObj>
              </mc:Choice>
              <mc:Fallback>
                <p:oleObj name="Equation" r:id="rId4" imgW="6362640" imgH="53316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69161C4-1A69-4C14-B7A7-B54EDB687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938" y="568325"/>
                        <a:ext cx="11185525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73EF288-10C7-4F37-94F5-634C53C90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472463"/>
              </p:ext>
            </p:extLst>
          </p:nvPr>
        </p:nvGraphicFramePr>
        <p:xfrm>
          <a:off x="765175" y="1739900"/>
          <a:ext cx="109410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6" imgW="6222960" imgH="279360" progId="Equation.DSMT4">
                  <p:embed/>
                </p:oleObj>
              </mc:Choice>
              <mc:Fallback>
                <p:oleObj name="Equation" r:id="rId6" imgW="6222960" imgH="2793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CCDA5BC-717A-4405-9D86-264ACF3D6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5175" y="1739900"/>
                        <a:ext cx="109410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 descr="Uma imagem contendo vestuário&#10;&#10;Descrição gerada automaticamente">
            <a:extLst>
              <a:ext uri="{FF2B5EF4-FFF2-40B4-BE49-F238E27FC236}">
                <a16:creationId xmlns:a16="http://schemas.microsoft.com/office/drawing/2014/main" id="{3403865A-21B7-4A05-8E64-F1011A084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19" y="2171909"/>
            <a:ext cx="2255715" cy="2758679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6F63DE59-B2DA-4317-AC0A-BF5CF45123D3}"/>
              </a:ext>
            </a:extLst>
          </p:cNvPr>
          <p:cNvSpPr/>
          <p:nvPr/>
        </p:nvSpPr>
        <p:spPr>
          <a:xfrm>
            <a:off x="4903762" y="2313094"/>
            <a:ext cx="6351638" cy="1809135"/>
          </a:xfrm>
          <a:prstGeom prst="wedgeEllipseCallout">
            <a:avLst>
              <a:gd name="adj1" fmla="val -63093"/>
              <a:gd name="adj2" fmla="val -10870"/>
            </a:avLst>
          </a:prstGeom>
          <a:solidFill>
            <a:srgbClr val="B44E3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equação anterior representa a equação da CCI, onde devemos observar que ela é constituída de dois termos, um que não depende da vazão e é denominado de carga estática e um que depende da vazão.</a:t>
            </a:r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87B6D645-555C-490D-A368-2D5B2F761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9" y="4822716"/>
            <a:ext cx="1281897" cy="1392036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550B7C7F-5B34-4654-80BA-CEB2951B4B6D}"/>
              </a:ext>
            </a:extLst>
          </p:cNvPr>
          <p:cNvSpPr/>
          <p:nvPr/>
        </p:nvSpPr>
        <p:spPr>
          <a:xfrm>
            <a:off x="3254477" y="4627563"/>
            <a:ext cx="6587614" cy="1809135"/>
          </a:xfrm>
          <a:prstGeom prst="wedgeEllipseCallout">
            <a:avLst>
              <a:gd name="adj1" fmla="val 56331"/>
              <a:gd name="adj2" fmla="val -11413"/>
            </a:avLst>
          </a:prstGeom>
          <a:solidFill>
            <a:srgbClr val="3BB5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Obtemos o ponto de trabalho atribuindo valores para a vazão (Q) e calculando o HS, desta forma traçamos a CCI sobre a CCB e no cruzamento delas, temos o ponto de trabalho.</a:t>
            </a:r>
          </a:p>
        </p:txBody>
      </p:sp>
    </p:spTree>
    <p:extLst>
      <p:ext uri="{BB962C8B-B14F-4D97-AF65-F5344CB8AC3E}">
        <p14:creationId xmlns:p14="http://schemas.microsoft.com/office/powerpoint/2010/main" val="21581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ior, parede, chão, sala&#10;&#10;Descrição gerada com muito alta confiança">
            <a:extLst>
              <a:ext uri="{FF2B5EF4-FFF2-40B4-BE49-F238E27FC236}">
                <a16:creationId xmlns:a16="http://schemas.microsoft.com/office/drawing/2014/main" id="{C81CBB72-8F5F-4F36-9B7B-35B93A95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5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gi\AppData\Local\Temp\SNAGHTML31a23a7e.PNG">
            <a:extLst>
              <a:ext uri="{FF2B5EF4-FFF2-40B4-BE49-F238E27FC236}">
                <a16:creationId xmlns:a16="http://schemas.microsoft.com/office/drawing/2014/main" id="{0A293774-4DE7-46A9-97C8-43DA5A79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53" y="4429820"/>
            <a:ext cx="2046294" cy="24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igi\AppData\Local\Temp\SNAGHTML318e32ee.PNG">
            <a:extLst>
              <a:ext uri="{FF2B5EF4-FFF2-40B4-BE49-F238E27FC236}">
                <a16:creationId xmlns:a16="http://schemas.microsoft.com/office/drawing/2014/main" id="{AC5C97B6-BEC3-42BE-A19C-B94A37BB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08" y="10"/>
            <a:ext cx="1292392" cy="12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02551D19-E136-4D4F-A67D-9353F23E7D6E}"/>
              </a:ext>
            </a:extLst>
          </p:cNvPr>
          <p:cNvSpPr/>
          <p:nvPr/>
        </p:nvSpPr>
        <p:spPr>
          <a:xfrm>
            <a:off x="2841523" y="3175819"/>
            <a:ext cx="3404136" cy="2190958"/>
          </a:xfrm>
          <a:prstGeom prst="wedgeEllipseCallout">
            <a:avLst>
              <a:gd name="adj1" fmla="val 57318"/>
              <a:gd name="adj2" fmla="val 49167"/>
            </a:avLst>
          </a:prstGeom>
          <a:solidFill>
            <a:srgbClr val="231F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Trabalharemos com a bomba utilizada na experiência do freio dinamométrico, ou seja, com as curvas por ela obtidas!</a:t>
            </a:r>
          </a:p>
        </p:txBody>
      </p:sp>
    </p:spTree>
    <p:extLst>
      <p:ext uri="{BB962C8B-B14F-4D97-AF65-F5344CB8AC3E}">
        <p14:creationId xmlns:p14="http://schemas.microsoft.com/office/powerpoint/2010/main" val="37234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F14E93-792F-4ECE-959C-6E7A510B52D5}"/>
              </a:ext>
            </a:extLst>
          </p:cNvPr>
          <p:cNvSpPr txBox="1"/>
          <p:nvPr/>
        </p:nvSpPr>
        <p:spPr>
          <a:xfrm>
            <a:off x="447695" y="316657"/>
            <a:ext cx="1146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página da WEB </a:t>
            </a:r>
            <a:r>
              <a:rPr lang="pt-BR" sz="1600" dirty="0">
                <a:hlinkClick r:id="rId3"/>
              </a:rPr>
              <a:t>http://www.escoladavida.eng.br/hidraulica_I/chamada_de_hidraulica_I.htm</a:t>
            </a:r>
            <a:r>
              <a:rPr lang="pt-BR" sz="1600" dirty="0"/>
              <a:t> clique em consulta e então clique no </a:t>
            </a:r>
            <a:r>
              <a:rPr lang="pt-BR" u="sng" dirty="0">
                <a:hlinkClick r:id="rId4"/>
              </a:rPr>
              <a:t>Determinação do f, por </a:t>
            </a:r>
            <a:r>
              <a:rPr lang="pt-BR" u="sng" dirty="0" err="1">
                <a:hlinkClick r:id="rId4"/>
              </a:rPr>
              <a:t>Haaland</a:t>
            </a:r>
            <a:r>
              <a:rPr lang="pt-BR" u="sng" dirty="0">
                <a:hlinkClick r:id="rId4"/>
              </a:rPr>
              <a:t>, </a:t>
            </a:r>
            <a:r>
              <a:rPr lang="pt-BR" u="sng" dirty="0" err="1">
                <a:hlinkClick r:id="rId4"/>
              </a:rPr>
              <a:t>Swamee</a:t>
            </a:r>
            <a:r>
              <a:rPr lang="pt-BR" u="sng" dirty="0">
                <a:hlinkClick r:id="rId4"/>
              </a:rPr>
              <a:t> e </a:t>
            </a:r>
            <a:r>
              <a:rPr lang="pt-BR" u="sng" dirty="0" err="1">
                <a:hlinkClick r:id="rId4"/>
              </a:rPr>
              <a:t>Jain</a:t>
            </a:r>
            <a:r>
              <a:rPr lang="pt-BR" u="sng" dirty="0">
                <a:hlinkClick r:id="rId4"/>
              </a:rPr>
              <a:t>, Churchill e planilha</a:t>
            </a:r>
            <a:endParaRPr lang="pt-BR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AE4F6C-0963-481B-B82C-D5FEAB175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9" y="1148984"/>
            <a:ext cx="3734124" cy="373412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A5977B-BEE9-4334-A2A6-44B44A4B75BD}"/>
              </a:ext>
            </a:extLst>
          </p:cNvPr>
          <p:cNvSpPr txBox="1"/>
          <p:nvPr/>
        </p:nvSpPr>
        <p:spPr>
          <a:xfrm>
            <a:off x="2212258" y="1779639"/>
            <a:ext cx="166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Iniciamos com 3” e adotamos o seguinte procedimento: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7D937F-0453-46F8-8EF2-51D22B02273F}"/>
              </a:ext>
            </a:extLst>
          </p:cNvPr>
          <p:cNvSpPr txBox="1"/>
          <p:nvPr/>
        </p:nvSpPr>
        <p:spPr>
          <a:xfrm>
            <a:off x="4513006" y="1002894"/>
            <a:ext cx="674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Entramos com a temperatura d’água, que no caso é 20</a:t>
            </a:r>
            <a:r>
              <a:rPr lang="pt-BR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E6EC69-6A5A-48AF-90A7-7B014C80F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566" y="1509199"/>
            <a:ext cx="5212532" cy="53344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81622D1-6582-4AD3-9434-FE262FFB8D01}"/>
              </a:ext>
            </a:extLst>
          </p:cNvPr>
          <p:cNvSpPr/>
          <p:nvPr/>
        </p:nvSpPr>
        <p:spPr>
          <a:xfrm>
            <a:off x="5329084" y="1815250"/>
            <a:ext cx="304800" cy="2667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7155A358-F9AF-4F14-BB06-CAE596AB0DB6}"/>
              </a:ext>
            </a:extLst>
          </p:cNvPr>
          <p:cNvSpPr/>
          <p:nvPr/>
        </p:nvSpPr>
        <p:spPr>
          <a:xfrm rot="2296301">
            <a:off x="5552889" y="2131169"/>
            <a:ext cx="440317" cy="17945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E11A32-A597-4D2B-BABB-33E117E33065}"/>
              </a:ext>
            </a:extLst>
          </p:cNvPr>
          <p:cNvSpPr txBox="1"/>
          <p:nvPr/>
        </p:nvSpPr>
        <p:spPr>
          <a:xfrm>
            <a:off x="5946382" y="2179618"/>
            <a:ext cx="105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DBE7891-8696-4A11-A1A9-85A0EF88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17941"/>
              </p:ext>
            </p:extLst>
          </p:nvPr>
        </p:nvGraphicFramePr>
        <p:xfrm>
          <a:off x="5016397" y="2558999"/>
          <a:ext cx="5219701" cy="541020"/>
        </p:xfrm>
        <a:graphic>
          <a:graphicData uri="http://schemas.openxmlformats.org/drawingml/2006/table">
            <a:tbl>
              <a:tblPr/>
              <a:tblGrid>
                <a:gridCol w="855291">
                  <a:extLst>
                    <a:ext uri="{9D8B030D-6E8A-4147-A177-3AD203B41FA5}">
                      <a16:colId xmlns:a16="http://schemas.microsoft.com/office/drawing/2014/main" val="359602994"/>
                    </a:ext>
                  </a:extLst>
                </a:gridCol>
                <a:gridCol w="682413">
                  <a:extLst>
                    <a:ext uri="{9D8B030D-6E8A-4147-A177-3AD203B41FA5}">
                      <a16:colId xmlns:a16="http://schemas.microsoft.com/office/drawing/2014/main" val="1892331986"/>
                    </a:ext>
                  </a:extLst>
                </a:gridCol>
                <a:gridCol w="700611">
                  <a:extLst>
                    <a:ext uri="{9D8B030D-6E8A-4147-A177-3AD203B41FA5}">
                      <a16:colId xmlns:a16="http://schemas.microsoft.com/office/drawing/2014/main" val="2140944258"/>
                    </a:ext>
                  </a:extLst>
                </a:gridCol>
                <a:gridCol w="691512">
                  <a:extLst>
                    <a:ext uri="{9D8B030D-6E8A-4147-A177-3AD203B41FA5}">
                      <a16:colId xmlns:a16="http://schemas.microsoft.com/office/drawing/2014/main" val="2431073753"/>
                    </a:ext>
                  </a:extLst>
                </a:gridCol>
                <a:gridCol w="1182849">
                  <a:extLst>
                    <a:ext uri="{9D8B030D-6E8A-4147-A177-3AD203B41FA5}">
                      <a16:colId xmlns:a16="http://schemas.microsoft.com/office/drawing/2014/main" val="526709025"/>
                    </a:ext>
                  </a:extLst>
                </a:gridCol>
                <a:gridCol w="1107025">
                  <a:extLst>
                    <a:ext uri="{9D8B030D-6E8A-4147-A177-3AD203B41FA5}">
                      <a16:colId xmlns:a16="http://schemas.microsoft.com/office/drawing/2014/main" val="3070908081"/>
                    </a:ext>
                  </a:extLst>
                </a:gridCol>
              </a:tblGrid>
              <a:tr h="1676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propriedades do fluido transportado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9829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temp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 (ºC)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m (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kg/</a:t>
                      </a:r>
                      <a:r>
                        <a:rPr lang="pt-BR" sz="1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ms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r (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kg/m³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pv (Pa)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n (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m²/s</a:t>
                      </a:r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79224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1,00E-03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998,2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1,004E-06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27315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AB0F5353-A58E-4E10-B3BA-A68482197C09}"/>
              </a:ext>
            </a:extLst>
          </p:cNvPr>
          <p:cNvSpPr txBox="1"/>
          <p:nvPr/>
        </p:nvSpPr>
        <p:spPr>
          <a:xfrm>
            <a:off x="4748981" y="3195485"/>
            <a:ext cx="593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Entramos com o diâmetro interno em mm e com a área da seção livre em cm²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C1AA158-D782-452B-96CC-1456C4E52A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199" y="3955000"/>
            <a:ext cx="3071126" cy="57155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E73CB74-8AAA-4222-BAE9-030751E159CE}"/>
              </a:ext>
            </a:extLst>
          </p:cNvPr>
          <p:cNvSpPr/>
          <p:nvPr/>
        </p:nvSpPr>
        <p:spPr>
          <a:xfrm>
            <a:off x="6754762" y="4345859"/>
            <a:ext cx="757083" cy="1806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F32C16C-CAE6-4D71-BC13-6D63E324FADE}"/>
              </a:ext>
            </a:extLst>
          </p:cNvPr>
          <p:cNvSpPr/>
          <p:nvPr/>
        </p:nvSpPr>
        <p:spPr>
          <a:xfrm>
            <a:off x="7543940" y="4340340"/>
            <a:ext cx="757083" cy="1806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Esquerda 16">
            <a:extLst>
              <a:ext uri="{FF2B5EF4-FFF2-40B4-BE49-F238E27FC236}">
                <a16:creationId xmlns:a16="http://schemas.microsoft.com/office/drawing/2014/main" id="{9A5F4A5C-7E5C-4BE6-A256-9A5850464495}"/>
              </a:ext>
            </a:extLst>
          </p:cNvPr>
          <p:cNvSpPr/>
          <p:nvPr/>
        </p:nvSpPr>
        <p:spPr>
          <a:xfrm rot="2296301">
            <a:off x="7095363" y="4609840"/>
            <a:ext cx="440317" cy="17945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57B1358-05D1-4681-B680-45EF970377A7}"/>
              </a:ext>
            </a:extLst>
          </p:cNvPr>
          <p:cNvSpPr txBox="1"/>
          <p:nvPr/>
        </p:nvSpPr>
        <p:spPr>
          <a:xfrm>
            <a:off x="7315521" y="4787768"/>
            <a:ext cx="105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</a:t>
            </a:r>
          </a:p>
        </p:txBody>
      </p:sp>
      <p:sp>
        <p:nvSpPr>
          <p:cNvPr id="19" name="Seta: para a Esquerda 18">
            <a:extLst>
              <a:ext uri="{FF2B5EF4-FFF2-40B4-BE49-F238E27FC236}">
                <a16:creationId xmlns:a16="http://schemas.microsoft.com/office/drawing/2014/main" id="{306C04FF-9BE7-40B4-BE59-2164A9E947B2}"/>
              </a:ext>
            </a:extLst>
          </p:cNvPr>
          <p:cNvSpPr/>
          <p:nvPr/>
        </p:nvSpPr>
        <p:spPr>
          <a:xfrm rot="7682909">
            <a:off x="7673726" y="4620651"/>
            <a:ext cx="440317" cy="17945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C9A279DA-AF38-4C19-8132-0DB6DDC71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86653"/>
              </p:ext>
            </p:extLst>
          </p:nvPr>
        </p:nvGraphicFramePr>
        <p:xfrm>
          <a:off x="8583338" y="3944620"/>
          <a:ext cx="3060700" cy="579120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196181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98862611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19251324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498312948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tubo aço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8507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espessura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Dint (mm)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A (cm²)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0097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77,9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47,7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26370"/>
                  </a:ext>
                </a:extLst>
              </a:tr>
            </a:tbl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DCFE8975-7F80-4336-9BDC-1F689CDB143E}"/>
              </a:ext>
            </a:extLst>
          </p:cNvPr>
          <p:cNvSpPr txBox="1"/>
          <p:nvPr/>
        </p:nvSpPr>
        <p:spPr>
          <a:xfrm>
            <a:off x="855406" y="5222483"/>
            <a:ext cx="436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Entramos com a rugosidade equivalente que no caso do aço é 4,6 *10</a:t>
            </a:r>
            <a:r>
              <a:rPr lang="pt-BR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F5D0FC37-ED83-48A2-9010-44F450A3E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45982"/>
              </p:ext>
            </p:extLst>
          </p:nvPr>
        </p:nvGraphicFramePr>
        <p:xfrm>
          <a:off x="5458295" y="5289760"/>
          <a:ext cx="1447800" cy="37338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446577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968909938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K(m)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Verdana" panose="020B0604030504040204" pitchFamily="34" charset="0"/>
                        </a:rPr>
                        <a:t>DH/k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687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604447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DD5CCE86-CAF5-4FD1-ABFF-04B28F94CC54}"/>
              </a:ext>
            </a:extLst>
          </p:cNvPr>
          <p:cNvSpPr/>
          <p:nvPr/>
        </p:nvSpPr>
        <p:spPr>
          <a:xfrm>
            <a:off x="5440706" y="5462496"/>
            <a:ext cx="757083" cy="1806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a Esquerda 23">
            <a:extLst>
              <a:ext uri="{FF2B5EF4-FFF2-40B4-BE49-F238E27FC236}">
                <a16:creationId xmlns:a16="http://schemas.microsoft.com/office/drawing/2014/main" id="{BCE567C5-BF68-467F-A1F5-204103EF71AC}"/>
              </a:ext>
            </a:extLst>
          </p:cNvPr>
          <p:cNvSpPr/>
          <p:nvPr/>
        </p:nvSpPr>
        <p:spPr>
          <a:xfrm rot="2296301">
            <a:off x="5781307" y="5726477"/>
            <a:ext cx="440317" cy="17945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D1EE895-7C60-4BDD-A6AF-A917A4251162}"/>
              </a:ext>
            </a:extLst>
          </p:cNvPr>
          <p:cNvSpPr txBox="1"/>
          <p:nvPr/>
        </p:nvSpPr>
        <p:spPr>
          <a:xfrm>
            <a:off x="6001465" y="5904405"/>
            <a:ext cx="105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</a:t>
            </a:r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D8DC41DB-4760-4A44-B640-3707F1FBF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179636"/>
              </p:ext>
            </p:extLst>
          </p:nvPr>
        </p:nvGraphicFramePr>
        <p:xfrm>
          <a:off x="7315521" y="5289760"/>
          <a:ext cx="1447800" cy="37338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7890648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72408083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K(m)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DH/k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2525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4,60E-05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57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0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1" grpId="0"/>
      <p:bldP spid="13" grpId="0"/>
      <p:bldP spid="15" grpId="0" animBg="1"/>
      <p:bldP spid="16" grpId="0" animBg="1"/>
      <p:bldP spid="17" grpId="0" animBg="1"/>
      <p:bldP spid="18" grpId="0"/>
      <p:bldP spid="19" grpId="0" animBg="1"/>
      <p:bldP spid="21" grpId="0"/>
      <p:bldP spid="23" grpId="0" animBg="1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8266C9C-E272-42C0-959E-4F0BA38738FB}"/>
              </a:ext>
            </a:extLst>
          </p:cNvPr>
          <p:cNvSpPr txBox="1"/>
          <p:nvPr/>
        </p:nvSpPr>
        <p:spPr>
          <a:xfrm>
            <a:off x="447695" y="316657"/>
            <a:ext cx="1146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página da WEB </a:t>
            </a:r>
            <a:r>
              <a:rPr lang="pt-BR" sz="1600" dirty="0">
                <a:hlinkClick r:id="rId3"/>
              </a:rPr>
              <a:t>http://www.escoladavida.eng.br/hidraulica_I/chamada_de_hidraulica_I.htm</a:t>
            </a:r>
            <a:r>
              <a:rPr lang="pt-BR" sz="1600" dirty="0"/>
              <a:t> clique em consulta e então clique no </a:t>
            </a:r>
            <a:r>
              <a:rPr lang="pt-BR" u="sng" dirty="0">
                <a:hlinkClick r:id="rId4"/>
              </a:rPr>
              <a:t>Determinação do f, por </a:t>
            </a:r>
            <a:r>
              <a:rPr lang="pt-BR" u="sng" dirty="0" err="1">
                <a:hlinkClick r:id="rId4"/>
              </a:rPr>
              <a:t>Haaland</a:t>
            </a:r>
            <a:r>
              <a:rPr lang="pt-BR" u="sng" dirty="0">
                <a:hlinkClick r:id="rId4"/>
              </a:rPr>
              <a:t>, </a:t>
            </a:r>
            <a:r>
              <a:rPr lang="pt-BR" u="sng" dirty="0" err="1">
                <a:hlinkClick r:id="rId4"/>
              </a:rPr>
              <a:t>Swamee</a:t>
            </a:r>
            <a:r>
              <a:rPr lang="pt-BR" u="sng" dirty="0">
                <a:hlinkClick r:id="rId4"/>
              </a:rPr>
              <a:t> e </a:t>
            </a:r>
            <a:r>
              <a:rPr lang="pt-BR" u="sng" dirty="0" err="1">
                <a:hlinkClick r:id="rId4"/>
              </a:rPr>
              <a:t>Jain</a:t>
            </a:r>
            <a:r>
              <a:rPr lang="pt-BR" u="sng" dirty="0">
                <a:hlinkClick r:id="rId4"/>
              </a:rPr>
              <a:t>, Churchill e planilha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AFD8DE-F374-4253-B682-8E9D94480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9" y="1148984"/>
            <a:ext cx="3734124" cy="373412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F4B8937-B4B0-4210-89C3-7D7E08E6E2C6}"/>
              </a:ext>
            </a:extLst>
          </p:cNvPr>
          <p:cNvSpPr txBox="1"/>
          <p:nvPr/>
        </p:nvSpPr>
        <p:spPr>
          <a:xfrm>
            <a:off x="2212258" y="1779639"/>
            <a:ext cx="166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Iniciamos com 3” e adotamos o seguinte procedimento: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8C7240-7B01-41B8-AD00-E6FFE1799364}"/>
              </a:ext>
            </a:extLst>
          </p:cNvPr>
          <p:cNvSpPr txBox="1"/>
          <p:nvPr/>
        </p:nvSpPr>
        <p:spPr>
          <a:xfrm>
            <a:off x="4532671" y="1137486"/>
            <a:ext cx="66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Entramos com as vazões em m³/h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8392055-DAEA-4C79-AB48-8B4E5EE3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49427"/>
              </p:ext>
            </p:extLst>
          </p:nvPr>
        </p:nvGraphicFramePr>
        <p:xfrm>
          <a:off x="5986167" y="1543671"/>
          <a:ext cx="622300" cy="1341120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:a16="http://schemas.microsoft.com/office/drawing/2014/main" val="358241549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Q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7727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34198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18618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8329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98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72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8141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4753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2CE6777-042B-413F-9498-7501D2E14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40606"/>
              </p:ext>
            </p:extLst>
          </p:nvPr>
        </p:nvGraphicFramePr>
        <p:xfrm>
          <a:off x="5108839" y="1551102"/>
          <a:ext cx="622300" cy="1341120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:a16="http://schemas.microsoft.com/office/drawing/2014/main" val="1632071321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Q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162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60187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899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0588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84865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4441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515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896385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F6B44835-824F-4BB8-9E4F-E33A33C1F140}"/>
              </a:ext>
            </a:extLst>
          </p:cNvPr>
          <p:cNvSpPr/>
          <p:nvPr/>
        </p:nvSpPr>
        <p:spPr>
          <a:xfrm>
            <a:off x="5108839" y="1897632"/>
            <a:ext cx="622300" cy="994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B2C6CBB8-C54F-4A7A-9782-9CA250C87888}"/>
              </a:ext>
            </a:extLst>
          </p:cNvPr>
          <p:cNvSpPr/>
          <p:nvPr/>
        </p:nvSpPr>
        <p:spPr>
          <a:xfrm rot="2296301">
            <a:off x="5334123" y="2954014"/>
            <a:ext cx="440317" cy="17945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28600E-9109-4528-8382-646E3ED294CD}"/>
              </a:ext>
            </a:extLst>
          </p:cNvPr>
          <p:cNvSpPr txBox="1"/>
          <p:nvPr/>
        </p:nvSpPr>
        <p:spPr>
          <a:xfrm>
            <a:off x="5554281" y="3131942"/>
            <a:ext cx="105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2F0FD44-936A-4879-AC12-23E050E42D0C}"/>
              </a:ext>
            </a:extLst>
          </p:cNvPr>
          <p:cNvSpPr txBox="1"/>
          <p:nvPr/>
        </p:nvSpPr>
        <p:spPr>
          <a:xfrm>
            <a:off x="4837471" y="3706761"/>
            <a:ext cx="545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Clicamos em comparação_f e temos: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C9F6D4CE-DC16-4283-BFF1-376F45053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894148"/>
              </p:ext>
            </p:extLst>
          </p:nvPr>
        </p:nvGraphicFramePr>
        <p:xfrm>
          <a:off x="5285220" y="4308741"/>
          <a:ext cx="4521200" cy="1203960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:a16="http://schemas.microsoft.com/office/drawing/2014/main" val="425972166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8307698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94431202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65085444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442190999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47315794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652344088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Q(m³/h)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v(m/s)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000" b="0" i="0" u="none" strike="noStrike" baseline="-25000">
                          <a:effectLst/>
                          <a:latin typeface="Arial" panose="020B0604020202020204" pitchFamily="34" charset="0"/>
                        </a:rPr>
                        <a:t>Haaland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000" b="0" i="0" u="none" strike="noStrike" baseline="-25000">
                          <a:effectLst/>
                          <a:latin typeface="Arial" panose="020B0604020202020204" pitchFamily="34" charset="0"/>
                        </a:rPr>
                        <a:t>Swamee e Jain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000" b="0" i="0" u="none" strike="noStrike" baseline="-25000">
                          <a:effectLst/>
                          <a:latin typeface="Arial" panose="020B0604020202020204" pitchFamily="34" charset="0"/>
                        </a:rPr>
                        <a:t>Churchill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pt-BR" sz="1000" b="0" i="0" u="none" strike="noStrike" baseline="-25000">
                          <a:effectLst/>
                          <a:latin typeface="Arial" panose="020B0604020202020204" pitchFamily="34" charset="0"/>
                        </a:rPr>
                        <a:t>planilha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65877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40380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3320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59938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282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76544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4021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80332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6903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87999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446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95718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0,0209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0,0208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6304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34DAC098-5BD2-4B69-9B3F-306E70E3ABD9}"/>
              </a:ext>
            </a:extLst>
          </p:cNvPr>
          <p:cNvSpPr/>
          <p:nvPr/>
        </p:nvSpPr>
        <p:spPr>
          <a:xfrm>
            <a:off x="8613058" y="4308741"/>
            <a:ext cx="550607" cy="1295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id="{B0F9FD9B-68A3-4F44-890E-4A8449C318AD}"/>
              </a:ext>
            </a:extLst>
          </p:cNvPr>
          <p:cNvSpPr/>
          <p:nvPr/>
        </p:nvSpPr>
        <p:spPr>
          <a:xfrm rot="2296301">
            <a:off x="8808048" y="5655623"/>
            <a:ext cx="440317" cy="17945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0E27934-7B8C-40A6-91DD-9C945DFFA485}"/>
              </a:ext>
            </a:extLst>
          </p:cNvPr>
          <p:cNvSpPr txBox="1"/>
          <p:nvPr/>
        </p:nvSpPr>
        <p:spPr>
          <a:xfrm>
            <a:off x="9059480" y="5837035"/>
            <a:ext cx="251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com essa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438715B-7516-4F3D-8AB6-EFBBA2781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58" y="1028437"/>
            <a:ext cx="2529078" cy="25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2" grpId="0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B8FB17-F16F-48EF-B9DB-416BBEFF8732}"/>
              </a:ext>
            </a:extLst>
          </p:cNvPr>
          <p:cNvSpPr txBox="1"/>
          <p:nvPr/>
        </p:nvSpPr>
        <p:spPr>
          <a:xfrm>
            <a:off x="1140542" y="403123"/>
            <a:ext cx="960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Analogamente obtemos para a tubulação de 2,5” e 2” e calculamos os pontos da CCI, o que resulta: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E9434E3-CA64-4329-B4B6-CF1A33366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288183"/>
              </p:ext>
            </p:extLst>
          </p:nvPr>
        </p:nvGraphicFramePr>
        <p:xfrm>
          <a:off x="715963" y="1041400"/>
          <a:ext cx="109394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4" imgW="6222960" imgH="279360" progId="Equation.DSMT4">
                  <p:embed/>
                </p:oleObj>
              </mc:Choice>
              <mc:Fallback>
                <p:oleObj name="Equation" r:id="rId4" imgW="6222960" imgH="27936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73EF288-10C7-4F37-94F5-634C53C90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963" y="1041400"/>
                        <a:ext cx="1093946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4CF523A-3592-480E-A130-CB7B10B32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77763"/>
              </p:ext>
            </p:extLst>
          </p:nvPr>
        </p:nvGraphicFramePr>
        <p:xfrm>
          <a:off x="3220064" y="2320412"/>
          <a:ext cx="7266040" cy="3008668"/>
        </p:xfrm>
        <a:graphic>
          <a:graphicData uri="http://schemas.openxmlformats.org/drawingml/2006/table">
            <a:tbl>
              <a:tblPr/>
              <a:tblGrid>
                <a:gridCol w="908255">
                  <a:extLst>
                    <a:ext uri="{9D8B030D-6E8A-4147-A177-3AD203B41FA5}">
                      <a16:colId xmlns:a16="http://schemas.microsoft.com/office/drawing/2014/main" val="2475777447"/>
                    </a:ext>
                  </a:extLst>
                </a:gridCol>
                <a:gridCol w="908255">
                  <a:extLst>
                    <a:ext uri="{9D8B030D-6E8A-4147-A177-3AD203B41FA5}">
                      <a16:colId xmlns:a16="http://schemas.microsoft.com/office/drawing/2014/main" val="2002478079"/>
                    </a:ext>
                  </a:extLst>
                </a:gridCol>
                <a:gridCol w="908255">
                  <a:extLst>
                    <a:ext uri="{9D8B030D-6E8A-4147-A177-3AD203B41FA5}">
                      <a16:colId xmlns:a16="http://schemas.microsoft.com/office/drawing/2014/main" val="3948305125"/>
                    </a:ext>
                  </a:extLst>
                </a:gridCol>
                <a:gridCol w="908255">
                  <a:extLst>
                    <a:ext uri="{9D8B030D-6E8A-4147-A177-3AD203B41FA5}">
                      <a16:colId xmlns:a16="http://schemas.microsoft.com/office/drawing/2014/main" val="3099865577"/>
                    </a:ext>
                  </a:extLst>
                </a:gridCol>
                <a:gridCol w="908255">
                  <a:extLst>
                    <a:ext uri="{9D8B030D-6E8A-4147-A177-3AD203B41FA5}">
                      <a16:colId xmlns:a16="http://schemas.microsoft.com/office/drawing/2014/main" val="1577034194"/>
                    </a:ext>
                  </a:extLst>
                </a:gridCol>
                <a:gridCol w="908255">
                  <a:extLst>
                    <a:ext uri="{9D8B030D-6E8A-4147-A177-3AD203B41FA5}">
                      <a16:colId xmlns:a16="http://schemas.microsoft.com/office/drawing/2014/main" val="4095362428"/>
                    </a:ext>
                  </a:extLst>
                </a:gridCol>
                <a:gridCol w="908255">
                  <a:extLst>
                    <a:ext uri="{9D8B030D-6E8A-4147-A177-3AD203B41FA5}">
                      <a16:colId xmlns:a16="http://schemas.microsoft.com/office/drawing/2014/main" val="2652294896"/>
                    </a:ext>
                  </a:extLst>
                </a:gridCol>
                <a:gridCol w="908255">
                  <a:extLst>
                    <a:ext uri="{9D8B030D-6E8A-4147-A177-3AD203B41FA5}">
                      <a16:colId xmlns:a16="http://schemas.microsoft.com/office/drawing/2014/main" val="2723229645"/>
                    </a:ext>
                  </a:extLst>
                </a:gridCol>
              </a:tblGrid>
              <a:tr h="4345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Q(m³/h)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</a:t>
                      </a:r>
                      <a:r>
                        <a:rPr lang="pt-BR" sz="1800" b="1" i="0" u="none" strike="noStrike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800" b="1" i="0" u="none" strike="noStrike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</a:t>
                      </a:r>
                      <a:r>
                        <a:rPr lang="pt-BR" sz="1800" b="1" i="0" u="none" strike="noStrike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3"</a:t>
                      </a:r>
                      <a:endParaRPr lang="pt-BR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</a:t>
                      </a:r>
                      <a:r>
                        <a:rPr lang="pt-BR" sz="1800" b="1" i="0" u="none" strike="noStrike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2,5"</a:t>
                      </a:r>
                      <a:endParaRPr lang="pt-BR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</a:t>
                      </a:r>
                      <a:r>
                        <a:rPr lang="pt-BR" sz="1800" b="1" i="0" u="none" strike="noStrike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2"</a:t>
                      </a:r>
                      <a:endParaRPr lang="pt-BR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pt-BR" sz="1800" b="1" i="0" u="none" strike="noStrike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pt-BR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</a:t>
                      </a:r>
                      <a:r>
                        <a:rPr lang="pt-BR" sz="1800" b="1" i="0" u="none" strike="noStrike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</a:t>
                      </a:r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724141"/>
                  </a:ext>
                </a:extLst>
              </a:tr>
              <a:tr h="367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50,2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180011"/>
                  </a:ext>
                </a:extLst>
              </a:tr>
              <a:tr h="367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57,0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0,0234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0,0232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764859"/>
                  </a:ext>
                </a:extLst>
              </a:tr>
              <a:tr h="367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42,1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63,7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19,4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10508"/>
                  </a:ext>
                </a:extLst>
              </a:tr>
              <a:tr h="367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16,9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64,9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22,0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174830"/>
                  </a:ext>
                </a:extLst>
              </a:tr>
              <a:tr h="367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54,5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22,6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852796"/>
                  </a:ext>
                </a:extLst>
              </a:tr>
              <a:tr h="367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19,5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25,6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46,4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545646"/>
                  </a:ext>
                </a:extLst>
              </a:tr>
              <a:tr h="3677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21,2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35,0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0,0212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25,7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948418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8589581F-7D27-478A-A5A5-F5F0A5E6F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9701" y="2600968"/>
            <a:ext cx="1232390" cy="27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40BF788-D0AF-42D9-B896-BFFEEBF6F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387226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1AA5B7F5-D474-4344-8ABB-680DC93F904D}"/>
              </a:ext>
            </a:extLst>
          </p:cNvPr>
          <p:cNvSpPr/>
          <p:nvPr/>
        </p:nvSpPr>
        <p:spPr>
          <a:xfrm>
            <a:off x="9261987" y="3342967"/>
            <a:ext cx="78658" cy="1056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1E47B61-CE09-470A-8421-F3B65142A0DF}"/>
              </a:ext>
            </a:extLst>
          </p:cNvPr>
          <p:cNvCxnSpPr>
            <a:stCxn id="3" idx="0"/>
          </p:cNvCxnSpPr>
          <p:nvPr/>
        </p:nvCxnSpPr>
        <p:spPr>
          <a:xfrm flipV="1">
            <a:off x="9301316" y="2979174"/>
            <a:ext cx="875071" cy="3637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7F7DEB-08EF-4B83-8C7A-01BAA47B0710}"/>
              </a:ext>
            </a:extLst>
          </p:cNvPr>
          <p:cNvSpPr txBox="1"/>
          <p:nvPr/>
        </p:nvSpPr>
        <p:spPr>
          <a:xfrm>
            <a:off x="10110838" y="2472485"/>
            <a:ext cx="1061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CCB=CCI</a:t>
            </a:r>
          </a:p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de trabalho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AB23EF3-6FD2-4B6F-B8E2-522B667F3CEF}"/>
              </a:ext>
            </a:extLst>
          </p:cNvPr>
          <p:cNvCxnSpPr/>
          <p:nvPr/>
        </p:nvCxnSpPr>
        <p:spPr>
          <a:xfrm>
            <a:off x="9320981" y="3448664"/>
            <a:ext cx="0" cy="11430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EC45357C-072B-4D19-908E-15E8332D1113}"/>
              </a:ext>
            </a:extLst>
          </p:cNvPr>
          <p:cNvCxnSpPr/>
          <p:nvPr/>
        </p:nvCxnSpPr>
        <p:spPr>
          <a:xfrm flipH="1">
            <a:off x="1484671" y="3395815"/>
            <a:ext cx="78166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42DD6B7-1C89-4651-AEA2-5C879A39AB75}"/>
              </a:ext>
            </a:extLst>
          </p:cNvPr>
          <p:cNvCxnSpPr/>
          <p:nvPr/>
        </p:nvCxnSpPr>
        <p:spPr>
          <a:xfrm flipV="1">
            <a:off x="9301316" y="2472485"/>
            <a:ext cx="0" cy="9233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D1644A5-F96B-49D1-A0C2-0BD5A9E63838}"/>
              </a:ext>
            </a:extLst>
          </p:cNvPr>
          <p:cNvCxnSpPr/>
          <p:nvPr/>
        </p:nvCxnSpPr>
        <p:spPr>
          <a:xfrm flipH="1">
            <a:off x="1484671" y="2472485"/>
            <a:ext cx="78166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xeira&#10;&#10;Descrição gerada automaticamente">
            <a:extLst>
              <a:ext uri="{FF2B5EF4-FFF2-40B4-BE49-F238E27FC236}">
                <a16:creationId xmlns:a16="http://schemas.microsoft.com/office/drawing/2014/main" id="{6EB015FA-652A-4FBA-8357-F298FE49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6" y="2236861"/>
            <a:ext cx="2026034" cy="2016078"/>
          </a:xfrm>
          <a:prstGeom prst="rect">
            <a:avLst/>
          </a:prstGeom>
        </p:spPr>
      </p:pic>
      <p:pic>
        <p:nvPicPr>
          <p:cNvPr id="13314" name="Picture 2" descr="C:\Users\Raimundo F Ignacio\AppData\Local\Temp\SNAGHTML10d1f8cb.PNG">
            <a:extLst>
              <a:ext uri="{FF2B5EF4-FFF2-40B4-BE49-F238E27FC236}">
                <a16:creationId xmlns:a16="http://schemas.microsoft.com/office/drawing/2014/main" id="{20AAB086-5FC9-4A6D-931F-61D88ADC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0" y="855802"/>
            <a:ext cx="2378094" cy="19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1C2ADD1C-5FEF-4DC5-A357-CDB94CFA9DDB}"/>
              </a:ext>
            </a:extLst>
          </p:cNvPr>
          <p:cNvSpPr/>
          <p:nvPr/>
        </p:nvSpPr>
        <p:spPr>
          <a:xfrm>
            <a:off x="1779639" y="344129"/>
            <a:ext cx="3342967" cy="1435510"/>
          </a:xfrm>
          <a:prstGeom prst="wedgeEllipseCallout">
            <a:avLst>
              <a:gd name="adj1" fmla="val -51617"/>
              <a:gd name="adj2" fmla="val 52911"/>
            </a:avLst>
          </a:prstGeom>
          <a:solidFill>
            <a:srgbClr val="00224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Igualando HB e HS, obtemos a vazão de trabalho!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A9CC251-7727-4359-95AD-BAB2D9151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994111"/>
              </p:ext>
            </p:extLst>
          </p:nvPr>
        </p:nvGraphicFramePr>
        <p:xfrm>
          <a:off x="5154613" y="855802"/>
          <a:ext cx="68310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" name="Equation" r:id="rId6" imgW="3759120" imgH="228600" progId="Equation.DSMT4">
                  <p:embed/>
                </p:oleObj>
              </mc:Choice>
              <mc:Fallback>
                <p:oleObj name="Equation" r:id="rId6" imgW="3759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4613" y="855802"/>
                        <a:ext cx="6831012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7E1445B-5E9C-4153-9037-03BFB3614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34056"/>
              </p:ext>
            </p:extLst>
          </p:nvPr>
        </p:nvGraphicFramePr>
        <p:xfrm>
          <a:off x="6481968" y="1405366"/>
          <a:ext cx="37846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" name="Equation" r:id="rId8" imgW="2082600" imgH="228600" progId="Equation.DSMT4">
                  <p:embed/>
                </p:oleObj>
              </mc:Choice>
              <mc:Fallback>
                <p:oleObj name="Equation" r:id="rId8" imgW="208260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A9CC251-7727-4359-95AD-BAB2D91512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81968" y="1405366"/>
                        <a:ext cx="37846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01CB691-30AB-43AC-A3A6-74315A62B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62666"/>
              </p:ext>
            </p:extLst>
          </p:nvPr>
        </p:nvGraphicFramePr>
        <p:xfrm>
          <a:off x="3901531" y="1954931"/>
          <a:ext cx="7777879" cy="95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" name="Equation" r:id="rId10" imgW="4368600" imgH="533160" progId="Equation.DSMT4">
                  <p:embed/>
                </p:oleObj>
              </mc:Choice>
              <mc:Fallback>
                <p:oleObj name="Equation" r:id="rId10" imgW="43686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01531" y="1954931"/>
                        <a:ext cx="7777879" cy="951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A7ECC39-C525-4705-B85F-910F89468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554781"/>
              </p:ext>
            </p:extLst>
          </p:nvPr>
        </p:nvGraphicFramePr>
        <p:xfrm>
          <a:off x="3901531" y="3081326"/>
          <a:ext cx="58102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" name="Equation" r:id="rId12" imgW="3111480" imgH="279360" progId="Equation.DSMT4">
                  <p:embed/>
                </p:oleObj>
              </mc:Choice>
              <mc:Fallback>
                <p:oleObj name="Equation" r:id="rId12" imgW="3111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01531" y="3081326"/>
                        <a:ext cx="5810250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1C5D85E-023B-4A82-8B1C-C83CA5083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430557"/>
              </p:ext>
            </p:extLst>
          </p:nvPr>
        </p:nvGraphicFramePr>
        <p:xfrm>
          <a:off x="4000089" y="3951967"/>
          <a:ext cx="6647289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" name="Equation" r:id="rId14" imgW="3555720" imgH="279360" progId="Equation.DSMT4">
                  <p:embed/>
                </p:oleObj>
              </mc:Choice>
              <mc:Fallback>
                <p:oleObj name="Equation" r:id="rId14" imgW="3555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00089" y="3951967"/>
                        <a:ext cx="6647289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EA95705-E17D-4601-BF19-4DABB2D0C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7766"/>
              </p:ext>
            </p:extLst>
          </p:nvPr>
        </p:nvGraphicFramePr>
        <p:xfrm>
          <a:off x="4846638" y="4792663"/>
          <a:ext cx="564991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" name="Equation" r:id="rId16" imgW="3022560" imgH="647640" progId="Equation.DSMT4">
                  <p:embed/>
                </p:oleObj>
              </mc:Choice>
              <mc:Fallback>
                <p:oleObj name="Equation" r:id="rId16" imgW="3022560" imgH="6476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1C5D85E-023B-4A82-8B1C-C83CA5083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46638" y="4792663"/>
                        <a:ext cx="5649912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7D4D4E-622F-49FA-A888-D59C565F94EF}"/>
              </a:ext>
            </a:extLst>
          </p:cNvPr>
          <p:cNvSpPr txBox="1"/>
          <p:nvPr/>
        </p:nvSpPr>
        <p:spPr>
          <a:xfrm>
            <a:off x="432619" y="4474254"/>
            <a:ext cx="3264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 vazão de trabalho ficou acima de 1,2 *</a:t>
            </a:r>
            <a:r>
              <a:rPr lang="pt-B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sz="20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ótima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temos que verificar com cuidado o fenômeno de CAVITAÇÃO.</a:t>
            </a:r>
          </a:p>
        </p:txBody>
      </p:sp>
    </p:spTree>
    <p:extLst>
      <p:ext uri="{BB962C8B-B14F-4D97-AF65-F5344CB8AC3E}">
        <p14:creationId xmlns:p14="http://schemas.microsoft.com/office/powerpoint/2010/main" val="8809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Dobrada 9">
            <a:extLst>
              <a:ext uri="{FF2B5EF4-FFF2-40B4-BE49-F238E27FC236}">
                <a16:creationId xmlns:a16="http://schemas.microsoft.com/office/drawing/2014/main" id="{848BE4EA-0FB8-4EE5-8082-75F752D34D18}"/>
              </a:ext>
            </a:extLst>
          </p:cNvPr>
          <p:cNvSpPr/>
          <p:nvPr/>
        </p:nvSpPr>
        <p:spPr>
          <a:xfrm rot="18769987" flipH="1" flipV="1">
            <a:off x="8637418" y="1952165"/>
            <a:ext cx="1080000" cy="2943829"/>
          </a:xfrm>
          <a:prstGeom prst="bentArrow">
            <a:avLst/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9AFB21A-A023-48E6-BA85-987A37EFA5F7}"/>
              </a:ext>
            </a:extLst>
          </p:cNvPr>
          <p:cNvSpPr/>
          <p:nvPr/>
        </p:nvSpPr>
        <p:spPr>
          <a:xfrm>
            <a:off x="4637030" y="3947396"/>
            <a:ext cx="334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https://youtu.be/b9WVAB4LPAU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B4FE135-F50A-4D88-B39C-6B171A5B5B0C}"/>
              </a:ext>
            </a:extLst>
          </p:cNvPr>
          <p:cNvSpPr/>
          <p:nvPr/>
        </p:nvSpPr>
        <p:spPr>
          <a:xfrm>
            <a:off x="3288596" y="3578064"/>
            <a:ext cx="5720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Determinação da vazão máxima de uma bomba hidráulica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B69482-0AE0-4623-AAA0-DF865C8D598A}"/>
              </a:ext>
            </a:extLst>
          </p:cNvPr>
          <p:cNvSpPr/>
          <p:nvPr/>
        </p:nvSpPr>
        <p:spPr>
          <a:xfrm>
            <a:off x="2207047" y="47234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da Curva Característica da Instalação (CCI) e a escolha preliminar da bomba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4F4A2A-CAA8-432B-BBC0-B7289837D3CE}"/>
              </a:ext>
            </a:extLst>
          </p:cNvPr>
          <p:cNvSpPr/>
          <p:nvPr/>
        </p:nvSpPr>
        <p:spPr>
          <a:xfrm>
            <a:off x="4948133" y="5167616"/>
            <a:ext cx="318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https://youtu.be/E1URvcZ2920</a:t>
            </a:r>
          </a:p>
        </p:txBody>
      </p: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7DE2A8A2-E8A5-4F2C-9525-B4F6C48F6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90" y="597410"/>
            <a:ext cx="2918713" cy="2248095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B0F6EF1E-7B92-4014-AA6E-B34385FDFBCE}"/>
              </a:ext>
            </a:extLst>
          </p:cNvPr>
          <p:cNvSpPr/>
          <p:nvPr/>
        </p:nvSpPr>
        <p:spPr>
          <a:xfrm>
            <a:off x="3081603" y="659603"/>
            <a:ext cx="6480487" cy="1799304"/>
          </a:xfrm>
          <a:prstGeom prst="wedgeEllipseCallout">
            <a:avLst>
              <a:gd name="adj1" fmla="val -63011"/>
              <a:gd name="adj2" fmla="val -4713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consolidar o aprendizado e exercitar seu cérebro, resultando em aumenta da sua inteligência, assista e reflita sobre o vídeos recomendados a seguir: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2DC56A97-3276-4093-A3CA-86CC7E793F10}"/>
              </a:ext>
            </a:extLst>
          </p:cNvPr>
          <p:cNvSpPr/>
          <p:nvPr/>
        </p:nvSpPr>
        <p:spPr>
          <a:xfrm>
            <a:off x="6184488" y="2644877"/>
            <a:ext cx="468000" cy="858371"/>
          </a:xfrm>
          <a:prstGeom prst="downArrow">
            <a:avLst/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6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  <p:bldP spid="4" grpId="0"/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955B20E-3D59-467E-9E28-33C123686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4" y="3587261"/>
            <a:ext cx="3451068" cy="260280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92328C0-59E3-4B28-85E8-07F779CDF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5" y="617081"/>
            <a:ext cx="3451068" cy="345676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C1A275-B29D-49B8-BA8D-81C464FB981E}"/>
              </a:ext>
            </a:extLst>
          </p:cNvPr>
          <p:cNvSpPr txBox="1"/>
          <p:nvPr/>
        </p:nvSpPr>
        <p:spPr>
          <a:xfrm>
            <a:off x="1648361" y="1239414"/>
            <a:ext cx="1537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obtidos na bancada de laboratório para cada posição da válvula 9.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1045D3E-D8B4-42A1-B06D-EDF49CE59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93722"/>
              </p:ext>
            </p:extLst>
          </p:nvPr>
        </p:nvGraphicFramePr>
        <p:xfrm>
          <a:off x="3953338" y="283953"/>
          <a:ext cx="7254772" cy="3303308"/>
        </p:xfrm>
        <a:graphic>
          <a:graphicData uri="http://schemas.openxmlformats.org/drawingml/2006/table">
            <a:tbl>
              <a:tblPr/>
              <a:tblGrid>
                <a:gridCol w="764918">
                  <a:extLst>
                    <a:ext uri="{9D8B030D-6E8A-4147-A177-3AD203B41FA5}">
                      <a16:colId xmlns:a16="http://schemas.microsoft.com/office/drawing/2014/main" val="867105237"/>
                    </a:ext>
                  </a:extLst>
                </a:gridCol>
                <a:gridCol w="681256">
                  <a:extLst>
                    <a:ext uri="{9D8B030D-6E8A-4147-A177-3AD203B41FA5}">
                      <a16:colId xmlns:a16="http://schemas.microsoft.com/office/drawing/2014/main" val="3149994645"/>
                    </a:ext>
                  </a:extLst>
                </a:gridCol>
                <a:gridCol w="1242992">
                  <a:extLst>
                    <a:ext uri="{9D8B030D-6E8A-4147-A177-3AD203B41FA5}">
                      <a16:colId xmlns:a16="http://schemas.microsoft.com/office/drawing/2014/main" val="2232139610"/>
                    </a:ext>
                  </a:extLst>
                </a:gridCol>
                <a:gridCol w="645400">
                  <a:extLst>
                    <a:ext uri="{9D8B030D-6E8A-4147-A177-3AD203B41FA5}">
                      <a16:colId xmlns:a16="http://schemas.microsoft.com/office/drawing/2014/main" val="1583414668"/>
                    </a:ext>
                  </a:extLst>
                </a:gridCol>
                <a:gridCol w="1087618">
                  <a:extLst>
                    <a:ext uri="{9D8B030D-6E8A-4147-A177-3AD203B41FA5}">
                      <a16:colId xmlns:a16="http://schemas.microsoft.com/office/drawing/2014/main" val="4099349454"/>
                    </a:ext>
                  </a:extLst>
                </a:gridCol>
                <a:gridCol w="1254944">
                  <a:extLst>
                    <a:ext uri="{9D8B030D-6E8A-4147-A177-3AD203B41FA5}">
                      <a16:colId xmlns:a16="http://schemas.microsoft.com/office/drawing/2014/main" val="1790900341"/>
                    </a:ext>
                  </a:extLst>
                </a:gridCol>
                <a:gridCol w="776870">
                  <a:extLst>
                    <a:ext uri="{9D8B030D-6E8A-4147-A177-3AD203B41FA5}">
                      <a16:colId xmlns:a16="http://schemas.microsoft.com/office/drawing/2014/main" val="3622462435"/>
                    </a:ext>
                  </a:extLst>
                </a:gridCol>
                <a:gridCol w="800774">
                  <a:extLst>
                    <a:ext uri="{9D8B030D-6E8A-4147-A177-3AD203B41FA5}">
                      <a16:colId xmlns:a16="http://schemas.microsoft.com/office/drawing/2014/main" val="694865883"/>
                    </a:ext>
                  </a:extLst>
                </a:gridCol>
              </a:tblGrid>
              <a:tr h="34338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Tabela de Dados Coletados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69054"/>
                  </a:ext>
                </a:extLst>
              </a:tr>
              <a:tr h="3589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Grupo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+mn-lt"/>
                        </a:rPr>
                        <a:t>Ensaio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+mn-lt"/>
                        </a:rPr>
                        <a:t>∆h (mm)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+mn-lt"/>
                        </a:rPr>
                        <a:t>t (s)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err="1">
                          <a:effectLst/>
                          <a:latin typeface="+mn-lt"/>
                        </a:rPr>
                        <a:t>Pme</a:t>
                      </a:r>
                      <a:r>
                        <a:rPr lang="pt-BR" sz="1800" b="1" i="0" u="none" strike="noStrike" dirty="0">
                          <a:effectLst/>
                          <a:latin typeface="+mn-lt"/>
                        </a:rPr>
                        <a:t> (mmHg)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+mn-lt"/>
                        </a:rPr>
                        <a:t>Pms (Kgf/cm²)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+mn-lt"/>
                        </a:rPr>
                        <a:t>F (Kgf)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+mn-lt"/>
                        </a:rPr>
                        <a:t>n (rpm)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46743"/>
                  </a:ext>
                </a:extLst>
              </a:tr>
              <a:tr h="3433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-80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3571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085831"/>
                  </a:ext>
                </a:extLst>
              </a:tr>
              <a:tr h="3433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27,13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-135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7,09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3539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175868"/>
                  </a:ext>
                </a:extLst>
              </a:tr>
              <a:tr h="3433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18,35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-205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8,42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3525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41461"/>
                  </a:ext>
                </a:extLst>
              </a:tr>
              <a:tr h="3433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14,41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-245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9,24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3515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724855"/>
                  </a:ext>
                </a:extLst>
              </a:tr>
              <a:tr h="3433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13,75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-295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9,69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3510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9648"/>
                  </a:ext>
                </a:extLst>
              </a:tr>
              <a:tr h="3433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12,57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-340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10,17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3505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753789"/>
                  </a:ext>
                </a:extLst>
              </a:tr>
              <a:tr h="3433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11,53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+mn-lt"/>
                        </a:rPr>
                        <a:t>-350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11,18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+mn-lt"/>
                        </a:rPr>
                        <a:t>3513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235823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CE6BFF3-ED62-4BB8-99A9-D96E9FDD4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71086"/>
              </p:ext>
            </p:extLst>
          </p:nvPr>
        </p:nvGraphicFramePr>
        <p:xfrm>
          <a:off x="3953338" y="3764213"/>
          <a:ext cx="7254771" cy="2602802"/>
        </p:xfrm>
        <a:graphic>
          <a:graphicData uri="http://schemas.openxmlformats.org/drawingml/2006/table">
            <a:tbl>
              <a:tblPr/>
              <a:tblGrid>
                <a:gridCol w="764918">
                  <a:extLst>
                    <a:ext uri="{9D8B030D-6E8A-4147-A177-3AD203B41FA5}">
                      <a16:colId xmlns:a16="http://schemas.microsoft.com/office/drawing/2014/main" val="338395444"/>
                    </a:ext>
                  </a:extLst>
                </a:gridCol>
                <a:gridCol w="817305">
                  <a:extLst>
                    <a:ext uri="{9D8B030D-6E8A-4147-A177-3AD203B41FA5}">
                      <a16:colId xmlns:a16="http://schemas.microsoft.com/office/drawing/2014/main" val="527192488"/>
                    </a:ext>
                  </a:extLst>
                </a:gridCol>
                <a:gridCol w="1106942">
                  <a:extLst>
                    <a:ext uri="{9D8B030D-6E8A-4147-A177-3AD203B41FA5}">
                      <a16:colId xmlns:a16="http://schemas.microsoft.com/office/drawing/2014/main" val="4082809958"/>
                    </a:ext>
                  </a:extLst>
                </a:gridCol>
                <a:gridCol w="645400">
                  <a:extLst>
                    <a:ext uri="{9D8B030D-6E8A-4147-A177-3AD203B41FA5}">
                      <a16:colId xmlns:a16="http://schemas.microsoft.com/office/drawing/2014/main" val="4133451715"/>
                    </a:ext>
                  </a:extLst>
                </a:gridCol>
                <a:gridCol w="1087618">
                  <a:extLst>
                    <a:ext uri="{9D8B030D-6E8A-4147-A177-3AD203B41FA5}">
                      <a16:colId xmlns:a16="http://schemas.microsoft.com/office/drawing/2014/main" val="1884931887"/>
                    </a:ext>
                  </a:extLst>
                </a:gridCol>
                <a:gridCol w="1254944">
                  <a:extLst>
                    <a:ext uri="{9D8B030D-6E8A-4147-A177-3AD203B41FA5}">
                      <a16:colId xmlns:a16="http://schemas.microsoft.com/office/drawing/2014/main" val="2525762021"/>
                    </a:ext>
                  </a:extLst>
                </a:gridCol>
                <a:gridCol w="776870">
                  <a:extLst>
                    <a:ext uri="{9D8B030D-6E8A-4147-A177-3AD203B41FA5}">
                      <a16:colId xmlns:a16="http://schemas.microsoft.com/office/drawing/2014/main" val="636299721"/>
                    </a:ext>
                  </a:extLst>
                </a:gridCol>
                <a:gridCol w="800774">
                  <a:extLst>
                    <a:ext uri="{9D8B030D-6E8A-4147-A177-3AD203B41FA5}">
                      <a16:colId xmlns:a16="http://schemas.microsoft.com/office/drawing/2014/main" val="3830517092"/>
                    </a:ext>
                  </a:extLst>
                </a:gridCol>
              </a:tblGrid>
              <a:tr h="28774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Tabela de Dados no 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253580"/>
                  </a:ext>
                </a:extLst>
              </a:tr>
              <a:tr h="300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 panose="020B0604020202020204" pitchFamily="34" charset="0"/>
                        </a:rPr>
                        <a:t>Ensaio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∆h (m)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 panose="020B0604020202020204" pitchFamily="34" charset="0"/>
                        </a:rPr>
                        <a:t>t (s)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 panose="020B0604020202020204" pitchFamily="34" charset="0"/>
                        </a:rPr>
                        <a:t>Pme (Pa)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 panose="020B0604020202020204" pitchFamily="34" charset="0"/>
                        </a:rPr>
                        <a:t>Pms (Pa)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 panose="020B0604020202020204" pitchFamily="34" charset="0"/>
                        </a:rPr>
                        <a:t>F (N)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 panose="020B0604020202020204" pitchFamily="34" charset="0"/>
                        </a:rPr>
                        <a:t>n (rps)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75097"/>
                  </a:ext>
                </a:extLst>
              </a:tr>
              <a:tr h="287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-10662,4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500139,2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32202"/>
                  </a:ext>
                </a:extLst>
              </a:tr>
              <a:tr h="287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-17992,8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441299,3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69,5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34920"/>
                  </a:ext>
                </a:extLst>
              </a:tr>
              <a:tr h="287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-27322,4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372652,7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44046"/>
                  </a:ext>
                </a:extLst>
              </a:tr>
              <a:tr h="287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-32653,6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304006,2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90,6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648758"/>
                  </a:ext>
                </a:extLst>
              </a:tr>
              <a:tr h="287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-39317,6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235359,6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95,0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58,5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517901"/>
                  </a:ext>
                </a:extLst>
              </a:tr>
              <a:tr h="287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-45315,2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166713,1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99,7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58,4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418067"/>
                  </a:ext>
                </a:extLst>
              </a:tr>
              <a:tr h="2877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-46648,0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98066,5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 panose="020B0604020202020204" pitchFamily="34" charset="0"/>
                        </a:rPr>
                        <a:t>109,6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58,6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46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8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3622D5B-244E-4EC0-B669-6ADF38872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54582"/>
              </p:ext>
            </p:extLst>
          </p:nvPr>
        </p:nvGraphicFramePr>
        <p:xfrm>
          <a:off x="498373" y="136114"/>
          <a:ext cx="2677446" cy="2537460"/>
        </p:xfrm>
        <a:graphic>
          <a:graphicData uri="http://schemas.openxmlformats.org/drawingml/2006/table">
            <a:tbl>
              <a:tblPr/>
              <a:tblGrid>
                <a:gridCol w="1681187">
                  <a:extLst>
                    <a:ext uri="{9D8B030D-6E8A-4147-A177-3AD203B41FA5}">
                      <a16:colId xmlns:a16="http://schemas.microsoft.com/office/drawing/2014/main" val="2090543943"/>
                    </a:ext>
                  </a:extLst>
                </a:gridCol>
                <a:gridCol w="996259">
                  <a:extLst>
                    <a:ext uri="{9D8B030D-6E8A-4147-A177-3AD203B41FA5}">
                      <a16:colId xmlns:a16="http://schemas.microsoft.com/office/drawing/2014/main" val="2046942612"/>
                    </a:ext>
                  </a:extLst>
                </a:gridCol>
              </a:tblGrid>
              <a:tr h="2316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Constantes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71629"/>
                  </a:ext>
                </a:extLst>
              </a:tr>
              <a:tr h="242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At (m²)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0,681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718559"/>
                  </a:ext>
                </a:extLst>
              </a:tr>
              <a:tr h="231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De (mm)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910889"/>
                  </a:ext>
                </a:extLst>
              </a:tr>
              <a:tr h="231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Ae (cm²)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13,1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303989"/>
                  </a:ext>
                </a:extLst>
              </a:tr>
              <a:tr h="231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Ds (mm)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26,6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04633"/>
                  </a:ext>
                </a:extLst>
              </a:tr>
              <a:tr h="231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As (cm²)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5,57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574253"/>
                  </a:ext>
                </a:extLst>
              </a:tr>
              <a:tr h="231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err="1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pt-BR" sz="1800" b="1" i="0" u="none" strike="noStrike" baseline="-25000" dirty="0" err="1">
                          <a:effectLst/>
                          <a:latin typeface="Arial" panose="020B0604020202020204" pitchFamily="34" charset="0"/>
                        </a:rPr>
                        <a:t>água</a:t>
                      </a:r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 (ºC)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157422"/>
                  </a:ext>
                </a:extLst>
              </a:tr>
              <a:tr h="231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Symbol" panose="05050102010706020507" pitchFamily="18" charset="2"/>
                        </a:rPr>
                        <a:t>r </a:t>
                      </a:r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(Kg/m³)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998,2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3470"/>
                  </a:ext>
                </a:extLst>
              </a:tr>
              <a:tr h="231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Symbol" panose="05050102010706020507" pitchFamily="18" charset="2"/>
                        </a:rPr>
                        <a:t>n </a:t>
                      </a:r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(m²/s)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</a:rPr>
                        <a:t>1,00E-06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74571"/>
                  </a:ext>
                </a:extLst>
              </a:tr>
            </a:tbl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D3825C4-39B2-4882-9649-DC54BF0AB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41320"/>
              </p:ext>
            </p:extLst>
          </p:nvPr>
        </p:nvGraphicFramePr>
        <p:xfrm>
          <a:off x="3415789" y="352424"/>
          <a:ext cx="28733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" name="Equation" r:id="rId4" imgW="1688760" imgH="431640" progId="Equation.DSMT4">
                  <p:embed/>
                </p:oleObj>
              </mc:Choice>
              <mc:Fallback>
                <p:oleObj name="Equation" r:id="rId4" imgW="1688760" imgH="43164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5789" y="352424"/>
                        <a:ext cx="2873375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7D56A02-0C81-45F7-9CD5-A9F473D78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33682"/>
              </p:ext>
            </p:extLst>
          </p:nvPr>
        </p:nvGraphicFramePr>
        <p:xfrm>
          <a:off x="3415789" y="1816563"/>
          <a:ext cx="40163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" name="Equation" r:id="rId6" imgW="2184120" imgH="469800" progId="Equation.DSMT4">
                  <p:embed/>
                </p:oleObj>
              </mc:Choice>
              <mc:Fallback>
                <p:oleObj name="Equation" r:id="rId6" imgW="2184120" imgH="46980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5789" y="1816563"/>
                        <a:ext cx="4016375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486C059-31BE-4959-83D8-B539A7A0F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37500"/>
              </p:ext>
            </p:extLst>
          </p:nvPr>
        </p:nvGraphicFramePr>
        <p:xfrm>
          <a:off x="7993831" y="310263"/>
          <a:ext cx="3475038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" name="Equation" r:id="rId8" imgW="1854000" imgH="1168200" progId="Equation.DSMT4">
                  <p:embed/>
                </p:oleObj>
              </mc:Choice>
              <mc:Fallback>
                <p:oleObj name="Equation" r:id="rId8" imgW="1854000" imgH="116820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831" y="310263"/>
                        <a:ext cx="3475038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FE84775B-C3D4-4733-BEB1-2C4B0D55E4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373" y="2780699"/>
            <a:ext cx="3535986" cy="38408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CE1268D-7895-4F3E-BCFB-3446E52F7F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3333" y="2780699"/>
            <a:ext cx="2705334" cy="408467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6FCACC7-6A5E-4FBE-B4D8-5B777158EA72}"/>
              </a:ext>
            </a:extLst>
          </p:cNvPr>
          <p:cNvSpPr/>
          <p:nvPr/>
        </p:nvSpPr>
        <p:spPr>
          <a:xfrm>
            <a:off x="8378683" y="3622707"/>
            <a:ext cx="2705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Considerando que a variação da rotação irá alterar o rendimento, temos: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B7FC8D44-3EAB-4DE5-81F0-79C4533FE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14774"/>
              </p:ext>
            </p:extLst>
          </p:nvPr>
        </p:nvGraphicFramePr>
        <p:xfrm>
          <a:off x="8011118" y="4993180"/>
          <a:ext cx="3789260" cy="67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" name="Equation" r:id="rId12" imgW="2717640" imgH="482400" progId="Equation.DSMT4">
                  <p:embed/>
                </p:oleObj>
              </mc:Choice>
              <mc:Fallback>
                <p:oleObj name="Equation" r:id="rId12" imgW="2717640" imgH="482400" progId="Equation.DSMT4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1118" y="4993180"/>
                        <a:ext cx="3789260" cy="674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1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02EC66C-0F9A-460C-A917-A210EC86C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71443"/>
              </p:ext>
            </p:extLst>
          </p:nvPr>
        </p:nvGraphicFramePr>
        <p:xfrm>
          <a:off x="747252" y="116446"/>
          <a:ext cx="10903974" cy="2174473"/>
        </p:xfrm>
        <a:graphic>
          <a:graphicData uri="http://schemas.openxmlformats.org/drawingml/2006/table">
            <a:tbl>
              <a:tblPr/>
              <a:tblGrid>
                <a:gridCol w="684171">
                  <a:extLst>
                    <a:ext uri="{9D8B030D-6E8A-4147-A177-3AD203B41FA5}">
                      <a16:colId xmlns:a16="http://schemas.microsoft.com/office/drawing/2014/main" val="3924796734"/>
                    </a:ext>
                  </a:extLst>
                </a:gridCol>
                <a:gridCol w="609340">
                  <a:extLst>
                    <a:ext uri="{9D8B030D-6E8A-4147-A177-3AD203B41FA5}">
                      <a16:colId xmlns:a16="http://schemas.microsoft.com/office/drawing/2014/main" val="1608316201"/>
                    </a:ext>
                  </a:extLst>
                </a:gridCol>
                <a:gridCol w="977740">
                  <a:extLst>
                    <a:ext uri="{9D8B030D-6E8A-4147-A177-3AD203B41FA5}">
                      <a16:colId xmlns:a16="http://schemas.microsoft.com/office/drawing/2014/main" val="2375700458"/>
                    </a:ext>
                  </a:extLst>
                </a:gridCol>
                <a:gridCol w="711307">
                  <a:extLst>
                    <a:ext uri="{9D8B030D-6E8A-4147-A177-3AD203B41FA5}">
                      <a16:colId xmlns:a16="http://schemas.microsoft.com/office/drawing/2014/main" val="1200176370"/>
                    </a:ext>
                  </a:extLst>
                </a:gridCol>
                <a:gridCol w="972806">
                  <a:extLst>
                    <a:ext uri="{9D8B030D-6E8A-4147-A177-3AD203B41FA5}">
                      <a16:colId xmlns:a16="http://schemas.microsoft.com/office/drawing/2014/main" val="1989594886"/>
                    </a:ext>
                  </a:extLst>
                </a:gridCol>
                <a:gridCol w="921436">
                  <a:extLst>
                    <a:ext uri="{9D8B030D-6E8A-4147-A177-3AD203B41FA5}">
                      <a16:colId xmlns:a16="http://schemas.microsoft.com/office/drawing/2014/main" val="2599866277"/>
                    </a:ext>
                  </a:extLst>
                </a:gridCol>
                <a:gridCol w="895892">
                  <a:extLst>
                    <a:ext uri="{9D8B030D-6E8A-4147-A177-3AD203B41FA5}">
                      <a16:colId xmlns:a16="http://schemas.microsoft.com/office/drawing/2014/main" val="4213821195"/>
                    </a:ext>
                  </a:extLst>
                </a:gridCol>
                <a:gridCol w="942740">
                  <a:extLst>
                    <a:ext uri="{9D8B030D-6E8A-4147-A177-3AD203B41FA5}">
                      <a16:colId xmlns:a16="http://schemas.microsoft.com/office/drawing/2014/main" val="2996112474"/>
                    </a:ext>
                  </a:extLst>
                </a:gridCol>
                <a:gridCol w="457672">
                  <a:extLst>
                    <a:ext uri="{9D8B030D-6E8A-4147-A177-3AD203B41FA5}">
                      <a16:colId xmlns:a16="http://schemas.microsoft.com/office/drawing/2014/main" val="123280585"/>
                    </a:ext>
                  </a:extLst>
                </a:gridCol>
                <a:gridCol w="684171">
                  <a:extLst>
                    <a:ext uri="{9D8B030D-6E8A-4147-A177-3AD203B41FA5}">
                      <a16:colId xmlns:a16="http://schemas.microsoft.com/office/drawing/2014/main" val="1550225343"/>
                    </a:ext>
                  </a:extLst>
                </a:gridCol>
                <a:gridCol w="684171">
                  <a:extLst>
                    <a:ext uri="{9D8B030D-6E8A-4147-A177-3AD203B41FA5}">
                      <a16:colId xmlns:a16="http://schemas.microsoft.com/office/drawing/2014/main" val="2821737061"/>
                    </a:ext>
                  </a:extLst>
                </a:gridCol>
                <a:gridCol w="737622">
                  <a:extLst>
                    <a:ext uri="{9D8B030D-6E8A-4147-A177-3AD203B41FA5}">
                      <a16:colId xmlns:a16="http://schemas.microsoft.com/office/drawing/2014/main" val="1025179263"/>
                    </a:ext>
                  </a:extLst>
                </a:gridCol>
                <a:gridCol w="737622">
                  <a:extLst>
                    <a:ext uri="{9D8B030D-6E8A-4147-A177-3AD203B41FA5}">
                      <a16:colId xmlns:a16="http://schemas.microsoft.com/office/drawing/2014/main" val="2903173253"/>
                    </a:ext>
                  </a:extLst>
                </a:gridCol>
                <a:gridCol w="887284">
                  <a:extLst>
                    <a:ext uri="{9D8B030D-6E8A-4147-A177-3AD203B41FA5}">
                      <a16:colId xmlns:a16="http://schemas.microsoft.com/office/drawing/2014/main" val="272982675"/>
                    </a:ext>
                  </a:extLst>
                </a:gridCol>
              </a:tblGrid>
              <a:tr h="240394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Tabela de Cálculos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63562"/>
                  </a:ext>
                </a:extLst>
              </a:tr>
              <a:tr h="2513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Ensaio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Q(m³/s)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Calibri" panose="020F0502020204030204" pitchFamily="34" charset="0"/>
                        </a:rPr>
                        <a:t>Q(m³/h)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ve(m/s)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vs(m/s)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Ree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Res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pt-BR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pt-BR" sz="1400" b="1" i="0" u="none" strike="noStrike" baseline="-25000" dirty="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(m)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pt-BR" sz="1400" b="1" i="0" u="none" strike="noStrike" baseline="-25000" dirty="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(W)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N(W)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400" b="1" i="0" u="none" strike="noStrike" baseline="-25000" dirty="0" err="1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72642"/>
                  </a:ext>
                </a:extLst>
              </a:tr>
              <a:tr h="2403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0,00E+00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0,00E+00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1067,2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844571"/>
                  </a:ext>
                </a:extLst>
              </a:tr>
              <a:tr h="2403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0,00251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7,79E+04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1,19E+05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2060,0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1173,7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621371"/>
                  </a:ext>
                </a:extLst>
              </a:tr>
              <a:tr h="2403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1,15E+05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1,77E+05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42,7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2436,8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1551,7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63,7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692423"/>
                  </a:ext>
                </a:extLst>
              </a:tr>
              <a:tr h="2403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1,47E+05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2,25E+05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2666,5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1730,1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635109"/>
                  </a:ext>
                </a:extLst>
              </a:tr>
              <a:tr h="2403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0,00495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1,54E+05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2,36E+05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2792,4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1520,5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423304"/>
                  </a:ext>
                </a:extLst>
              </a:tr>
              <a:tr h="2403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0,00542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1,68E+05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2,58E+05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2926,5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1358,3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46,4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598416"/>
                  </a:ext>
                </a:extLst>
              </a:tr>
              <a:tr h="2403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0,00591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21,3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1,83E+05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2,81E+05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3224,5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1126,3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214168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CB9B625-45E8-43F3-90C4-99A5C5C72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49797"/>
              </p:ext>
            </p:extLst>
          </p:nvPr>
        </p:nvGraphicFramePr>
        <p:xfrm>
          <a:off x="221225" y="3898333"/>
          <a:ext cx="11749549" cy="2551762"/>
        </p:xfrm>
        <a:graphic>
          <a:graphicData uri="http://schemas.openxmlformats.org/drawingml/2006/table">
            <a:tbl>
              <a:tblPr/>
              <a:tblGrid>
                <a:gridCol w="666642">
                  <a:extLst>
                    <a:ext uri="{9D8B030D-6E8A-4147-A177-3AD203B41FA5}">
                      <a16:colId xmlns:a16="http://schemas.microsoft.com/office/drawing/2014/main" val="1946023304"/>
                    </a:ext>
                  </a:extLst>
                </a:gridCol>
                <a:gridCol w="593726">
                  <a:extLst>
                    <a:ext uri="{9D8B030D-6E8A-4147-A177-3AD203B41FA5}">
                      <a16:colId xmlns:a16="http://schemas.microsoft.com/office/drawing/2014/main" val="2919842309"/>
                    </a:ext>
                  </a:extLst>
                </a:gridCol>
                <a:gridCol w="1296019">
                  <a:extLst>
                    <a:ext uri="{9D8B030D-6E8A-4147-A177-3AD203B41FA5}">
                      <a16:colId xmlns:a16="http://schemas.microsoft.com/office/drawing/2014/main" val="1817084667"/>
                    </a:ext>
                  </a:extLst>
                </a:gridCol>
                <a:gridCol w="658761">
                  <a:extLst>
                    <a:ext uri="{9D8B030D-6E8A-4147-A177-3AD203B41FA5}">
                      <a16:colId xmlns:a16="http://schemas.microsoft.com/office/drawing/2014/main" val="4183789804"/>
                    </a:ext>
                  </a:extLst>
                </a:gridCol>
                <a:gridCol w="638869">
                  <a:extLst>
                    <a:ext uri="{9D8B030D-6E8A-4147-A177-3AD203B41FA5}">
                      <a16:colId xmlns:a16="http://schemas.microsoft.com/office/drawing/2014/main" val="1459152508"/>
                    </a:ext>
                  </a:extLst>
                </a:gridCol>
                <a:gridCol w="924460">
                  <a:extLst>
                    <a:ext uri="{9D8B030D-6E8A-4147-A177-3AD203B41FA5}">
                      <a16:colId xmlns:a16="http://schemas.microsoft.com/office/drawing/2014/main" val="764096440"/>
                    </a:ext>
                  </a:extLst>
                </a:gridCol>
                <a:gridCol w="846305">
                  <a:extLst>
                    <a:ext uri="{9D8B030D-6E8A-4147-A177-3AD203B41FA5}">
                      <a16:colId xmlns:a16="http://schemas.microsoft.com/office/drawing/2014/main" val="3698610060"/>
                    </a:ext>
                  </a:extLst>
                </a:gridCol>
                <a:gridCol w="952998">
                  <a:extLst>
                    <a:ext uri="{9D8B030D-6E8A-4147-A177-3AD203B41FA5}">
                      <a16:colId xmlns:a16="http://schemas.microsoft.com/office/drawing/2014/main" val="3009502926"/>
                    </a:ext>
                  </a:extLst>
                </a:gridCol>
                <a:gridCol w="411534">
                  <a:extLst>
                    <a:ext uri="{9D8B030D-6E8A-4147-A177-3AD203B41FA5}">
                      <a16:colId xmlns:a16="http://schemas.microsoft.com/office/drawing/2014/main" val="3039607030"/>
                    </a:ext>
                  </a:extLst>
                </a:gridCol>
                <a:gridCol w="666642">
                  <a:extLst>
                    <a:ext uri="{9D8B030D-6E8A-4147-A177-3AD203B41FA5}">
                      <a16:colId xmlns:a16="http://schemas.microsoft.com/office/drawing/2014/main" val="1270452727"/>
                    </a:ext>
                  </a:extLst>
                </a:gridCol>
                <a:gridCol w="666642">
                  <a:extLst>
                    <a:ext uri="{9D8B030D-6E8A-4147-A177-3AD203B41FA5}">
                      <a16:colId xmlns:a16="http://schemas.microsoft.com/office/drawing/2014/main" val="2752391393"/>
                    </a:ext>
                  </a:extLst>
                </a:gridCol>
                <a:gridCol w="718722">
                  <a:extLst>
                    <a:ext uri="{9D8B030D-6E8A-4147-A177-3AD203B41FA5}">
                      <a16:colId xmlns:a16="http://schemas.microsoft.com/office/drawing/2014/main" val="1104563420"/>
                    </a:ext>
                  </a:extLst>
                </a:gridCol>
                <a:gridCol w="718722">
                  <a:extLst>
                    <a:ext uri="{9D8B030D-6E8A-4147-A177-3AD203B41FA5}">
                      <a16:colId xmlns:a16="http://schemas.microsoft.com/office/drawing/2014/main" val="267572181"/>
                    </a:ext>
                  </a:extLst>
                </a:gridCol>
                <a:gridCol w="864550">
                  <a:extLst>
                    <a:ext uri="{9D8B030D-6E8A-4147-A177-3AD203B41FA5}">
                      <a16:colId xmlns:a16="http://schemas.microsoft.com/office/drawing/2014/main" val="3559487897"/>
                    </a:ext>
                  </a:extLst>
                </a:gridCol>
                <a:gridCol w="1124957">
                  <a:extLst>
                    <a:ext uri="{9D8B030D-6E8A-4147-A177-3AD203B41FA5}">
                      <a16:colId xmlns:a16="http://schemas.microsoft.com/office/drawing/2014/main" val="3235662164"/>
                    </a:ext>
                  </a:extLst>
                </a:gridCol>
              </a:tblGrid>
              <a:tr h="264698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Tabela de Cálculos Corrigidas para rotação 3500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80591"/>
                  </a:ext>
                </a:extLst>
              </a:tr>
              <a:tr h="2767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Ensaio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Calibri" panose="020F0502020204030204" pitchFamily="34" charset="0"/>
                        </a:rPr>
                        <a:t>Q(m³/s)Corrigido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Calibri" panose="020F0502020204030204" pitchFamily="34" charset="0"/>
                        </a:rPr>
                        <a:t>Q(m³/h)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ve(m/s)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vs(m/s)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Ree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Res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pt-BR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pt-BR" sz="1400" b="1" i="0" u="none" strike="noStrike" baseline="-25000" dirty="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(m)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pt-BR" sz="1400" b="1" i="0" u="none" strike="noStrike" baseline="-25000" dirty="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(W)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Arial" panose="020B0604020202020204" pitchFamily="34" charset="0"/>
                        </a:rPr>
                        <a:t>N(W)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400" b="1" i="0" u="none" strike="noStrike" baseline="-25000" dirty="0" err="1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%=</a:t>
                      </a:r>
                      <a:r>
                        <a:rPr lang="pt-BR" sz="1400" b="1" i="0" u="none" strike="noStrike" dirty="0" err="1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400" b="1" i="0" u="none" strike="noStrike" baseline="-25000" dirty="0" err="1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pt-BR" sz="14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400" b="1" i="0" u="none" strike="noStrike" baseline="-25000" dirty="0" err="1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pt-BR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%correção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130106"/>
                  </a:ext>
                </a:extLst>
              </a:tr>
              <a:tr h="264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0,00000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0,00E+00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0,00E+00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50,2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1067,2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880287"/>
                  </a:ext>
                </a:extLst>
              </a:tr>
              <a:tr h="264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0,00248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7,70E+04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1,18E+05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46,8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2060,0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1173,7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57,0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57,0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880906"/>
                  </a:ext>
                </a:extLst>
              </a:tr>
              <a:tr h="264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0,00368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1,14E+05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1,75E+05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42,1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2436,8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1551,7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63,7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63,7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623504"/>
                  </a:ext>
                </a:extLst>
              </a:tr>
              <a:tr h="264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0,00471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1,46E+05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2,24E+05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37,1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2666,5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1730,1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64,9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64,9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599456"/>
                  </a:ext>
                </a:extLst>
              </a:tr>
              <a:tr h="264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0,00494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1,53E+05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2,35E+05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2792,4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1520,5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54,5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54,5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02174"/>
                  </a:ext>
                </a:extLst>
              </a:tr>
              <a:tr h="264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0,00541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1,68E+05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2,57E+05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2926,5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1358,3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46,4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46,4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317701"/>
                  </a:ext>
                </a:extLst>
              </a:tr>
              <a:tr h="2646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0,00588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21,2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1,83E+05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2,80E+05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3224,5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effectLst/>
                          <a:latin typeface="Arial" panose="020B0604020202020204" pitchFamily="34" charset="0"/>
                        </a:rPr>
                        <a:t>1126,3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34,9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092710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819C2D3A-D6ED-4533-82F6-6BE0596C5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12" y="2359743"/>
            <a:ext cx="986165" cy="14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40BF788-D0AF-42D9-B896-BFFEEBF6FD2C}"/>
              </a:ext>
            </a:extLst>
          </p:cNvPr>
          <p:cNvGraphicFramePr>
            <a:graphicFrameLocks noGrp="1"/>
          </p:cNvGraphicFramePr>
          <p:nvPr/>
        </p:nvGraphicFramePr>
        <p:xfrm>
          <a:off x="1274233" y="423333"/>
          <a:ext cx="9643533" cy="60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979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81DC102-A5A4-481F-AE0E-2317B1F701F9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 err="1">
                <a:latin typeface="+mj-lt"/>
                <a:ea typeface="+mj-ea"/>
                <a:cs typeface="+mj-cs"/>
              </a:rPr>
              <a:t>Considerando</a:t>
            </a:r>
            <a:r>
              <a:rPr lang="en-US" sz="3300" dirty="0">
                <a:latin typeface="+mj-lt"/>
                <a:ea typeface="+mj-ea"/>
                <a:cs typeface="+mj-cs"/>
              </a:rPr>
              <a:t> as curvas </a:t>
            </a:r>
            <a:r>
              <a:rPr lang="en-US" sz="3300" dirty="0" err="1">
                <a:latin typeface="+mj-lt"/>
                <a:ea typeface="+mj-ea"/>
                <a:cs typeface="+mj-cs"/>
              </a:rPr>
              <a:t>anteriores</a:t>
            </a:r>
            <a:r>
              <a:rPr lang="en-US" sz="3300" dirty="0">
                <a:latin typeface="+mj-lt"/>
                <a:ea typeface="+mj-ea"/>
                <a:cs typeface="+mj-cs"/>
              </a:rPr>
              <a:t>, </a:t>
            </a:r>
            <a:r>
              <a:rPr lang="en-US" sz="3300" dirty="0" err="1">
                <a:latin typeface="+mj-lt"/>
                <a:ea typeface="+mj-ea"/>
                <a:cs typeface="+mj-cs"/>
              </a:rPr>
              <a:t>especifique</a:t>
            </a:r>
            <a:r>
              <a:rPr lang="en-US" sz="3300" dirty="0">
                <a:latin typeface="+mj-lt"/>
                <a:ea typeface="+mj-ea"/>
                <a:cs typeface="+mj-cs"/>
              </a:rPr>
              <a:t>  a </a:t>
            </a:r>
            <a:r>
              <a:rPr lang="en-US" sz="3300" dirty="0" err="1">
                <a:latin typeface="+mj-lt"/>
                <a:ea typeface="+mj-ea"/>
                <a:cs typeface="+mj-cs"/>
              </a:rPr>
              <a:t>faixa</a:t>
            </a:r>
            <a:r>
              <a:rPr lang="en-US" sz="3300" dirty="0">
                <a:latin typeface="+mj-lt"/>
                <a:ea typeface="+mj-ea"/>
                <a:cs typeface="+mj-cs"/>
              </a:rPr>
              <a:t> ideal de </a:t>
            </a:r>
            <a:r>
              <a:rPr lang="en-US" sz="3300" dirty="0" err="1">
                <a:latin typeface="+mj-lt"/>
                <a:ea typeface="+mj-ea"/>
                <a:cs typeface="+mj-cs"/>
              </a:rPr>
              <a:t>funcionamento</a:t>
            </a:r>
            <a:r>
              <a:rPr lang="en-US" sz="3300" dirty="0">
                <a:latin typeface="+mj-lt"/>
                <a:ea typeface="+mj-ea"/>
                <a:cs typeface="+mj-cs"/>
              </a:rPr>
              <a:t> da bomba.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C8187BFA-8548-4B5F-9CF0-D1A44958E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r="764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A1E914A-2B91-406B-A5D8-85D30E7773BF}"/>
              </a:ext>
            </a:extLst>
          </p:cNvPr>
          <p:cNvSpPr txBox="1"/>
          <p:nvPr/>
        </p:nvSpPr>
        <p:spPr>
          <a:xfrm>
            <a:off x="796413" y="353961"/>
            <a:ext cx="4680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um exercício para seu cérebro e não esqueça, ao exercitá-lo você estará ampliando sua inteligência!</a:t>
            </a:r>
          </a:p>
        </p:txBody>
      </p:sp>
    </p:spTree>
    <p:extLst>
      <p:ext uri="{BB962C8B-B14F-4D97-AF65-F5344CB8AC3E}">
        <p14:creationId xmlns:p14="http://schemas.microsoft.com/office/powerpoint/2010/main" val="335232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20D9DF1-BFC2-4050-9DAF-21EAEFA87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51" y="1687166"/>
            <a:ext cx="9533446" cy="47095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078F763-46FD-4105-9D90-4923B8429640}"/>
              </a:ext>
            </a:extLst>
          </p:cNvPr>
          <p:cNvSpPr/>
          <p:nvPr/>
        </p:nvSpPr>
        <p:spPr>
          <a:xfrm>
            <a:off x="1205334" y="864389"/>
            <a:ext cx="3095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cap="none" spc="0" dirty="0">
                <a:ln/>
                <a:solidFill>
                  <a:srgbClr val="FF0000"/>
                </a:solidFill>
                <a:effectLst/>
              </a:rPr>
              <a:t>Assista e reflita</a:t>
            </a:r>
          </a:p>
        </p:txBody>
      </p:sp>
      <p:sp>
        <p:nvSpPr>
          <p:cNvPr id="4" name="Seta: Dobrada 3">
            <a:extLst>
              <a:ext uri="{FF2B5EF4-FFF2-40B4-BE49-F238E27FC236}">
                <a16:creationId xmlns:a16="http://schemas.microsoft.com/office/drawing/2014/main" id="{B698399A-1737-4B1D-89CD-4EE0F62552C4}"/>
              </a:ext>
            </a:extLst>
          </p:cNvPr>
          <p:cNvSpPr/>
          <p:nvPr/>
        </p:nvSpPr>
        <p:spPr>
          <a:xfrm rot="16200000" flipH="1" flipV="1">
            <a:off x="4323294" y="1050085"/>
            <a:ext cx="876148" cy="921270"/>
          </a:xfrm>
          <a:prstGeom prst="ben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D7A107E1-BF3E-4F15-91E7-E336A3E0CB97}"/>
              </a:ext>
            </a:extLst>
          </p:cNvPr>
          <p:cNvSpPr/>
          <p:nvPr/>
        </p:nvSpPr>
        <p:spPr>
          <a:xfrm rot="1509754" flipV="1">
            <a:off x="6689399" y="1136593"/>
            <a:ext cx="420937" cy="101179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70933A9-94B6-4ABB-B7C9-1C03C1E10DF8}"/>
              </a:ext>
            </a:extLst>
          </p:cNvPr>
          <p:cNvSpPr/>
          <p:nvPr/>
        </p:nvSpPr>
        <p:spPr>
          <a:xfrm>
            <a:off x="6191284" y="637556"/>
            <a:ext cx="3399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https://youtu.be/6DxdDhHA6ww</a:t>
            </a:r>
          </a:p>
        </p:txBody>
      </p:sp>
    </p:spTree>
    <p:extLst>
      <p:ext uri="{BB962C8B-B14F-4D97-AF65-F5344CB8AC3E}">
        <p14:creationId xmlns:p14="http://schemas.microsoft.com/office/powerpoint/2010/main" val="17742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2042646-AD7D-47DF-B902-D2BE98821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96963"/>
              </p:ext>
            </p:extLst>
          </p:nvPr>
        </p:nvGraphicFramePr>
        <p:xfrm>
          <a:off x="4694902" y="789652"/>
          <a:ext cx="5453021" cy="51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" name="Equation" r:id="rId4" imgW="2539800" imgH="241200" progId="Equation.DSMT4">
                  <p:embed/>
                </p:oleObj>
              </mc:Choice>
              <mc:Fallback>
                <p:oleObj name="Equation" r:id="rId4" imgW="253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4902" y="789652"/>
                        <a:ext cx="5453021" cy="51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AE20976-52D8-42DB-A372-55218BC53F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26625"/>
              </p:ext>
            </p:extLst>
          </p:nvPr>
        </p:nvGraphicFramePr>
        <p:xfrm>
          <a:off x="5785106" y="1584479"/>
          <a:ext cx="32718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" name="Equation" r:id="rId6" imgW="1523880" imgH="431640" progId="Equation.DSMT4">
                  <p:embed/>
                </p:oleObj>
              </mc:Choice>
              <mc:Fallback>
                <p:oleObj name="Equation" r:id="rId6" imgW="1523880" imgH="4316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2042646-AD7D-47DF-B902-D2BE98821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5106" y="1584479"/>
                        <a:ext cx="3271837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8BCD108-AD90-4B1D-AC12-56DFC761A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594314"/>
              </p:ext>
            </p:extLst>
          </p:nvPr>
        </p:nvGraphicFramePr>
        <p:xfrm>
          <a:off x="5468220" y="2790007"/>
          <a:ext cx="41703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Equation" r:id="rId8" imgW="1942920" imgH="457200" progId="Equation.DSMT4">
                  <p:embed/>
                </p:oleObj>
              </mc:Choice>
              <mc:Fallback>
                <p:oleObj name="Equation" r:id="rId8" imgW="1942920" imgH="457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AE20976-52D8-42DB-A372-55218BC53F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8220" y="2790007"/>
                        <a:ext cx="4170362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A2676F3-4CB1-4820-8D59-CBF153F88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897493"/>
              </p:ext>
            </p:extLst>
          </p:nvPr>
        </p:nvGraphicFramePr>
        <p:xfrm>
          <a:off x="4180143" y="3914929"/>
          <a:ext cx="77406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Equation" r:id="rId10" imgW="3606480" imgH="444240" progId="Equation.DSMT4">
                  <p:embed/>
                </p:oleObj>
              </mc:Choice>
              <mc:Fallback>
                <p:oleObj name="Equation" r:id="rId10" imgW="3606480" imgH="4442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8BCD108-AD90-4B1D-AC12-56DFC761A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80143" y="3914929"/>
                        <a:ext cx="77406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E2AB3B3-DE1E-4A61-AC2D-0123791B9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63178"/>
              </p:ext>
            </p:extLst>
          </p:nvPr>
        </p:nvGraphicFramePr>
        <p:xfrm>
          <a:off x="5372919" y="5117231"/>
          <a:ext cx="57785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Equation" r:id="rId12" imgW="2692080" imgH="406080" progId="Equation.DSMT4">
                  <p:embed/>
                </p:oleObj>
              </mc:Choice>
              <mc:Fallback>
                <p:oleObj name="Equation" r:id="rId12" imgW="2692080" imgH="4060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A2676F3-4CB1-4820-8D59-CBF153F88F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72919" y="5117231"/>
                        <a:ext cx="577850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D15FDBF1-F26D-417D-82C1-384AE2217B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1" y="2958495"/>
            <a:ext cx="3734124" cy="2865368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F3473DCB-2BC6-4AC6-99F3-6963EFD02486}"/>
              </a:ext>
            </a:extLst>
          </p:cNvPr>
          <p:cNvSpPr/>
          <p:nvPr/>
        </p:nvSpPr>
        <p:spPr>
          <a:xfrm>
            <a:off x="825910" y="789652"/>
            <a:ext cx="2989006" cy="1924051"/>
          </a:xfrm>
          <a:prstGeom prst="wedgeEllipseCallout">
            <a:avLst>
              <a:gd name="adj1" fmla="val 16338"/>
              <a:gd name="adj2" fmla="val 69654"/>
            </a:avLst>
          </a:prstGeom>
          <a:solidFill>
            <a:srgbClr val="275B8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Respondendo a primeira pergunta!</a:t>
            </a:r>
          </a:p>
        </p:txBody>
      </p:sp>
    </p:spTree>
    <p:extLst>
      <p:ext uri="{BB962C8B-B14F-4D97-AF65-F5344CB8AC3E}">
        <p14:creationId xmlns:p14="http://schemas.microsoft.com/office/powerpoint/2010/main" val="78594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1978</Words>
  <Application>Microsoft Office PowerPoint</Application>
  <PresentationFormat>Widescreen</PresentationFormat>
  <Paragraphs>644</Paragraphs>
  <Slides>25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Symbol</vt:lpstr>
      <vt:lpstr>Verdana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2</cp:revision>
  <dcterms:created xsi:type="dcterms:W3CDTF">2019-03-10T04:03:53Z</dcterms:created>
  <dcterms:modified xsi:type="dcterms:W3CDTF">2019-03-10T04:10:55Z</dcterms:modified>
</cp:coreProperties>
</file>