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92" r:id="rId4"/>
    <p:sldId id="293" r:id="rId5"/>
    <p:sldId id="263" r:id="rId6"/>
    <p:sldId id="270" r:id="rId7"/>
    <p:sldId id="264" r:id="rId8"/>
    <p:sldId id="265" r:id="rId9"/>
    <p:sldId id="269" r:id="rId10"/>
    <p:sldId id="294" r:id="rId11"/>
    <p:sldId id="295" r:id="rId12"/>
    <p:sldId id="271" r:id="rId13"/>
    <p:sldId id="276" r:id="rId14"/>
    <p:sldId id="272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5" r:id="rId23"/>
    <p:sldId id="286" r:id="rId24"/>
    <p:sldId id="287" r:id="rId25"/>
    <p:sldId id="291" r:id="rId26"/>
    <p:sldId id="288" r:id="rId27"/>
    <p:sldId id="289" r:id="rId28"/>
    <p:sldId id="290" r:id="rId29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6BE"/>
    <a:srgbClr val="771913"/>
    <a:srgbClr val="761B13"/>
    <a:srgbClr val="353535"/>
    <a:srgbClr val="825E60"/>
    <a:srgbClr val="231F20"/>
    <a:srgbClr val="54030E"/>
    <a:srgbClr val="C4CED4"/>
    <a:srgbClr val="C1C8A9"/>
    <a:srgbClr val="DC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Planilha3!$B$2</c:f>
              <c:strCache>
                <c:ptCount val="1"/>
                <c:pt idx="0">
                  <c:v>HB(m)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023047104116777E-2"/>
                  <c:y val="-0.144420970203570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HB = -4E-05Q</a:t>
                    </a:r>
                    <a:r>
                      <a:rPr lang="en-US" sz="1400" b="1" baseline="30000">
                        <a:solidFill>
                          <a:srgbClr val="0070C0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 + 0,0074Q + 26,91</a:t>
                    </a:r>
                    <a:br>
                      <a:rPr lang="en-US" sz="1400" b="1" baseline="0">
                        <a:solidFill>
                          <a:srgbClr val="0070C0"/>
                        </a:solidFill>
                      </a:rPr>
                    </a:b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R² = 0,9981</a:t>
                    </a:r>
                    <a:endParaRPr lang="en-US" sz="1400" b="1">
                      <a:solidFill>
                        <a:srgbClr val="0070C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Planilha3!$A$3:$A$11</c:f>
              <c:numCache>
                <c:formatCode>General</c:formatCode>
                <c:ptCount val="9"/>
                <c:pt idx="0">
                  <c:v>150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450</c:v>
                </c:pt>
                <c:pt idx="5">
                  <c:v>500</c:v>
                </c:pt>
                <c:pt idx="6">
                  <c:v>650</c:v>
                </c:pt>
                <c:pt idx="7">
                  <c:v>800</c:v>
                </c:pt>
                <c:pt idx="8">
                  <c:v>900</c:v>
                </c:pt>
              </c:numCache>
            </c:numRef>
          </c:xVal>
          <c:yVal>
            <c:numRef>
              <c:f>Planilha3!$B$3:$B$11</c:f>
              <c:numCache>
                <c:formatCode>General</c:formatCode>
                <c:ptCount val="9"/>
                <c:pt idx="0">
                  <c:v>27</c:v>
                </c:pt>
                <c:pt idx="1">
                  <c:v>26</c:v>
                </c:pt>
                <c:pt idx="2">
                  <c:v>25.5</c:v>
                </c:pt>
                <c:pt idx="3">
                  <c:v>23.5</c:v>
                </c:pt>
                <c:pt idx="4">
                  <c:v>22.5</c:v>
                </c:pt>
                <c:pt idx="5">
                  <c:v>20.5</c:v>
                </c:pt>
                <c:pt idx="6">
                  <c:v>14</c:v>
                </c:pt>
                <c:pt idx="7">
                  <c:v>6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34-44FD-9719-27B2837E1BBB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1510656079800813"/>
                  <c:y val="-6.17705742795060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B = -0,0002Q</a:t>
                    </a:r>
                    <a:r>
                      <a:rPr lang="en-US" sz="1400" b="1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 + 0,2736Q + 2,0329</a:t>
                    </a:r>
                    <a:br>
                      <a:rPr lang="en-US" sz="1400" b="1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R² = 0,999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Planilha3!$D$3:$D$12</c:f>
              <c:numCache>
                <c:formatCode>General</c:formatCode>
                <c:ptCount val="10"/>
                <c:pt idx="0">
                  <c:v>320</c:v>
                </c:pt>
                <c:pt idx="1">
                  <c:v>360</c:v>
                </c:pt>
                <c:pt idx="2">
                  <c:v>420</c:v>
                </c:pt>
                <c:pt idx="3">
                  <c:v>450</c:v>
                </c:pt>
                <c:pt idx="4">
                  <c:v>490</c:v>
                </c:pt>
                <c:pt idx="5">
                  <c:v>520</c:v>
                </c:pt>
                <c:pt idx="6">
                  <c:v>560</c:v>
                </c:pt>
                <c:pt idx="7">
                  <c:v>600</c:v>
                </c:pt>
                <c:pt idx="8">
                  <c:v>625</c:v>
                </c:pt>
                <c:pt idx="9">
                  <c:v>660</c:v>
                </c:pt>
              </c:numCache>
            </c:numRef>
          </c:xVal>
          <c:yVal>
            <c:numRef>
              <c:f>Planilha3!$E$3:$E$12</c:f>
              <c:numCache>
                <c:formatCode>General</c:formatCode>
                <c:ptCount val="10"/>
                <c:pt idx="0">
                  <c:v>65</c:v>
                </c:pt>
                <c:pt idx="1">
                  <c:v>69</c:v>
                </c:pt>
                <c:pt idx="2">
                  <c:v>74</c:v>
                </c:pt>
                <c:pt idx="3">
                  <c:v>76</c:v>
                </c:pt>
                <c:pt idx="4">
                  <c:v>78</c:v>
                </c:pt>
                <c:pt idx="5">
                  <c:v>79</c:v>
                </c:pt>
                <c:pt idx="6">
                  <c:v>79.5</c:v>
                </c:pt>
                <c:pt idx="7">
                  <c:v>79</c:v>
                </c:pt>
                <c:pt idx="8">
                  <c:v>78.5</c:v>
                </c:pt>
                <c:pt idx="9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534-44FD-9719-27B2837E1BBB}"/>
            </c:ext>
          </c:extLst>
        </c:ser>
        <c:ser>
          <c:idx val="2"/>
          <c:order val="2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intercept val="16"/>
            <c:dispRSqr val="1"/>
            <c:dispEq val="1"/>
            <c:trendlineLbl>
              <c:layout>
                <c:manualLayout>
                  <c:x val="0.21805555181208194"/>
                  <c:y val="-4.244956641957172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HB = 4E-05Q</a:t>
                    </a:r>
                    <a:r>
                      <a:rPr lang="en-US" sz="1400" b="1" baseline="30000"/>
                      <a:t>2</a:t>
                    </a:r>
                    <a:r>
                      <a:rPr lang="en-US" sz="1400" b="1" baseline="0"/>
                      <a:t> + 0,0027Q + 16</a:t>
                    </a:r>
                    <a:br>
                      <a:rPr lang="en-US" sz="1400" b="1" baseline="0"/>
                    </a:br>
                    <a:r>
                      <a:rPr lang="en-US" sz="1400" b="1" baseline="0"/>
                      <a:t>R² = 1</a:t>
                    </a:r>
                    <a:endParaRPr lang="en-US" sz="1400" b="1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Planilha3!$A$17:$A$23</c:f>
              <c:numCache>
                <c:formatCode>General</c:formatCode>
                <c:ptCount val="7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</c:numCache>
            </c:numRef>
          </c:xVal>
          <c:yVal>
            <c:numRef>
              <c:f>Planilha3!$B$17:$B$23</c:f>
              <c:numCache>
                <c:formatCode>General</c:formatCode>
                <c:ptCount val="7"/>
                <c:pt idx="0">
                  <c:v>16</c:v>
                </c:pt>
                <c:pt idx="1">
                  <c:v>16.600000000000001</c:v>
                </c:pt>
                <c:pt idx="2">
                  <c:v>18.100000000000001</c:v>
                </c:pt>
                <c:pt idx="3">
                  <c:v>20.399999999999999</c:v>
                </c:pt>
                <c:pt idx="4">
                  <c:v>23.5</c:v>
                </c:pt>
                <c:pt idx="5">
                  <c:v>27.3</c:v>
                </c:pt>
                <c:pt idx="6">
                  <c:v>31.9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534-44FD-9719-27B2837E1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422528"/>
        <c:axId val="456423840"/>
      </c:scatterChart>
      <c:valAx>
        <c:axId val="4564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3840"/>
        <c:crosses val="autoZero"/>
        <c:crossBetween val="midCat"/>
      </c:valAx>
      <c:valAx>
        <c:axId val="4564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HB(m)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7257790528647"/>
          <c:y val="5.23322641407242E-2"/>
          <c:w val="0.82015775437570604"/>
          <c:h val="0.71474522925455408"/>
        </c:manualLayout>
      </c:layout>
      <c:scatterChart>
        <c:scatterStyle val="lineMarker"/>
        <c:varyColors val="0"/>
        <c:ser>
          <c:idx val="0"/>
          <c:order val="0"/>
          <c:tx>
            <c:strRef>
              <c:f>Planilha3!$B$2</c:f>
              <c:strCache>
                <c:ptCount val="1"/>
                <c:pt idx="0">
                  <c:v>HB(m)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023047104116777E-2"/>
                  <c:y val="-0.144420970203570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HB = -4E-05Q</a:t>
                    </a:r>
                    <a:r>
                      <a:rPr lang="en-US" sz="1400" b="1" baseline="30000">
                        <a:solidFill>
                          <a:srgbClr val="0070C0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 + 0,0074Q + 26,91</a:t>
                    </a:r>
                    <a:br>
                      <a:rPr lang="en-US" sz="1400" b="1" baseline="0">
                        <a:solidFill>
                          <a:srgbClr val="0070C0"/>
                        </a:solidFill>
                      </a:rPr>
                    </a:br>
                    <a:r>
                      <a:rPr lang="en-US" sz="1400" b="1" baseline="0">
                        <a:solidFill>
                          <a:srgbClr val="0070C0"/>
                        </a:solidFill>
                      </a:rPr>
                      <a:t>R² = 0,9981</a:t>
                    </a:r>
                    <a:endParaRPr lang="en-US" sz="1400" b="1">
                      <a:solidFill>
                        <a:srgbClr val="0070C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Planilha3!$A$3:$A$11</c:f>
              <c:numCache>
                <c:formatCode>General</c:formatCode>
                <c:ptCount val="9"/>
                <c:pt idx="0">
                  <c:v>150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450</c:v>
                </c:pt>
                <c:pt idx="5">
                  <c:v>500</c:v>
                </c:pt>
                <c:pt idx="6">
                  <c:v>650</c:v>
                </c:pt>
                <c:pt idx="7">
                  <c:v>800</c:v>
                </c:pt>
                <c:pt idx="8">
                  <c:v>900</c:v>
                </c:pt>
              </c:numCache>
            </c:numRef>
          </c:xVal>
          <c:yVal>
            <c:numRef>
              <c:f>Planilha3!$B$3:$B$11</c:f>
              <c:numCache>
                <c:formatCode>General</c:formatCode>
                <c:ptCount val="9"/>
                <c:pt idx="0">
                  <c:v>27</c:v>
                </c:pt>
                <c:pt idx="1">
                  <c:v>26</c:v>
                </c:pt>
                <c:pt idx="2">
                  <c:v>25.5</c:v>
                </c:pt>
                <c:pt idx="3">
                  <c:v>23.5</c:v>
                </c:pt>
                <c:pt idx="4">
                  <c:v>22.5</c:v>
                </c:pt>
                <c:pt idx="5">
                  <c:v>20.5</c:v>
                </c:pt>
                <c:pt idx="6">
                  <c:v>14</c:v>
                </c:pt>
                <c:pt idx="7">
                  <c:v>6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96-4FAE-9D54-7C2E1863F8A8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2058109133149953"/>
                  <c:y val="0.126000236706806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chemeClr val="accent2"/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B = -0,0002Q</a:t>
                    </a:r>
                    <a:r>
                      <a:rPr lang="en-US" sz="1400" b="1" baseline="30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 + 0,2736Q + 2,0329</a:t>
                    </a:r>
                    <a:br>
                      <a:rPr lang="en-US" sz="1400" b="1" baseline="0">
                        <a:solidFill>
                          <a:schemeClr val="accent2"/>
                        </a:solidFill>
                      </a:rPr>
                    </a:br>
                    <a:r>
                      <a:rPr lang="en-US" sz="1400" b="1" baseline="0">
                        <a:solidFill>
                          <a:schemeClr val="accent2"/>
                        </a:solidFill>
                      </a:rPr>
                      <a:t>R² = 0,999</a:t>
                    </a:r>
                    <a:endParaRPr lang="en-US" sz="1400" b="1">
                      <a:solidFill>
                        <a:schemeClr val="accent2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Planilha3!$D$3:$D$12</c:f>
              <c:numCache>
                <c:formatCode>General</c:formatCode>
                <c:ptCount val="10"/>
                <c:pt idx="0">
                  <c:v>320</c:v>
                </c:pt>
                <c:pt idx="1">
                  <c:v>360</c:v>
                </c:pt>
                <c:pt idx="2">
                  <c:v>420</c:v>
                </c:pt>
                <c:pt idx="3">
                  <c:v>450</c:v>
                </c:pt>
                <c:pt idx="4">
                  <c:v>490</c:v>
                </c:pt>
                <c:pt idx="5">
                  <c:v>520</c:v>
                </c:pt>
                <c:pt idx="6">
                  <c:v>560</c:v>
                </c:pt>
                <c:pt idx="7">
                  <c:v>600</c:v>
                </c:pt>
                <c:pt idx="8">
                  <c:v>625</c:v>
                </c:pt>
                <c:pt idx="9">
                  <c:v>660</c:v>
                </c:pt>
              </c:numCache>
            </c:numRef>
          </c:xVal>
          <c:yVal>
            <c:numRef>
              <c:f>Planilha3!$E$3:$E$12</c:f>
              <c:numCache>
                <c:formatCode>General</c:formatCode>
                <c:ptCount val="10"/>
                <c:pt idx="0">
                  <c:v>65</c:v>
                </c:pt>
                <c:pt idx="1">
                  <c:v>69</c:v>
                </c:pt>
                <c:pt idx="2">
                  <c:v>74</c:v>
                </c:pt>
                <c:pt idx="3">
                  <c:v>76</c:v>
                </c:pt>
                <c:pt idx="4">
                  <c:v>78</c:v>
                </c:pt>
                <c:pt idx="5">
                  <c:v>79</c:v>
                </c:pt>
                <c:pt idx="6">
                  <c:v>79.5</c:v>
                </c:pt>
                <c:pt idx="7">
                  <c:v>79</c:v>
                </c:pt>
                <c:pt idx="8">
                  <c:v>78.5</c:v>
                </c:pt>
                <c:pt idx="9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96-4FAE-9D54-7C2E1863F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422528"/>
        <c:axId val="456423840"/>
      </c:scatterChart>
      <c:valAx>
        <c:axId val="4564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3840"/>
        <c:crosses val="autoZero"/>
        <c:crossBetween val="midCat"/>
      </c:valAx>
      <c:valAx>
        <c:axId val="4564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HB(m)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642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CD5FDD3-83D7-4FD9-8C93-F4BE36F407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FEE2C3-0944-46A1-AC8C-1523D832A5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715D-76DC-41A6-816C-CB28301E75D5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BBA973E-241E-4833-BC2C-614BFD692A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9334A76-9F2A-4A5F-ACF0-7F371865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1C5CFB-6C80-4495-82FA-3FA73514C1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943FA8-3607-48EC-B1F7-718A68D29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05133-6E82-4040-85D8-58424464322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2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5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50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09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86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28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852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144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52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4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3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1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8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495C-C4E5-4131-B028-D025ECB351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68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7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98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5133-6E82-4040-85D8-58424464322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5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3785F-3F58-4DE9-808A-ED411490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F5BCF-4702-4EDE-B3A5-8BEF59A01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C6781-D90D-4D38-8172-1E0B7B27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3565D9-CDB2-4FF8-900B-84D0FEF6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6F53A6-894A-46DE-B735-8B747631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63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8022-1FE0-434D-8106-72D49F9A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9BA5BE-D8A9-47AF-9C5E-116F3A0F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B048D3-6478-4F36-86B5-04A915B6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6B412-42BD-4AA9-9F48-1AC9A479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F617F-2E71-4938-BE35-90A295F2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1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A7E953-E2AC-4EBE-8021-F94D7C9E3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FF9566-0176-4968-AE58-12D44C798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12CA0-A043-409F-BF00-3EF8F0A8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41AA4-1442-4826-A1AF-686DF52E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44FB5-2E8E-4148-989C-3B620146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28562-417F-4A5E-A56B-5DEA4E5B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27931-5711-4D30-BEE7-8EF9ACBE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D0AA3-0C5D-4411-9888-D9AFB522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7FF99-BDA6-4F89-BE69-4DE78C4C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85CC9-BB7F-47AE-9D70-A2B12D71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EBA18-FE9A-4073-8A03-B968004A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C026E8-338F-40C3-AAC0-5B450AD62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10411C-06CE-44B3-A134-7A691937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7896D-8036-4399-AE9E-DACCED94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0D5149-99D1-4382-9640-8897B5EA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E085-405D-4F15-A707-5BF2AE5D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B678EB-3B64-495B-81FD-C0F0B284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D56269-D875-40D3-94F2-F6C875117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6A51F3-C874-4118-A2C4-8D21C937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775949-FADF-4495-8DDD-16FD16F9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551294-E0A0-4D96-A3F9-B15E8DA3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53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89391-FF8D-4582-9C38-3E260FF3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A5143A-B613-45B3-9B35-C4DEDA1F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A101C7-E6F1-453A-9C70-DDED9984A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D9605F-2915-4D03-96EA-38B4763B9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5DCE23-BC64-43E0-AEC5-B2399ABB8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15B0D4-8158-4D87-ADBE-ACBB6AAF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286904-CF18-4075-80A0-C9F8C0A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D6D9F6-5C5A-469E-8D7E-FF884CC1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19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BD220-1C61-4903-9D82-9E2168A4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760C7A-765F-4D81-86B4-5999077A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898E76-6082-46E2-B6F3-4B02283A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0E6815-FF9A-496C-8635-D42741B9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7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4CF9EE-7EAA-4ADB-AD4C-93142F45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3A2527-781C-4682-9341-0437E788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6F3AD-38CE-4D9F-9A1B-6E5B178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1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FD020-E1DB-44E7-BF70-FA82086D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0E1E47-4F55-45C8-BE3F-D578C5E3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56C400-8E26-4587-85A6-49B0DA73E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D2B465-B963-4CE3-98C2-A51246C1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6AF8F0-902C-43D6-B878-919371DE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831DE9-EC04-4287-972A-CAEBCDFA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9A675-884F-4B18-800B-7C48D576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E173F3-BEB9-4D84-9B40-BD389CC36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B77FF6-032C-454A-AE9F-4EB56B85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37E2D4-2621-4F32-B372-4F759E74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8153F6-5FD2-4615-8B6A-2C37E219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44CE49-5BDB-445D-ABD6-68256EA0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9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FA647C-576C-45F1-93EA-5C89804E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F74617-ECF0-4A05-A571-A160A4DE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BF957-057D-4B45-BD81-552A1286E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4EA7-6136-42AF-9502-C5126A4FB480}" type="datetimeFigureOut">
              <a:rPr lang="pt-BR" smtClean="0"/>
              <a:t>29/04/2019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6006A-D4AE-4674-A7C2-8670423AD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9D4FA-BDE0-4654-B097-EA0562536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5F53-7F94-4E3F-8707-7E3CB2A8F3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18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60.png"/><Relationship Id="rId10" Type="http://schemas.openxmlformats.org/officeDocument/2006/relationships/image" Target="../media/image57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4.wmf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49.png"/><Relationship Id="rId10" Type="http://schemas.openxmlformats.org/officeDocument/2006/relationships/image" Target="../media/image69.png"/><Relationship Id="rId19" Type="http://schemas.openxmlformats.org/officeDocument/2006/relationships/image" Target="../media/image67.wmf"/><Relationship Id="rId4" Type="http://schemas.openxmlformats.org/officeDocument/2006/relationships/image" Target="../media/image55.png"/><Relationship Id="rId9" Type="http://schemas.openxmlformats.org/officeDocument/2006/relationships/image" Target="../media/image68.png"/><Relationship Id="rId14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2.wmf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9.wmf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9.png"/><Relationship Id="rId7" Type="http://schemas.openxmlformats.org/officeDocument/2006/relationships/image" Target="../media/image87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59.png"/><Relationship Id="rId7" Type="http://schemas.openxmlformats.org/officeDocument/2006/relationships/image" Target="../media/image91.wmf"/><Relationship Id="rId12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2.wmf"/><Relationship Id="rId14" Type="http://schemas.openxmlformats.org/officeDocument/2006/relationships/image" Target="../media/image9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5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1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9.png"/><Relationship Id="rId9" Type="http://schemas.openxmlformats.org/officeDocument/2006/relationships/image" Target="../media/image98.wmf"/><Relationship Id="rId14" Type="http://schemas.openxmlformats.org/officeDocument/2006/relationships/image" Target="../media/image10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04.wmf"/><Relationship Id="rId5" Type="http://schemas.openxmlformats.org/officeDocument/2006/relationships/image" Target="../media/image106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05.png"/><Relationship Id="rId9" Type="http://schemas.openxmlformats.org/officeDocument/2006/relationships/image" Target="../media/image10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1.png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9.wmf"/><Relationship Id="rId11" Type="http://schemas.openxmlformats.org/officeDocument/2006/relationships/image" Target="../media/image111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2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.png"/><Relationship Id="rId9" Type="http://schemas.openxmlformats.org/officeDocument/2006/relationships/image" Target="../media/image110.wmf"/><Relationship Id="rId14" Type="http://schemas.openxmlformats.org/officeDocument/2006/relationships/image" Target="../media/image11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4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16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4.wmf"/><Relationship Id="rId5" Type="http://schemas.openxmlformats.org/officeDocument/2006/relationships/image" Target="../media/image19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openxmlformats.org/officeDocument/2006/relationships/image" Target="../media/image31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w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éu, equipamentos eletrônicos&#10;&#10;Descrição gerada com muito alta confiança">
            <a:extLst>
              <a:ext uri="{FF2B5EF4-FFF2-40B4-BE49-F238E27FC236}">
                <a16:creationId xmlns:a16="http://schemas.microsoft.com/office/drawing/2014/main" id="{2A1A6F45-A312-4022-BB59-83286BD6D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28" name="Picture 4" descr="C:\Users\Raimundo F Ignacio\AppData\Local\Temp\SNAGHTML5978a9.PNG">
            <a:extLst>
              <a:ext uri="{FF2B5EF4-FFF2-40B4-BE49-F238E27FC236}">
                <a16:creationId xmlns:a16="http://schemas.microsoft.com/office/drawing/2014/main" id="{A92C54B2-C0D2-4206-8E8C-FF5871ED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28" y="336155"/>
            <a:ext cx="127180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417A66-C01A-491F-BFF8-0C34B86AF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36" y="431016"/>
            <a:ext cx="1064374" cy="1296000"/>
          </a:xfrm>
          <a:prstGeom prst="rect">
            <a:avLst/>
          </a:prstGeom>
        </p:spPr>
      </p:pic>
      <p:pic>
        <p:nvPicPr>
          <p:cNvPr id="1030" name="Picture 6" descr="C:\Users\Raimundo F Ignacio\AppData\Local\Temp\SNAGHTML612c86.PNG">
            <a:extLst>
              <a:ext uri="{FF2B5EF4-FFF2-40B4-BE49-F238E27FC236}">
                <a16:creationId xmlns:a16="http://schemas.microsoft.com/office/drawing/2014/main" id="{30FCA4B5-6555-426F-B49D-E8C9B085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30" y="3306619"/>
            <a:ext cx="1717804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FFBF71D-791B-475A-BB32-94169B33CE0A}"/>
              </a:ext>
            </a:extLst>
          </p:cNvPr>
          <p:cNvSpPr/>
          <p:nvPr/>
        </p:nvSpPr>
        <p:spPr>
          <a:xfrm>
            <a:off x="285136" y="2536723"/>
            <a:ext cx="4385188" cy="1091380"/>
          </a:xfrm>
          <a:prstGeom prst="wedgeEllipseCallout">
            <a:avLst>
              <a:gd name="adj1" fmla="val 72244"/>
              <a:gd name="adj2" fmla="val -1464"/>
            </a:avLst>
          </a:prstGeom>
          <a:solidFill>
            <a:srgbClr val="0266B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uma formação responsável e sustentável há a necessidade de se praticar a reflexões!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366BCDEA-F1D1-42C1-94B8-6E62504432C3}"/>
              </a:ext>
            </a:extLst>
          </p:cNvPr>
          <p:cNvSpPr/>
          <p:nvPr/>
        </p:nvSpPr>
        <p:spPr>
          <a:xfrm>
            <a:off x="9429135" y="1632155"/>
            <a:ext cx="2477729" cy="1720644"/>
          </a:xfrm>
          <a:prstGeom prst="cloudCallout">
            <a:avLst>
              <a:gd name="adj1" fmla="val -42659"/>
              <a:gd name="adj2" fmla="val 83679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Resolver problemas facilita esta prática</a:t>
            </a:r>
          </a:p>
        </p:txBody>
      </p:sp>
    </p:spTree>
    <p:extLst>
      <p:ext uri="{BB962C8B-B14F-4D97-AF65-F5344CB8AC3E}">
        <p14:creationId xmlns:p14="http://schemas.microsoft.com/office/powerpoint/2010/main" val="26791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74E6CC-0BDE-43A8-858B-2454F2F7D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" r="244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BF65AB-61F9-4356-BAE0-D00341EDE6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pic>
        <p:nvPicPr>
          <p:cNvPr id="6148" name="Picture 4" descr="C:\Users\Raimundo F Ignacio\AppData\Local\Temp\SNAGHTMLa8beda.PNG">
            <a:extLst>
              <a:ext uri="{FF2B5EF4-FFF2-40B4-BE49-F238E27FC236}">
                <a16:creationId xmlns:a16="http://schemas.microsoft.com/office/drawing/2014/main" id="{F124DDF0-4C2F-409B-835D-3AB67B0D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308" y="3547231"/>
            <a:ext cx="2525201" cy="23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49503FAB-C4A2-4B47-A250-02EF28C96008}"/>
              </a:ext>
            </a:extLst>
          </p:cNvPr>
          <p:cNvSpPr/>
          <p:nvPr/>
        </p:nvSpPr>
        <p:spPr>
          <a:xfrm>
            <a:off x="8150943" y="2910348"/>
            <a:ext cx="2733368" cy="1091381"/>
          </a:xfrm>
          <a:prstGeom prst="wedgeEllipseCallout">
            <a:avLst>
              <a:gd name="adj1" fmla="val 51467"/>
              <a:gd name="adj2" fmla="val 80518"/>
            </a:avLst>
          </a:prstGeom>
          <a:solidFill>
            <a:srgbClr val="DC6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Refaça o problema com este novo ábaco</a:t>
            </a:r>
          </a:p>
        </p:txBody>
      </p:sp>
    </p:spTree>
    <p:extLst>
      <p:ext uri="{BB962C8B-B14F-4D97-AF65-F5344CB8AC3E}">
        <p14:creationId xmlns:p14="http://schemas.microsoft.com/office/powerpoint/2010/main" val="483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imundo F Ignacio\AppData\Local\Temp\SNAGHTMLb383fe.PNG">
            <a:extLst>
              <a:ext uri="{FF2B5EF4-FFF2-40B4-BE49-F238E27FC236}">
                <a16:creationId xmlns:a16="http://schemas.microsoft.com/office/drawing/2014/main" id="{747F25B5-1F70-4AA7-9BFA-B56378B0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" y="2072772"/>
            <a:ext cx="3457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FB2F8B2-E9DF-4EA6-9F12-97639F5D9FB8}"/>
              </a:ext>
            </a:extLst>
          </p:cNvPr>
          <p:cNvSpPr/>
          <p:nvPr/>
        </p:nvSpPr>
        <p:spPr>
          <a:xfrm>
            <a:off x="1394491" y="686423"/>
            <a:ext cx="5260257" cy="1710813"/>
          </a:xfrm>
          <a:prstGeom prst="wedgeEllipseCallout">
            <a:avLst>
              <a:gd name="adj1" fmla="val -34337"/>
              <a:gd name="adj2" fmla="val 80533"/>
            </a:avLst>
          </a:prstGeom>
          <a:solidFill>
            <a:srgbClr val="9C2E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Refaça o mesmo problema, porém sem recorrer a nenhum ábaco.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A95F9D9-48D2-4A75-9908-8629A672B1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346" y="153023"/>
          <a:ext cx="550244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4" imgW="2489040" imgH="482400" progId="Equation.DSMT4">
                  <p:embed/>
                </p:oleObj>
              </mc:Choice>
              <mc:Fallback>
                <p:oleObj name="Equation" r:id="rId4" imgW="2489040" imgH="4824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A95F9D9-48D2-4A75-9908-8629A672B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0346" y="153023"/>
                        <a:ext cx="550244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89B2E6D-2FBE-4258-A188-91D44EA64645}"/>
              </a:ext>
            </a:extLst>
          </p:cNvPr>
          <p:cNvSpPr txBox="1"/>
          <p:nvPr/>
        </p:nvSpPr>
        <p:spPr>
          <a:xfrm>
            <a:off x="7144623" y="1219823"/>
            <a:ext cx="458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Considerando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0,30 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19AC7F-AD88-4B4A-8B3F-6E8F7563A144}"/>
              </a:ext>
            </a:extLst>
          </p:cNvPr>
          <p:cNvSpPr txBox="1"/>
          <p:nvPr/>
        </p:nvSpPr>
        <p:spPr>
          <a:xfrm>
            <a:off x="7177548" y="1703440"/>
            <a:ext cx="458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Considerando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obtido na norma 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C:\Users\Raimundo F Ignacio\AppData\Local\Temp\SNAGHTML1ad5165.PNG">
            <a:extLst>
              <a:ext uri="{FF2B5EF4-FFF2-40B4-BE49-F238E27FC236}">
                <a16:creationId xmlns:a16="http://schemas.microsoft.com/office/drawing/2014/main" id="{1084C5BB-A773-45FB-B9C8-53154A3B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53" y="2239300"/>
            <a:ext cx="5573401" cy="4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FBD5CF-EA2F-4F25-8B38-576775C90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826" y="422940"/>
            <a:ext cx="2805501" cy="262153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DF979B8-2907-4B7E-8FE2-5238621B7C94}"/>
              </a:ext>
            </a:extLst>
          </p:cNvPr>
          <p:cNvSpPr/>
          <p:nvPr/>
        </p:nvSpPr>
        <p:spPr>
          <a:xfrm>
            <a:off x="1889714" y="444112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proposto pelo professor Gilberto Oswaldo Ieno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BCF3F4-50EC-47C3-B7F4-273837D49AF4}"/>
              </a:ext>
            </a:extLst>
          </p:cNvPr>
          <p:cNvSpPr/>
          <p:nvPr/>
        </p:nvSpPr>
        <p:spPr>
          <a:xfrm>
            <a:off x="644193" y="353290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bomba de diâmetro 368 mm da Figura 4.2 funciona em uma instalação que eleva a água até 18 m de altura em uma tubulação de 1800 m, incluindo os comprimentos equivalentes. Calcular o diâmetro desta instalação, sabendo que a vazão é de 600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 no início de seu funcionamento (instalação nova de FoFo). Calcular, aproximadamente, a idade da instalação, funcionando com a mesma bomba, sabendo que  sua vazão ficou reduzida para 400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6570FE-D132-40CB-94CE-32FA00A33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378" y="424380"/>
            <a:ext cx="3894157" cy="60508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C6D3D8-7A18-4BA2-A08D-4843C713A96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EC24748-797B-4405-B9D1-9ED4E50D63FA}"/>
              </a:ext>
            </a:extLst>
          </p:cNvPr>
          <p:cNvCxnSpPr/>
          <p:nvPr/>
        </p:nvCxnSpPr>
        <p:spPr>
          <a:xfrm flipV="1">
            <a:off x="9657080" y="2921000"/>
            <a:ext cx="0" cy="29921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8D00298-590F-4B30-BD6D-C8D91C121D77}"/>
              </a:ext>
            </a:extLst>
          </p:cNvPr>
          <p:cNvCxnSpPr/>
          <p:nvPr/>
        </p:nvCxnSpPr>
        <p:spPr>
          <a:xfrm flipH="1">
            <a:off x="7528560" y="2921000"/>
            <a:ext cx="212852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EE9939D2-ACA2-4CF2-8998-545FC7764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4379" y="2006364"/>
            <a:ext cx="1189921" cy="1574277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808F4261-8C7E-438E-9E65-405EA0A9E09C}"/>
              </a:ext>
            </a:extLst>
          </p:cNvPr>
          <p:cNvSpPr/>
          <p:nvPr/>
        </p:nvSpPr>
        <p:spPr>
          <a:xfrm>
            <a:off x="2817091" y="1945299"/>
            <a:ext cx="2505397" cy="1099175"/>
          </a:xfrm>
          <a:prstGeom prst="wedgeEllipseCallout">
            <a:avLst>
              <a:gd name="adj1" fmla="val 58005"/>
              <a:gd name="adj2" fmla="val 61660"/>
            </a:avLst>
          </a:prstGeom>
          <a:solidFill>
            <a:srgbClr val="86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Q = 600 e 400 m³/h, lemos os HB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FBBDBF5-F19C-48FD-84EC-D3445BB9F8EB}"/>
              </a:ext>
            </a:extLst>
          </p:cNvPr>
          <p:cNvCxnSpPr/>
          <p:nvPr/>
        </p:nvCxnSpPr>
        <p:spPr>
          <a:xfrm flipH="1" flipV="1">
            <a:off x="6464300" y="1755675"/>
            <a:ext cx="1064260" cy="11653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805D6C9A-2F48-4365-80D9-AD843B4F6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22587"/>
              </p:ext>
            </p:extLst>
          </p:nvPr>
        </p:nvGraphicFramePr>
        <p:xfrm>
          <a:off x="5644704" y="1385584"/>
          <a:ext cx="1254378" cy="41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44704" y="1385584"/>
                        <a:ext cx="1254378" cy="41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B4567B89-7370-4A24-A68A-D6133EEF5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07598"/>
              </p:ext>
            </p:extLst>
          </p:nvPr>
        </p:nvGraphicFramePr>
        <p:xfrm>
          <a:off x="522463" y="5949285"/>
          <a:ext cx="623887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9" imgW="2933640" imgH="228600" progId="Equation.DSMT4">
                  <p:embed/>
                </p:oleObj>
              </mc:Choice>
              <mc:Fallback>
                <p:oleObj name="Equation" r:id="rId9" imgW="293364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463" y="5949285"/>
                        <a:ext cx="6238876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405888F-49EB-4E68-9B2E-42DADC4260EB}"/>
              </a:ext>
            </a:extLst>
          </p:cNvPr>
          <p:cNvCxnSpPr/>
          <p:nvPr/>
        </p:nvCxnSpPr>
        <p:spPr>
          <a:xfrm flipV="1">
            <a:off x="8959273" y="2401455"/>
            <a:ext cx="0" cy="351166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EB8B41B-3A5A-487B-B074-4B0707AE0238}"/>
              </a:ext>
            </a:extLst>
          </p:cNvPr>
          <p:cNvCxnSpPr/>
          <p:nvPr/>
        </p:nvCxnSpPr>
        <p:spPr>
          <a:xfrm flipH="1">
            <a:off x="7528560" y="2382982"/>
            <a:ext cx="1384531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53CBCDCB-3F74-4F7B-A89C-3D170F9F868D}"/>
              </a:ext>
            </a:extLst>
          </p:cNvPr>
          <p:cNvSpPr/>
          <p:nvPr/>
        </p:nvSpPr>
        <p:spPr>
          <a:xfrm>
            <a:off x="7232073" y="2272145"/>
            <a:ext cx="305442" cy="1939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6C58276-2D6B-41BF-A499-3C989A355FFB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6740193" y="766618"/>
            <a:ext cx="536611" cy="15339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0569AE37-5529-489E-A7AD-7AF7AF69F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6278"/>
              </p:ext>
            </p:extLst>
          </p:nvPr>
        </p:nvGraphicFramePr>
        <p:xfrm>
          <a:off x="5508535" y="455018"/>
          <a:ext cx="15557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11" imgW="850680" imgH="253800" progId="Equation.DSMT4">
                  <p:embed/>
                </p:oleObj>
              </mc:Choice>
              <mc:Fallback>
                <p:oleObj name="Equation" r:id="rId11" imgW="85068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805D6C9A-2F48-4365-80D9-AD843B4F6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8535" y="455018"/>
                        <a:ext cx="15557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8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Raimundo F Ignacio\AppData\Local\Temp\SNAGHTML1ad5165.PNG">
            <a:extLst>
              <a:ext uri="{FF2B5EF4-FFF2-40B4-BE49-F238E27FC236}">
                <a16:creationId xmlns:a16="http://schemas.microsoft.com/office/drawing/2014/main" id="{5204E878-A319-4479-99B4-AC0CAD5F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88" y="612294"/>
            <a:ext cx="68819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8F7EC2C-ACC0-4B9D-82B9-D8DA687014AD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CBFF2D1-1CEA-498E-9545-2C5F856C2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15119"/>
              </p:ext>
            </p:extLst>
          </p:nvPr>
        </p:nvGraphicFramePr>
        <p:xfrm>
          <a:off x="4327525" y="407988"/>
          <a:ext cx="25050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0" name="Equation" r:id="rId5" imgW="1688760" imgH="241200" progId="Equation.DSMT4">
                  <p:embed/>
                </p:oleObj>
              </mc:Choice>
              <mc:Fallback>
                <p:oleObj name="Equation" r:id="rId5" imgW="1688760" imgH="2412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F656616-32E4-41D4-A7C6-2B52569B0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7525" y="407988"/>
                        <a:ext cx="25050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A7F9618-9061-4CE3-890A-4C0940C03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97021"/>
              </p:ext>
            </p:extLst>
          </p:nvPr>
        </p:nvGraphicFramePr>
        <p:xfrm>
          <a:off x="540712" y="1010722"/>
          <a:ext cx="34083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1" name="Equation" r:id="rId7" imgW="2298600" imgH="469800" progId="Equation.DSMT4">
                  <p:embed/>
                </p:oleObj>
              </mc:Choice>
              <mc:Fallback>
                <p:oleObj name="Equation" r:id="rId7" imgW="2298600" imgH="469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0712" y="1010722"/>
                        <a:ext cx="34083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0F1D653E-D21A-4992-8672-39C7B51DE598}"/>
              </a:ext>
            </a:extLst>
          </p:cNvPr>
          <p:cNvGrpSpPr/>
          <p:nvPr/>
        </p:nvGrpSpPr>
        <p:grpSpPr>
          <a:xfrm>
            <a:off x="435075" y="1830571"/>
            <a:ext cx="3796146" cy="584905"/>
            <a:chOff x="402648" y="1655159"/>
            <a:chExt cx="3796146" cy="58490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323EAC4A-08C5-4399-9AA6-CF12595CA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648" y="1655159"/>
              <a:ext cx="3796146" cy="374928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BC3C0A4-5F1F-46C4-AE03-0CA0FAD1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648" y="2030088"/>
              <a:ext cx="3796146" cy="209976"/>
            </a:xfrm>
            <a:prstGeom prst="rect">
              <a:avLst/>
            </a:prstGeom>
          </p:spPr>
        </p:pic>
      </p:grp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27B8F8E-B9E4-4984-8066-CBB844B5C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33936"/>
              </p:ext>
            </p:extLst>
          </p:nvPr>
        </p:nvGraphicFramePr>
        <p:xfrm>
          <a:off x="446088" y="2390775"/>
          <a:ext cx="33702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Equation" r:id="rId11" imgW="2273040" imgH="571320" progId="Equation.DSMT4">
                  <p:embed/>
                </p:oleObj>
              </mc:Choice>
              <mc:Fallback>
                <p:oleObj name="Equation" r:id="rId11" imgW="2273040" imgH="57132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A7F9618-9061-4CE3-890A-4C0940C03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088" y="2390775"/>
                        <a:ext cx="33702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6D24434-5219-4F3B-9751-353DAC3D8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27009"/>
              </p:ext>
            </p:extLst>
          </p:nvPr>
        </p:nvGraphicFramePr>
        <p:xfrm>
          <a:off x="501991" y="3401002"/>
          <a:ext cx="31638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13" imgW="2133360" imgH="228600" progId="Equation.DSMT4">
                  <p:embed/>
                </p:oleObj>
              </mc:Choice>
              <mc:Fallback>
                <p:oleObj name="Equation" r:id="rId13" imgW="213336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27B8F8E-B9E4-4984-8066-CBB844B5C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1991" y="3401002"/>
                        <a:ext cx="3163888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6D0AE36-C2B1-4DA1-A143-2156E96E7D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8" y="3736360"/>
            <a:ext cx="1474791" cy="2809126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BE715D9F-A649-4A68-A022-A28F39BF8B34}"/>
              </a:ext>
            </a:extLst>
          </p:cNvPr>
          <p:cNvSpPr/>
          <p:nvPr/>
        </p:nvSpPr>
        <p:spPr>
          <a:xfrm>
            <a:off x="2004291" y="3990109"/>
            <a:ext cx="2623127" cy="1653309"/>
          </a:xfrm>
          <a:prstGeom prst="wedgeEllipseCallout">
            <a:avLst>
              <a:gd name="adj1" fmla="val -72241"/>
              <a:gd name="adj2" fmla="val 7751"/>
            </a:avLst>
          </a:prstGeom>
          <a:solidFill>
            <a:srgbClr val="7E5D5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Pela tabela normalizada para tubo de FoFo, podemos considerar: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BF6D169-937C-4A4B-80E6-A0AFF2E82C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12348"/>
              </p:ext>
            </p:extLst>
          </p:nvPr>
        </p:nvGraphicFramePr>
        <p:xfrm>
          <a:off x="2010939" y="5862936"/>
          <a:ext cx="2745859" cy="37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16" imgW="1688760" imgH="228600" progId="Equation.DSMT4">
                  <p:embed/>
                </p:oleObj>
              </mc:Choice>
              <mc:Fallback>
                <p:oleObj name="Equation" r:id="rId16" imgW="1688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10939" y="5862936"/>
                        <a:ext cx="2745859" cy="37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DFC08CE-961C-40E9-8001-70F1C1D3C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3017"/>
              </p:ext>
            </p:extLst>
          </p:nvPr>
        </p:nvGraphicFramePr>
        <p:xfrm>
          <a:off x="321017" y="258278"/>
          <a:ext cx="39163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18" imgW="2641320" imgH="457200" progId="Equation.DSMT4">
                  <p:embed/>
                </p:oleObj>
              </mc:Choice>
              <mc:Fallback>
                <p:oleObj name="Equation" r:id="rId18" imgW="2641320" imgH="457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1017" y="258278"/>
                        <a:ext cx="39163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6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692FC8-9D6B-426C-AC2D-E4157E9A328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2A03F13-E48D-4AF4-A21C-2F5D2945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66824"/>
              </p:ext>
            </p:extLst>
          </p:nvPr>
        </p:nvGraphicFramePr>
        <p:xfrm>
          <a:off x="494146" y="551729"/>
          <a:ext cx="8074026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2" name="Equation" r:id="rId4" imgW="3797280" imgH="253800" progId="Equation.DSMT4">
                  <p:embed/>
                </p:oleObj>
              </mc:Choice>
              <mc:Fallback>
                <p:oleObj name="Equation" r:id="rId4" imgW="3797280" imgH="2538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B4567B89-7370-4A24-A68A-D6133EEF5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146" y="551729"/>
                        <a:ext cx="8074026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7E12085-3E9C-43A5-8925-E2F4DFD50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2367"/>
              </p:ext>
            </p:extLst>
          </p:nvPr>
        </p:nvGraphicFramePr>
        <p:xfrm>
          <a:off x="494146" y="1998892"/>
          <a:ext cx="3598827" cy="48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" name="Equation" r:id="rId6" imgW="1688760" imgH="228600" progId="Equation.DSMT4">
                  <p:embed/>
                </p:oleObj>
              </mc:Choice>
              <mc:Fallback>
                <p:oleObj name="Equation" r:id="rId6" imgW="16887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CBFF2D1-1CEA-498E-9545-2C5F856C2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146" y="1998892"/>
                        <a:ext cx="3598827" cy="48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8DC85D3-AAA9-414B-B8C8-2BC8AEEEE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574360"/>
              </p:ext>
            </p:extLst>
          </p:nvPr>
        </p:nvGraphicFramePr>
        <p:xfrm>
          <a:off x="4370388" y="1763713"/>
          <a:ext cx="59642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" name="Equation" r:id="rId8" imgW="3047760" imgH="469800" progId="Equation.DSMT4">
                  <p:embed/>
                </p:oleObj>
              </mc:Choice>
              <mc:Fallback>
                <p:oleObj name="Equation" r:id="rId8" imgW="3047760" imgH="469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A7F9618-9061-4CE3-890A-4C0940C03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70388" y="1763713"/>
                        <a:ext cx="59642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A171EBF-A8FC-4EAE-B351-65C3376B3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534359"/>
              </p:ext>
            </p:extLst>
          </p:nvPr>
        </p:nvGraphicFramePr>
        <p:xfrm>
          <a:off x="570706" y="3191006"/>
          <a:ext cx="6781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" name="Equation" r:id="rId10" imgW="3466800" imgH="444240" progId="Equation.DSMT4">
                  <p:embed/>
                </p:oleObj>
              </mc:Choice>
              <mc:Fallback>
                <p:oleObj name="Equation" r:id="rId10" imgW="346680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8DC85D3-AAA9-414B-B8C8-2BC8AEEEE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0706" y="3191006"/>
                        <a:ext cx="67818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A99A6D4-3CBB-4BAF-A7B4-AD0E475D9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73258"/>
              </p:ext>
            </p:extLst>
          </p:nvPr>
        </p:nvGraphicFramePr>
        <p:xfrm>
          <a:off x="5244038" y="5324542"/>
          <a:ext cx="1057137" cy="114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6" name="Equation" r:id="rId12" imgW="583920" imgH="634680" progId="Equation.DSMT4">
                  <p:embed/>
                </p:oleObj>
              </mc:Choice>
              <mc:Fallback>
                <p:oleObj name="Equation" r:id="rId12" imgW="583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44038" y="5324542"/>
                        <a:ext cx="1057137" cy="114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CEA13EA0-051C-4E9C-A421-0584012ED3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4" y="5215787"/>
            <a:ext cx="1348537" cy="1386448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AC048895-97D0-48BF-9017-9F0210A48834}"/>
              </a:ext>
            </a:extLst>
          </p:cNvPr>
          <p:cNvSpPr/>
          <p:nvPr/>
        </p:nvSpPr>
        <p:spPr>
          <a:xfrm>
            <a:off x="1731851" y="5215787"/>
            <a:ext cx="2692219" cy="1149061"/>
          </a:xfrm>
          <a:prstGeom prst="wedgeEllipseCallout">
            <a:avLst>
              <a:gd name="adj1" fmla="val -55141"/>
              <a:gd name="adj2" fmla="val 3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 os dados obtidos, interpolamos: 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CB5C192-1817-4575-AD7E-BF5957B7B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91525"/>
              </p:ext>
            </p:extLst>
          </p:nvPr>
        </p:nvGraphicFramePr>
        <p:xfrm>
          <a:off x="7139831" y="5434275"/>
          <a:ext cx="3693931" cy="71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7" name="Equation" r:id="rId15" imgW="2108160" imgH="406080" progId="Equation.DSMT4">
                  <p:embed/>
                </p:oleObj>
              </mc:Choice>
              <mc:Fallback>
                <p:oleObj name="Equation" r:id="rId15" imgW="21081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39831" y="5434275"/>
                        <a:ext cx="3693931" cy="71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98C28621-1004-489C-8D5E-D8B717FFC1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8550" y="2783531"/>
            <a:ext cx="2507847" cy="24322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1C115B2-8688-4E76-9751-0733BA58B27D}"/>
              </a:ext>
            </a:extLst>
          </p:cNvPr>
          <p:cNvSpPr/>
          <p:nvPr/>
        </p:nvSpPr>
        <p:spPr>
          <a:xfrm>
            <a:off x="10121434" y="3584160"/>
            <a:ext cx="1818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 </a:t>
            </a:r>
          </a:p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o FoFo</a:t>
            </a:r>
          </a:p>
        </p:txBody>
      </p:sp>
    </p:spTree>
    <p:extLst>
      <p:ext uri="{BB962C8B-B14F-4D97-AF65-F5344CB8AC3E}">
        <p14:creationId xmlns:p14="http://schemas.microsoft.com/office/powerpoint/2010/main" val="33743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AA3988-6F5D-4618-8E5E-9F85A902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506292-0A9B-4EFF-8038-9D428C5DF5B8}"/>
              </a:ext>
            </a:extLst>
          </p:cNvPr>
          <p:cNvSpPr/>
          <p:nvPr/>
        </p:nvSpPr>
        <p:spPr>
          <a:xfrm>
            <a:off x="300991" y="4359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ED80C8-A033-4A84-85F6-E9EB2656F67D}"/>
              </a:ext>
            </a:extLst>
          </p:cNvPr>
          <p:cNvSpPr/>
          <p:nvPr/>
        </p:nvSpPr>
        <p:spPr>
          <a:xfrm>
            <a:off x="8778241" y="5780219"/>
            <a:ext cx="297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FoFo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6E51F-A292-470C-8FEE-5B1615470B44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E8FDABE-8CE3-485C-AE1C-94F01646EDCA}"/>
              </a:ext>
            </a:extLst>
          </p:cNvPr>
          <p:cNvSpPr/>
          <p:nvPr/>
        </p:nvSpPr>
        <p:spPr>
          <a:xfrm>
            <a:off x="1542473" y="5061527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DB195EA-C338-4949-8CB0-3D191DFCCC95}"/>
              </a:ext>
            </a:extLst>
          </p:cNvPr>
          <p:cNvSpPr/>
          <p:nvPr/>
        </p:nvSpPr>
        <p:spPr>
          <a:xfrm>
            <a:off x="1542473" y="5436507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DC75DF7-9B63-43D2-A866-8BE954C4ECBB}"/>
              </a:ext>
            </a:extLst>
          </p:cNvPr>
          <p:cNvSpPr/>
          <p:nvPr/>
        </p:nvSpPr>
        <p:spPr>
          <a:xfrm>
            <a:off x="5518728" y="4890256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9C75DBB-FCAE-4E63-87F9-74762C6174FC}"/>
              </a:ext>
            </a:extLst>
          </p:cNvPr>
          <p:cNvSpPr/>
          <p:nvPr/>
        </p:nvSpPr>
        <p:spPr>
          <a:xfrm>
            <a:off x="5518728" y="5261016"/>
            <a:ext cx="461818" cy="350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2B2FD4E-5F8F-4632-BD77-22529695D6C7}"/>
              </a:ext>
            </a:extLst>
          </p:cNvPr>
          <p:cNvSpPr/>
          <p:nvPr/>
        </p:nvSpPr>
        <p:spPr>
          <a:xfrm>
            <a:off x="5283200" y="927689"/>
            <a:ext cx="59112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62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FBD5CF-EA2F-4F25-8B38-576775C9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886" y="185593"/>
            <a:ext cx="2805501" cy="262153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DF979B8-2907-4B7E-8FE2-5238621B7C94}"/>
              </a:ext>
            </a:extLst>
          </p:cNvPr>
          <p:cNvSpPr/>
          <p:nvPr/>
        </p:nvSpPr>
        <p:spPr>
          <a:xfrm>
            <a:off x="2081774" y="206765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proposto pelo professor Gilberto Oswaldo Ieno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6570FE-D132-40CB-94CE-32FA00A3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760" y="470562"/>
            <a:ext cx="3894157" cy="605080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C6D3D8-7A18-4BA2-A08D-4843C713A967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CCA549-7B65-44D7-A011-B557EDA542FD}"/>
              </a:ext>
            </a:extLst>
          </p:cNvPr>
          <p:cNvSpPr/>
          <p:nvPr/>
        </p:nvSpPr>
        <p:spPr>
          <a:xfrm>
            <a:off x="282202" y="2828299"/>
            <a:ext cx="73991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Uma instalação de bombeamento  tem 2250m de comprimento, apresenta  perdas singulares cujos comprimentos equivalentes  somam 450 m. A instalação tem diâmetro de 14" de FoFo e a distância vertical entre os dois reservatórios é de 16 m. Pede-se: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dirty="0"/>
              <a:t>  -  Traçar a curva da instalação  na situação do início de seu funcionamento.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dirty="0"/>
              <a:t>  -  Verificar a potência no eixo da bomba de diâmetro D = 328mm da Figura 4.2, funcionando na instalação do item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dirty="0"/>
              <a:t> deste problema. 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pt-BR" dirty="0"/>
              <a:t> -  Desejando-se reduzir a vazão para 150 m</a:t>
            </a:r>
            <a:r>
              <a:rPr lang="pt-BR" baseline="30000" dirty="0"/>
              <a:t>3</a:t>
            </a:r>
            <a:r>
              <a:rPr lang="pt-BR" dirty="0"/>
              <a:t>/h ,  verificar qual o novo comprimento equivalente da válvula , funcionando com a mesma bomba, sabendo que o seu comprimento  equivalente original é de  45m.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pt-BR" dirty="0"/>
              <a:t>-  Verificar qual a idade da instalação, funcionando com a válvula na situação inicial, para que a vazão seja  reduzida para 150 m</a:t>
            </a:r>
            <a:r>
              <a:rPr lang="pt-BR" baseline="30000" dirty="0"/>
              <a:t>3</a:t>
            </a:r>
            <a:r>
              <a:rPr lang="pt-BR" dirty="0"/>
              <a:t>/h. 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Resolver utilizando a fórmula de Hazen-Williams. </a:t>
            </a:r>
          </a:p>
        </p:txBody>
      </p:sp>
    </p:spTree>
    <p:extLst>
      <p:ext uri="{BB962C8B-B14F-4D97-AF65-F5344CB8AC3E}">
        <p14:creationId xmlns:p14="http://schemas.microsoft.com/office/powerpoint/2010/main" val="211581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2F7473F-78C6-4703-BE29-FF7F4F160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66742"/>
              </p:ext>
            </p:extLst>
          </p:nvPr>
        </p:nvGraphicFramePr>
        <p:xfrm>
          <a:off x="608569" y="514423"/>
          <a:ext cx="1843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6" name="Equation" r:id="rId4" imgW="1180800" imgH="457200" progId="Equation.DSMT4">
                  <p:embed/>
                </p:oleObj>
              </mc:Choice>
              <mc:Fallback>
                <p:oleObj name="Equation" r:id="rId4" imgW="1180800" imgH="457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569" y="514423"/>
                        <a:ext cx="184308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B03311D-FC70-4CAC-909C-4A963871F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71521"/>
              </p:ext>
            </p:extLst>
          </p:nvPr>
        </p:nvGraphicFramePr>
        <p:xfrm>
          <a:off x="608569" y="1455759"/>
          <a:ext cx="269421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" name="Equation" r:id="rId6" imgW="1676160" imgH="444240" progId="Equation.DSMT4">
                  <p:embed/>
                </p:oleObj>
              </mc:Choice>
              <mc:Fallback>
                <p:oleObj name="Equation" r:id="rId6" imgW="1676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569" y="1455759"/>
                        <a:ext cx="269421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D9A3BF2-2753-4EAE-BEE9-F5C2FAF33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067635"/>
              </p:ext>
            </p:extLst>
          </p:nvPr>
        </p:nvGraphicFramePr>
        <p:xfrm>
          <a:off x="608569" y="2243614"/>
          <a:ext cx="32877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8" name="Equation" r:id="rId8" imgW="2044440" imgH="431640" progId="Equation.DSMT4">
                  <p:embed/>
                </p:oleObj>
              </mc:Choice>
              <mc:Fallback>
                <p:oleObj name="Equation" r:id="rId8" imgW="2044440" imgH="43164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B03311D-FC70-4CAC-909C-4A963871F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569" y="2243614"/>
                        <a:ext cx="32877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AD844F2-EE5A-4D0B-8F82-219C7C479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513"/>
              </p:ext>
            </p:extLst>
          </p:nvPr>
        </p:nvGraphicFramePr>
        <p:xfrm>
          <a:off x="666750" y="3105150"/>
          <a:ext cx="22590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9" name="Equation" r:id="rId10" imgW="1447560" imgH="241200" progId="Equation.DSMT4">
                  <p:embed/>
                </p:oleObj>
              </mc:Choice>
              <mc:Fallback>
                <p:oleObj name="Equation" r:id="rId10" imgW="1447560" imgH="241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2F7473F-78C6-4703-BE29-FF7F4F16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750" y="3105150"/>
                        <a:ext cx="2259013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C7B7A5FE-6B81-49F5-A8B5-6BC5040E07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1564" y="403598"/>
            <a:ext cx="3894157" cy="6050804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7C518F7-3558-42DD-A3A5-4E8342BF8BF2}"/>
              </a:ext>
            </a:extLst>
          </p:cNvPr>
          <p:cNvSpPr/>
          <p:nvPr/>
        </p:nvSpPr>
        <p:spPr>
          <a:xfrm>
            <a:off x="4848859" y="40868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C19A3C-0790-4B88-9152-E0C75121AF28}"/>
              </a:ext>
            </a:extLst>
          </p:cNvPr>
          <p:cNvSpPr/>
          <p:nvPr/>
        </p:nvSpPr>
        <p:spPr>
          <a:xfrm>
            <a:off x="5204459" y="40356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36B9E77-2D3D-4CB2-8B09-9DD233E3A65D}"/>
              </a:ext>
            </a:extLst>
          </p:cNvPr>
          <p:cNvSpPr/>
          <p:nvPr/>
        </p:nvSpPr>
        <p:spPr>
          <a:xfrm>
            <a:off x="5560059" y="38466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C9150CE-154E-4C2C-8249-0B06FA25AAD0}"/>
              </a:ext>
            </a:extLst>
          </p:cNvPr>
          <p:cNvSpPr/>
          <p:nvPr/>
        </p:nvSpPr>
        <p:spPr>
          <a:xfrm>
            <a:off x="5916733" y="35908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6C2D476-BB4C-4AA1-8587-1799D583CF12}"/>
              </a:ext>
            </a:extLst>
          </p:cNvPr>
          <p:cNvSpPr/>
          <p:nvPr/>
        </p:nvSpPr>
        <p:spPr>
          <a:xfrm>
            <a:off x="6276671" y="32704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4BCEDB-F814-43FF-9A66-9329DC3136E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897A711-019B-43AF-8792-6118271399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1803" y="164785"/>
            <a:ext cx="1133179" cy="1577339"/>
          </a:xfrm>
          <a:prstGeom prst="rect">
            <a:avLst/>
          </a:prstGeom>
        </p:spPr>
      </p:pic>
      <p:sp>
        <p:nvSpPr>
          <p:cNvPr id="28" name="Balão de Fala: Oval 27">
            <a:extLst>
              <a:ext uri="{FF2B5EF4-FFF2-40B4-BE49-F238E27FC236}">
                <a16:creationId xmlns:a16="http://schemas.microsoft.com/office/drawing/2014/main" id="{906D8D6F-20C7-4917-90AC-7A4529DA1069}"/>
              </a:ext>
            </a:extLst>
          </p:cNvPr>
          <p:cNvSpPr/>
          <p:nvPr/>
        </p:nvSpPr>
        <p:spPr>
          <a:xfrm>
            <a:off x="8295721" y="442063"/>
            <a:ext cx="2495753" cy="1178863"/>
          </a:xfrm>
          <a:prstGeom prst="wedgeEllipseCallout">
            <a:avLst>
              <a:gd name="adj1" fmla="val 76329"/>
              <a:gd name="adj2" fmla="val 13923"/>
            </a:avLst>
          </a:prstGeom>
          <a:solidFill>
            <a:srgbClr val="4C040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Resolvendo pelo ábaco de Hazen-Williams</a:t>
            </a:r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DBCCCA58-6109-4AF1-9733-A2B0FEC54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64155"/>
              </p:ext>
            </p:extLst>
          </p:nvPr>
        </p:nvGraphicFramePr>
        <p:xfrm>
          <a:off x="8860622" y="1759127"/>
          <a:ext cx="2624346" cy="143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" name="Equation" r:id="rId14" imgW="1714320" imgH="939600" progId="Equation.DSMT4">
                  <p:embed/>
                </p:oleObj>
              </mc:Choice>
              <mc:Fallback>
                <p:oleObj name="Equation" r:id="rId14" imgW="1714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60622" y="1759127"/>
                        <a:ext cx="2624346" cy="143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Elipse 30">
            <a:extLst>
              <a:ext uri="{FF2B5EF4-FFF2-40B4-BE49-F238E27FC236}">
                <a16:creationId xmlns:a16="http://schemas.microsoft.com/office/drawing/2014/main" id="{2E8C3315-1E28-462D-8782-67C95F1FB36C}"/>
              </a:ext>
            </a:extLst>
          </p:cNvPr>
          <p:cNvSpPr/>
          <p:nvPr/>
        </p:nvSpPr>
        <p:spPr>
          <a:xfrm>
            <a:off x="5204458" y="399850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B2CB8B9-7167-4A99-881D-A26598BA3B8D}"/>
              </a:ext>
            </a:extLst>
          </p:cNvPr>
          <p:cNvSpPr/>
          <p:nvPr/>
        </p:nvSpPr>
        <p:spPr>
          <a:xfrm>
            <a:off x="5560059" y="3786596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CD48EE1-3CC3-4160-9579-6F80DEEABB2E}"/>
              </a:ext>
            </a:extLst>
          </p:cNvPr>
          <p:cNvSpPr/>
          <p:nvPr/>
        </p:nvSpPr>
        <p:spPr>
          <a:xfrm>
            <a:off x="5916733" y="3500882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93C38BA-814F-4990-AF50-3F9302E9497B}"/>
              </a:ext>
            </a:extLst>
          </p:cNvPr>
          <p:cNvSpPr/>
          <p:nvPr/>
        </p:nvSpPr>
        <p:spPr>
          <a:xfrm>
            <a:off x="6276670" y="315193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238CE56-3FFE-405A-80C5-28ECE61484AA}"/>
              </a:ext>
            </a:extLst>
          </p:cNvPr>
          <p:cNvSpPr/>
          <p:nvPr/>
        </p:nvSpPr>
        <p:spPr>
          <a:xfrm>
            <a:off x="6635190" y="28288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0D58540-B322-4831-951C-7252756DF99E}"/>
              </a:ext>
            </a:extLst>
          </p:cNvPr>
          <p:cNvSpPr/>
          <p:nvPr/>
        </p:nvSpPr>
        <p:spPr>
          <a:xfrm>
            <a:off x="6988976" y="237707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887CCED5-37E0-4F2D-AEC1-0241FADB7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9320"/>
              </p:ext>
            </p:extLst>
          </p:nvPr>
        </p:nvGraphicFramePr>
        <p:xfrm>
          <a:off x="844466" y="3714029"/>
          <a:ext cx="1917700" cy="242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331151017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260455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(m³/h)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307005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07944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270309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18,1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1643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663224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23,5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575543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27,3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81266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31,9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4508472"/>
                  </a:ext>
                </a:extLst>
              </a:tr>
            </a:tbl>
          </a:graphicData>
        </a:graphic>
      </p:graphicFrame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ECA2003C-C8A4-469D-AB95-6522472632CA}"/>
              </a:ext>
            </a:extLst>
          </p:cNvPr>
          <p:cNvSpPr/>
          <p:nvPr/>
        </p:nvSpPr>
        <p:spPr>
          <a:xfrm>
            <a:off x="4871357" y="2405743"/>
            <a:ext cx="2144486" cy="1703614"/>
          </a:xfrm>
          <a:custGeom>
            <a:avLst/>
            <a:gdLst>
              <a:gd name="connsiteX0" fmla="*/ 0 w 2144486"/>
              <a:gd name="connsiteY0" fmla="*/ 1703614 h 1703614"/>
              <a:gd name="connsiteX1" fmla="*/ 364672 w 2144486"/>
              <a:gd name="connsiteY1" fmla="*/ 1660071 h 1703614"/>
              <a:gd name="connsiteX2" fmla="*/ 718457 w 2144486"/>
              <a:gd name="connsiteY2" fmla="*/ 1464128 h 1703614"/>
              <a:gd name="connsiteX3" fmla="*/ 1061357 w 2144486"/>
              <a:gd name="connsiteY3" fmla="*/ 1213757 h 1703614"/>
              <a:gd name="connsiteX4" fmla="*/ 1436914 w 2144486"/>
              <a:gd name="connsiteY4" fmla="*/ 887186 h 1703614"/>
              <a:gd name="connsiteX5" fmla="*/ 1785257 w 2144486"/>
              <a:gd name="connsiteY5" fmla="*/ 446314 h 1703614"/>
              <a:gd name="connsiteX6" fmla="*/ 2144486 w 2144486"/>
              <a:gd name="connsiteY6" fmla="*/ 0 h 1703614"/>
              <a:gd name="connsiteX7" fmla="*/ 2144486 w 2144486"/>
              <a:gd name="connsiteY7" fmla="*/ 0 h 17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486" h="1703614">
                <a:moveTo>
                  <a:pt x="0" y="1703614"/>
                </a:moveTo>
                <a:cubicBezTo>
                  <a:pt x="122464" y="1701799"/>
                  <a:pt x="244929" y="1699985"/>
                  <a:pt x="364672" y="1660071"/>
                </a:cubicBezTo>
                <a:cubicBezTo>
                  <a:pt x="484415" y="1620157"/>
                  <a:pt x="602343" y="1538514"/>
                  <a:pt x="718457" y="1464128"/>
                </a:cubicBezTo>
                <a:cubicBezTo>
                  <a:pt x="834571" y="1389742"/>
                  <a:pt x="941614" y="1309914"/>
                  <a:pt x="1061357" y="1213757"/>
                </a:cubicBezTo>
                <a:cubicBezTo>
                  <a:pt x="1181100" y="1117600"/>
                  <a:pt x="1316264" y="1015093"/>
                  <a:pt x="1436914" y="887186"/>
                </a:cubicBezTo>
                <a:cubicBezTo>
                  <a:pt x="1557564" y="759279"/>
                  <a:pt x="1667328" y="594178"/>
                  <a:pt x="1785257" y="446314"/>
                </a:cubicBezTo>
                <a:cubicBezTo>
                  <a:pt x="1903186" y="298450"/>
                  <a:pt x="2144486" y="0"/>
                  <a:pt x="2144486" y="0"/>
                </a:cubicBezTo>
                <a:lnTo>
                  <a:pt x="2144486" y="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A8C9E13-BEAF-409E-B773-CBAB2DED1DDC}"/>
              </a:ext>
            </a:extLst>
          </p:cNvPr>
          <p:cNvSpPr/>
          <p:nvPr/>
        </p:nvSpPr>
        <p:spPr>
          <a:xfrm>
            <a:off x="6624651" y="270474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35F9097E-6C7D-450E-862C-2803FA30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23495"/>
              </p:ext>
            </p:extLst>
          </p:nvPr>
        </p:nvGraphicFramePr>
        <p:xfrm>
          <a:off x="8733048" y="3669804"/>
          <a:ext cx="2895600" cy="212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394375453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7631001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3206511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Q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(m³/h)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J</a:t>
                      </a:r>
                      <a:r>
                        <a:rPr lang="pt-BR" sz="1800" u="none" strike="noStrike" baseline="-25000">
                          <a:effectLst/>
                        </a:rPr>
                        <a:t>100 (m/km)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</a:t>
                      </a:r>
                      <a:r>
                        <a:rPr lang="pt-BR" sz="1800" u="none" strike="noStrike" baseline="-25000">
                          <a:effectLst/>
                        </a:rPr>
                        <a:t>m</a:t>
                      </a:r>
                      <a:r>
                        <a:rPr lang="pt-BR" sz="1800" u="none" strike="noStrike">
                          <a:effectLst/>
                        </a:rPr>
                        <a:t> 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815286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010438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0,4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16,7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037553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1,7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18,8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28603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3,2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21,3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76204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24,3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08776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7,5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28,5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5744646"/>
                  </a:ext>
                </a:extLst>
              </a:tr>
            </a:tbl>
          </a:graphicData>
        </a:graphic>
      </p:graphicFrame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D89796B4-B33A-4F7B-B08B-A473A5F7502E}"/>
              </a:ext>
            </a:extLst>
          </p:cNvPr>
          <p:cNvSpPr/>
          <p:nvPr/>
        </p:nvSpPr>
        <p:spPr>
          <a:xfrm>
            <a:off x="4855029" y="2474047"/>
            <a:ext cx="1970075" cy="1640753"/>
          </a:xfrm>
          <a:custGeom>
            <a:avLst/>
            <a:gdLst>
              <a:gd name="connsiteX0" fmla="*/ 0 w 1970075"/>
              <a:gd name="connsiteY0" fmla="*/ 1640753 h 1640753"/>
              <a:gd name="connsiteX1" fmla="*/ 375557 w 1970075"/>
              <a:gd name="connsiteY1" fmla="*/ 1553667 h 1640753"/>
              <a:gd name="connsiteX2" fmla="*/ 729342 w 1970075"/>
              <a:gd name="connsiteY2" fmla="*/ 1335953 h 1640753"/>
              <a:gd name="connsiteX3" fmla="*/ 1088571 w 1970075"/>
              <a:gd name="connsiteY3" fmla="*/ 1047482 h 1640753"/>
              <a:gd name="connsiteX4" fmla="*/ 1453242 w 1970075"/>
              <a:gd name="connsiteY4" fmla="*/ 710024 h 1640753"/>
              <a:gd name="connsiteX5" fmla="*/ 1921328 w 1970075"/>
              <a:gd name="connsiteY5" fmla="*/ 62324 h 1640753"/>
              <a:gd name="connsiteX6" fmla="*/ 1932214 w 1970075"/>
              <a:gd name="connsiteY6" fmla="*/ 62324 h 164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075" h="1640753">
                <a:moveTo>
                  <a:pt x="0" y="1640753"/>
                </a:moveTo>
                <a:cubicBezTo>
                  <a:pt x="127000" y="1622610"/>
                  <a:pt x="254000" y="1604467"/>
                  <a:pt x="375557" y="1553667"/>
                </a:cubicBezTo>
                <a:cubicBezTo>
                  <a:pt x="497114" y="1502867"/>
                  <a:pt x="610506" y="1420317"/>
                  <a:pt x="729342" y="1335953"/>
                </a:cubicBezTo>
                <a:cubicBezTo>
                  <a:pt x="848178" y="1251589"/>
                  <a:pt x="967921" y="1151803"/>
                  <a:pt x="1088571" y="1047482"/>
                </a:cubicBezTo>
                <a:cubicBezTo>
                  <a:pt x="1209221" y="943161"/>
                  <a:pt x="1314449" y="874217"/>
                  <a:pt x="1453242" y="710024"/>
                </a:cubicBezTo>
                <a:cubicBezTo>
                  <a:pt x="1592035" y="545831"/>
                  <a:pt x="1841499" y="170274"/>
                  <a:pt x="1921328" y="62324"/>
                </a:cubicBezTo>
                <a:cubicBezTo>
                  <a:pt x="2001157" y="-45626"/>
                  <a:pt x="1966685" y="8349"/>
                  <a:pt x="1932214" y="62324"/>
                </a:cubicBezTo>
              </a:path>
            </a:pathLst>
          </a:custGeom>
          <a:noFill/>
          <a:ln>
            <a:solidFill>
              <a:srgbClr val="7E5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3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Raimundo F Ignacio\AppData\Local\Temp\SNAGHTML961ac2.PNG">
            <a:extLst>
              <a:ext uri="{FF2B5EF4-FFF2-40B4-BE49-F238E27FC236}">
                <a16:creationId xmlns:a16="http://schemas.microsoft.com/office/drawing/2014/main" id="{CA02EAFF-0FD7-4D1B-B2C5-54120E0A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-73891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24D93561-277B-4252-9141-4EB37B0AF8D8}"/>
              </a:ext>
            </a:extLst>
          </p:cNvPr>
          <p:cNvSpPr/>
          <p:nvPr/>
        </p:nvSpPr>
        <p:spPr>
          <a:xfrm>
            <a:off x="147782" y="329242"/>
            <a:ext cx="3232728" cy="1440883"/>
          </a:xfrm>
          <a:prstGeom prst="wedgeEllipseCallout">
            <a:avLst>
              <a:gd name="adj1" fmla="val 112561"/>
              <a:gd name="adj2" fmla="val 6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das possibilidades de solução seria ler as respostas no gráfico!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C0D78EA1-48F8-4161-9A24-6E1E232A6BC8}"/>
              </a:ext>
            </a:extLst>
          </p:cNvPr>
          <p:cNvSpPr/>
          <p:nvPr/>
        </p:nvSpPr>
        <p:spPr>
          <a:xfrm>
            <a:off x="8325793" y="329242"/>
            <a:ext cx="3626061" cy="1887485"/>
          </a:xfrm>
          <a:prstGeom prst="wedgeEllipseCallout">
            <a:avLst>
              <a:gd name="adj1" fmla="val -113419"/>
              <a:gd name="adj2" fmla="val 3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outra seria recorrer ao Excel e aí temos que ler os valores da bomba e que resultam em tabelas para utilizar no Excel!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482FA64-9DA7-43D4-B13D-5BBB85D3B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77428"/>
              </p:ext>
            </p:extLst>
          </p:nvPr>
        </p:nvGraphicFramePr>
        <p:xfrm>
          <a:off x="5437900" y="2957586"/>
          <a:ext cx="1588656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328">
                  <a:extLst>
                    <a:ext uri="{9D8B030D-6E8A-4147-A177-3AD203B41FA5}">
                      <a16:colId xmlns:a16="http://schemas.microsoft.com/office/drawing/2014/main" val="3060681036"/>
                    </a:ext>
                  </a:extLst>
                </a:gridCol>
                <a:gridCol w="794328">
                  <a:extLst>
                    <a:ext uri="{9D8B030D-6E8A-4147-A177-3AD203B41FA5}">
                      <a16:colId xmlns:a16="http://schemas.microsoft.com/office/drawing/2014/main" val="3377994661"/>
                    </a:ext>
                  </a:extLst>
                </a:gridCol>
              </a:tblGrid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Q(m³/h)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HB(m)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22185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27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081838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250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501395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25,5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6651944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23,5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409492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450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22,5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409403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500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20,5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6679956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28259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800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5630460"/>
                  </a:ext>
                </a:extLst>
              </a:tr>
              <a:tr h="229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900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5920965"/>
                  </a:ext>
                </a:extLst>
              </a:tr>
            </a:tbl>
          </a:graphicData>
        </a:graphic>
      </p:graphicFrame>
      <p:pic>
        <p:nvPicPr>
          <p:cNvPr id="20" name="Imagem 19" descr="Uma imagem contendo motocicleta, parede&#10;&#10;Descrição gerada com muito alta confiança">
            <a:extLst>
              <a:ext uri="{FF2B5EF4-FFF2-40B4-BE49-F238E27FC236}">
                <a16:creationId xmlns:a16="http://schemas.microsoft.com/office/drawing/2014/main" id="{79297FD7-C921-45B9-8169-940489E2B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9" y="2359114"/>
            <a:ext cx="1455332" cy="1530139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0084BC8F-39BA-4F35-B735-DE84C6BAA322}"/>
              </a:ext>
            </a:extLst>
          </p:cNvPr>
          <p:cNvSpPr/>
          <p:nvPr/>
        </p:nvSpPr>
        <p:spPr>
          <a:xfrm>
            <a:off x="1813231" y="1770125"/>
            <a:ext cx="2105891" cy="757382"/>
          </a:xfrm>
          <a:prstGeom prst="cloudCallout">
            <a:avLst>
              <a:gd name="adj1" fmla="val -79605"/>
              <a:gd name="adj2" fmla="val 40549"/>
            </a:avLst>
          </a:prstGeom>
          <a:solidFill>
            <a:srgbClr val="A12317"/>
          </a:solidFill>
          <a:ln>
            <a:solidFill>
              <a:srgbClr val="C1C8A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Excel!</a:t>
            </a: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0834C90-602A-408B-87A3-FBF17348B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72908"/>
              </p:ext>
            </p:extLst>
          </p:nvPr>
        </p:nvGraphicFramePr>
        <p:xfrm>
          <a:off x="4006263" y="2957586"/>
          <a:ext cx="1357745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462994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0617037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Q(m³/h)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err="1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B</a:t>
                      </a:r>
                      <a:r>
                        <a:rPr lang="pt-BR" sz="1800" u="none" strike="noStrike" dirty="0">
                          <a:effectLst/>
                        </a:rPr>
                        <a:t>(m)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753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7420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360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69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5110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1582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76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6217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74383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520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09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560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5860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587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625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78,5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3931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660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77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2011451"/>
                  </a:ext>
                </a:extLst>
              </a:tr>
            </a:tbl>
          </a:graphicData>
        </a:graphic>
      </p:graphicFrame>
      <p:sp>
        <p:nvSpPr>
          <p:cNvPr id="23" name="Balão de Fala: Oval 22">
            <a:extLst>
              <a:ext uri="{FF2B5EF4-FFF2-40B4-BE49-F238E27FC236}">
                <a16:creationId xmlns:a16="http://schemas.microsoft.com/office/drawing/2014/main" id="{21144D11-1F31-4F5B-8651-E8EE15DA9867}"/>
              </a:ext>
            </a:extLst>
          </p:cNvPr>
          <p:cNvSpPr/>
          <p:nvPr/>
        </p:nvSpPr>
        <p:spPr>
          <a:xfrm>
            <a:off x="7458345" y="3045693"/>
            <a:ext cx="3205018" cy="1595582"/>
          </a:xfrm>
          <a:prstGeom prst="wedgeEllipseCallout">
            <a:avLst>
              <a:gd name="adj1" fmla="val 43432"/>
              <a:gd name="adj2" fmla="val 62500"/>
            </a:avLst>
          </a:prstGeom>
          <a:solidFill>
            <a:srgbClr val="181818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caso, vamos considerar os valores da CCI obtidos pela fórmula de Hazen-Williams.</a:t>
            </a:r>
          </a:p>
        </p:txBody>
      </p:sp>
    </p:spTree>
    <p:extLst>
      <p:ext uri="{BB962C8B-B14F-4D97-AF65-F5344CB8AC3E}">
        <p14:creationId xmlns:p14="http://schemas.microsoft.com/office/powerpoint/2010/main" val="19266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7BB4401-4A49-44D3-9AE1-5DEB159D1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2297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BD9159E-3AE0-41B4-8F96-742673B48CD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5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Raimundo F Ignacio\AppData\Local\Temp\SNAGHTML11b5c19.PNG">
            <a:extLst>
              <a:ext uri="{FF2B5EF4-FFF2-40B4-BE49-F238E27FC236}">
                <a16:creationId xmlns:a16="http://schemas.microsoft.com/office/drawing/2014/main" id="{7E15C4B7-23F9-407C-A5C7-420DD4A9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066" y="597535"/>
            <a:ext cx="2626879" cy="28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C48906B-84DE-4F6F-8D88-DB07942163A0}"/>
              </a:ext>
            </a:extLst>
          </p:cNvPr>
          <p:cNvSpPr/>
          <p:nvPr/>
        </p:nvSpPr>
        <p:spPr>
          <a:xfrm>
            <a:off x="4036291" y="471055"/>
            <a:ext cx="7592291" cy="3057236"/>
          </a:xfrm>
          <a:prstGeom prst="wedgeRoundRectCallout">
            <a:avLst>
              <a:gd name="adj1" fmla="val -74239"/>
              <a:gd name="adj2" fmla="val -18341"/>
              <a:gd name="adj3" fmla="val 16667"/>
            </a:avLst>
          </a:prstGeom>
          <a:solidFill>
            <a:srgbClr val="002244"/>
          </a:solidFill>
          <a:ln w="28575">
            <a:solidFill>
              <a:srgbClr val="4B92D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curva CCB de uma bomba cruza com a CCI de uma instalação em um ponto de vazão Q =  55L/s e altura manométrica HB = 22m.   A instalação representada pela CCI tem as seguintes características: somatória dos comprimentos equivalentes: 120m; tubulação de FoFo nova com diâmetro  de   12”; altura de bombeamento (carga estática): 18m  Pede-se: calcular o comprimento da tubulação sem os comprimentos equivalentes; passados 25 anos, desejando manter a mesma vazão, substituindo a bomba antiga por uma  bomba geometricamente semelhante, calcular a  rotação, o diâmetro do rotor e a altura manométrica desta nova  bomba. Dados da bomba inicial:  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rotor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 cm e  n = 1800 rpm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5A836B-E63C-47BF-9015-04F862DFFEBF}"/>
              </a:ext>
            </a:extLst>
          </p:cNvPr>
          <p:cNvSpPr/>
          <p:nvPr/>
        </p:nvSpPr>
        <p:spPr>
          <a:xfrm>
            <a:off x="203200" y="175490"/>
            <a:ext cx="11868727" cy="354676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62AEDC-F6E4-4AEA-88FF-93E8C0AE5EC1}"/>
              </a:ext>
            </a:extLst>
          </p:cNvPr>
          <p:cNvSpPr/>
          <p:nvPr/>
        </p:nvSpPr>
        <p:spPr>
          <a:xfrm>
            <a:off x="203199" y="3950336"/>
            <a:ext cx="11868727" cy="273217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06A1C1-626B-4DDD-BC15-283414A4C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" y="4645892"/>
            <a:ext cx="2601270" cy="1999674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D1BD542-746F-466D-B1E8-67950D349B51}"/>
              </a:ext>
            </a:extLst>
          </p:cNvPr>
          <p:cNvSpPr/>
          <p:nvPr/>
        </p:nvSpPr>
        <p:spPr>
          <a:xfrm>
            <a:off x="2259469" y="4124556"/>
            <a:ext cx="3356241" cy="1376218"/>
          </a:xfrm>
          <a:prstGeom prst="wedgeEllipseCallout">
            <a:avLst>
              <a:gd name="adj1" fmla="val -56059"/>
              <a:gd name="adj2" fmla="val 70554"/>
            </a:avLst>
          </a:prstGeom>
          <a:solidFill>
            <a:srgbClr val="86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cruzamento da CCB pela CCI, temos o ponto de trabalho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AC9071C-B3C9-4768-B7AB-FB5AE04AC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6984"/>
              </p:ext>
            </p:extLst>
          </p:nvPr>
        </p:nvGraphicFramePr>
        <p:xfrm>
          <a:off x="2940375" y="5728855"/>
          <a:ext cx="2191832" cy="56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6" imgW="1587240" imgH="406080" progId="Equation.DSMT4">
                  <p:embed/>
                </p:oleObj>
              </mc:Choice>
              <mc:Fallback>
                <p:oleObj name="Equation" r:id="rId6" imgW="15872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0375" y="5728855"/>
                        <a:ext cx="2191832" cy="561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60606F3-234D-496F-92A6-69705CC0C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03008"/>
              </p:ext>
            </p:extLst>
          </p:nvPr>
        </p:nvGraphicFramePr>
        <p:xfrm>
          <a:off x="6096000" y="4326890"/>
          <a:ext cx="46720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8" imgW="2197080" imgH="228600" progId="Equation.DSMT4">
                  <p:embed/>
                </p:oleObj>
              </mc:Choice>
              <mc:Fallback>
                <p:oleObj name="Equation" r:id="rId8" imgW="2197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4326890"/>
                        <a:ext cx="46720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2006653-99DC-4E1D-9623-6F11EAB07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59369"/>
              </p:ext>
            </p:extLst>
          </p:nvPr>
        </p:nvGraphicFramePr>
        <p:xfrm>
          <a:off x="6316807" y="5173448"/>
          <a:ext cx="318611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Equation" r:id="rId10" imgW="1498320" imgH="444240" progId="Equation.DSMT4">
                  <p:embed/>
                </p:oleObj>
              </mc:Choice>
              <mc:Fallback>
                <p:oleObj name="Equation" r:id="rId10" imgW="1498320" imgH="4442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16807" y="5173448"/>
                        <a:ext cx="3186113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2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3E2762E-81F0-49C5-BE2D-B26C53EEB6F5}"/>
              </a:ext>
            </a:extLst>
          </p:cNvPr>
          <p:cNvSpPr/>
          <p:nvPr/>
        </p:nvSpPr>
        <p:spPr>
          <a:xfrm>
            <a:off x="2041237" y="422663"/>
            <a:ext cx="3057236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cruzamento da CCI com a CCB, temos: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4AA452E-3FEA-4ACE-BC8C-C62EDF5BD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03765"/>
              </p:ext>
            </p:extLst>
          </p:nvPr>
        </p:nvGraphicFramePr>
        <p:xfrm>
          <a:off x="5440218" y="585382"/>
          <a:ext cx="6400799" cy="168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Equation" r:id="rId4" imgW="3809880" imgH="1002960" progId="Equation.DSMT4">
                  <p:embed/>
                </p:oleObj>
              </mc:Choice>
              <mc:Fallback>
                <p:oleObj name="Equation" r:id="rId4" imgW="3809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0218" y="585382"/>
                        <a:ext cx="6400799" cy="168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92324"/>
              </p:ext>
            </p:extLst>
          </p:nvPr>
        </p:nvGraphicFramePr>
        <p:xfrm>
          <a:off x="3452235" y="2786716"/>
          <a:ext cx="6529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Equation" r:id="rId6" imgW="3886200" imgH="241200" progId="Equation.DSMT4">
                  <p:embed/>
                </p:oleObj>
              </mc:Choice>
              <mc:Fallback>
                <p:oleObj name="Equation" r:id="rId6" imgW="3886200" imgH="241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4AA452E-3FEA-4ACE-BC8C-C62EDF5BD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2235" y="2786716"/>
                        <a:ext cx="652938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E9DFC0B-0477-4BE6-8D6A-4095A9330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89047"/>
              </p:ext>
            </p:extLst>
          </p:nvPr>
        </p:nvGraphicFramePr>
        <p:xfrm>
          <a:off x="3523673" y="3857764"/>
          <a:ext cx="69135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Equation" r:id="rId8" imgW="4114800" imgH="253800" progId="Equation.DSMT4">
                  <p:embed/>
                </p:oleObj>
              </mc:Choice>
              <mc:Fallback>
                <p:oleObj name="Equation" r:id="rId8" imgW="411480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3673" y="3857764"/>
                        <a:ext cx="6913563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83E4974-BD20-4327-B46E-0C6CF3B20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15615"/>
              </p:ext>
            </p:extLst>
          </p:nvPr>
        </p:nvGraphicFramePr>
        <p:xfrm>
          <a:off x="3346017" y="4679661"/>
          <a:ext cx="73612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10" imgW="4381200" imgH="622080" progId="Equation.DSMT4">
                  <p:embed/>
                </p:oleObj>
              </mc:Choice>
              <mc:Fallback>
                <p:oleObj name="Equation" r:id="rId10" imgW="4381200" imgH="6220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6017" y="4679661"/>
                        <a:ext cx="73612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0FA5C93-7E4E-42F7-91D3-383AE84EF9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93" y="2915110"/>
            <a:ext cx="1474791" cy="2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3E2762E-81F0-49C5-BE2D-B26C53EEB6F5}"/>
              </a:ext>
            </a:extLst>
          </p:cNvPr>
          <p:cNvSpPr/>
          <p:nvPr/>
        </p:nvSpPr>
        <p:spPr>
          <a:xfrm>
            <a:off x="2530764" y="422663"/>
            <a:ext cx="8109527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Reduzindo a vazão para 150 m³/h com fechamento parcial da válvula controladora da vazão, temos: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86820"/>
              </p:ext>
            </p:extLst>
          </p:nvPr>
        </p:nvGraphicFramePr>
        <p:xfrm>
          <a:off x="3615074" y="1751416"/>
          <a:ext cx="66786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Equation" r:id="rId4" imgW="3974760" imgH="241200" progId="Equation.DSMT4">
                  <p:embed/>
                </p:oleObj>
              </mc:Choice>
              <mc:Fallback>
                <p:oleObj name="Equation" r:id="rId4" imgW="3974760" imgH="241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5074" y="1751416"/>
                        <a:ext cx="667861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8BCD5C2-7CF1-4427-A4AF-FC43A4F3E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24819"/>
              </p:ext>
            </p:extLst>
          </p:nvPr>
        </p:nvGraphicFramePr>
        <p:xfrm>
          <a:off x="798657" y="2730752"/>
          <a:ext cx="5292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Equation" r:id="rId6" imgW="3390840" imgH="228600" progId="Equation.DSMT4">
                  <p:embed/>
                </p:oleObj>
              </mc:Choice>
              <mc:Fallback>
                <p:oleObj name="Equation" r:id="rId6" imgW="339084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2F7473F-78C6-4703-BE29-FF7F4F16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8657" y="2730752"/>
                        <a:ext cx="52927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0D55BF3-CB91-49A8-B0C2-70AAABDF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51799"/>
              </p:ext>
            </p:extLst>
          </p:nvPr>
        </p:nvGraphicFramePr>
        <p:xfrm>
          <a:off x="5993338" y="3395084"/>
          <a:ext cx="5976752" cy="889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" name="Equation" r:id="rId8" imgW="4775040" imgH="711000" progId="Equation.DSMT4">
                  <p:embed/>
                </p:oleObj>
              </mc:Choice>
              <mc:Fallback>
                <p:oleObj name="Equation" r:id="rId8" imgW="4775040" imgH="7110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6D9A3BF2-2753-4EAE-BEE9-F5C2FAF33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3338" y="3395084"/>
                        <a:ext cx="5976752" cy="889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92A8F16-E69F-4D55-9F7E-F57111645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78053"/>
              </p:ext>
            </p:extLst>
          </p:nvPr>
        </p:nvGraphicFramePr>
        <p:xfrm>
          <a:off x="6184388" y="5271647"/>
          <a:ext cx="5594651" cy="38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" name="Equation" r:id="rId10" imgW="4368600" imgH="304560" progId="Equation.DSMT4">
                  <p:embed/>
                </p:oleObj>
              </mc:Choice>
              <mc:Fallback>
                <p:oleObj name="Equation" r:id="rId10" imgW="4368600" imgH="304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0D55BF3-CB91-49A8-B0C2-70AAABDF5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84388" y="5271647"/>
                        <a:ext cx="5594651" cy="389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F5ECE43-D832-472F-AF2E-A9FF86690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1579"/>
              </p:ext>
            </p:extLst>
          </p:nvPr>
        </p:nvGraphicFramePr>
        <p:xfrm>
          <a:off x="346604" y="3248253"/>
          <a:ext cx="5581842" cy="299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E844839-C460-4040-9CD9-5E4425AC2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16794"/>
              </p:ext>
            </p:extLst>
          </p:nvPr>
        </p:nvGraphicFramePr>
        <p:xfrm>
          <a:off x="6083300" y="4606925"/>
          <a:ext cx="56102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" name="Equation" r:id="rId13" imgW="4381200" imgH="266400" progId="Equation.DSMT4">
                  <p:embed/>
                </p:oleObj>
              </mc:Choice>
              <mc:Fallback>
                <p:oleObj name="Equation" r:id="rId13" imgW="4381200" imgH="2664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92A8F16-E69F-4D55-9F7E-F57111645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83300" y="4606925"/>
                        <a:ext cx="56102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0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795679-DD81-4B3B-ABD8-B835C124F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766" y="491613"/>
            <a:ext cx="2224710" cy="2078827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C106797-DAE5-48EC-813F-C78220B38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3275" y="1925638"/>
          <a:ext cx="66786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5" imgW="3974760" imgH="241200" progId="Equation.DSMT4">
                  <p:embed/>
                </p:oleObj>
              </mc:Choice>
              <mc:Fallback>
                <p:oleObj name="Equation" r:id="rId5" imgW="3974760" imgH="2412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C106797-DAE5-48EC-813F-C78220B38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3275" y="1925638"/>
                        <a:ext cx="6678613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1A07DA3-6FC4-46B3-8DFA-A34985D7760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8BCD5C2-7CF1-4427-A4AF-FC43A4F3EA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48075" y="2736850"/>
          <a:ext cx="52927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7" imgW="3390840" imgH="228600" progId="Equation.DSMT4">
                  <p:embed/>
                </p:oleObj>
              </mc:Choice>
              <mc:Fallback>
                <p:oleObj name="Equation" r:id="rId7" imgW="339084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58BCD5C2-7CF1-4427-A4AF-FC43A4F3E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8075" y="2736850"/>
                        <a:ext cx="5292725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0D55BF3-CB91-49A8-B0C2-70AAABDF5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06361"/>
              </p:ext>
            </p:extLst>
          </p:nvPr>
        </p:nvGraphicFramePr>
        <p:xfrm>
          <a:off x="3697288" y="3376613"/>
          <a:ext cx="73914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9" imgW="4597200" imgH="736560" progId="Equation.DSMT4">
                  <p:embed/>
                </p:oleObj>
              </mc:Choice>
              <mc:Fallback>
                <p:oleObj name="Equation" r:id="rId9" imgW="4597200" imgH="736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0D55BF3-CB91-49A8-B0C2-70AAABDF5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7288" y="3376613"/>
                        <a:ext cx="7391400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C0AD755-A9A4-4AA2-922A-AF2941A99AA5}"/>
              </a:ext>
            </a:extLst>
          </p:cNvPr>
          <p:cNvSpPr/>
          <p:nvPr/>
        </p:nvSpPr>
        <p:spPr>
          <a:xfrm>
            <a:off x="3180754" y="5102864"/>
            <a:ext cx="79603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PORTANTO A INSTALAÇÃO TERÁ MAIS QUE 50 ANOS</a:t>
            </a:r>
          </a:p>
          <a:p>
            <a:pPr algn="ctr"/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JÁ QUE COM 50 ANOS O C SERIA 72</a:t>
            </a:r>
            <a:endParaRPr lang="pt-B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7515504C-8702-4575-93F6-E10E5B59463F}"/>
              </a:ext>
            </a:extLst>
          </p:cNvPr>
          <p:cNvSpPr/>
          <p:nvPr/>
        </p:nvSpPr>
        <p:spPr>
          <a:xfrm>
            <a:off x="2530765" y="422663"/>
            <a:ext cx="7960322" cy="1108363"/>
          </a:xfrm>
          <a:prstGeom prst="wedgeEllipseCallout">
            <a:avLst>
              <a:gd name="adj1" fmla="val -61718"/>
              <a:gd name="adj2" fmla="val 30000"/>
            </a:avLst>
          </a:prstGeom>
          <a:solidFill>
            <a:srgbClr val="DC686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Reduzindo a vazão para 150 m³/h só com o envelhecimento da instalação, supondo que a curva de HB = f(Q) da bomba não muda, temos: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E386828-FDEC-41FE-AD06-8D5F092A1C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45" y="3999658"/>
            <a:ext cx="2507847" cy="243225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D5E98F1-F8B7-4E5F-8B02-D21014483258}"/>
              </a:ext>
            </a:extLst>
          </p:cNvPr>
          <p:cNvSpPr/>
          <p:nvPr/>
        </p:nvSpPr>
        <p:spPr>
          <a:xfrm>
            <a:off x="755013" y="3086198"/>
            <a:ext cx="1818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 </a:t>
            </a:r>
          </a:p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o FoFo</a:t>
            </a:r>
          </a:p>
        </p:txBody>
      </p:sp>
    </p:spTree>
    <p:extLst>
      <p:ext uri="{BB962C8B-B14F-4D97-AF65-F5344CB8AC3E}">
        <p14:creationId xmlns:p14="http://schemas.microsoft.com/office/powerpoint/2010/main" val="10559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C6A9CC-2E1A-4D65-9270-6F3E3178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826" y="422940"/>
            <a:ext cx="2805501" cy="262153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C464AA59-42C9-4C29-AA30-4C080E508B51}"/>
              </a:ext>
            </a:extLst>
          </p:cNvPr>
          <p:cNvSpPr/>
          <p:nvPr/>
        </p:nvSpPr>
        <p:spPr>
          <a:xfrm>
            <a:off x="1889714" y="444112"/>
            <a:ext cx="3297381" cy="1311563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 proposto pelo professor Gilberto Oswaldo Ieno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BF6305-498D-42EA-8950-C8234187F4B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8D962A-74BE-43AB-9F7C-85BB003E75E7}"/>
              </a:ext>
            </a:extLst>
          </p:cNvPr>
          <p:cNvSpPr/>
          <p:nvPr/>
        </p:nvSpPr>
        <p:spPr>
          <a:xfrm>
            <a:off x="415636" y="3429000"/>
            <a:ext cx="6188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instalação da figura, a bomba deverá  funcionar com a altura manométrica de 18 m. O comprimento da tubulação é de 1200 m e as singularidades somam 346 m.  Sabendo que o diâmetro da tubulação de FoFo é  de  14”, pede-se: 1  -  Calcular a vazão que deverá passar pela instalação no início do seu funcionamento.  2  -  Passados 20 anos, para que a instalação funcione com a mesma vazão, calcular a altura manométrica da bomba e a potência no seu eixo. </a:t>
            </a:r>
          </a:p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Dado: Rendimento da bomba:  75%.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81D22A-6C04-4F6B-B622-2EF398E9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534" y="3106081"/>
            <a:ext cx="4259949" cy="3231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22E3FC-9C52-4400-AF57-7D07179B3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3116" y="816427"/>
            <a:ext cx="2062055" cy="240972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6D8B59-E34C-473F-8CE8-E898645EBFD6}"/>
              </a:ext>
            </a:extLst>
          </p:cNvPr>
          <p:cNvSpPr/>
          <p:nvPr/>
        </p:nvSpPr>
        <p:spPr>
          <a:xfrm>
            <a:off x="5089237" y="1131994"/>
            <a:ext cx="4482898" cy="1403162"/>
          </a:xfrm>
          <a:prstGeom prst="wedgeEllipseCallout">
            <a:avLst>
              <a:gd name="adj1" fmla="val 72501"/>
              <a:gd name="adj2" fmla="val 47360"/>
            </a:avLst>
          </a:prstGeom>
          <a:solidFill>
            <a:srgbClr val="231F20"/>
          </a:solidFill>
          <a:ln w="38100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Iniciamos lembrando da equação da CCI, que é obtida aplicando a equação da energia de 1 a 2</a:t>
            </a:r>
          </a:p>
        </p:txBody>
      </p:sp>
    </p:spTree>
    <p:extLst>
      <p:ext uri="{BB962C8B-B14F-4D97-AF65-F5344CB8AC3E}">
        <p14:creationId xmlns:p14="http://schemas.microsoft.com/office/powerpoint/2010/main" val="1516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B4141E-5531-4CE5-B3FC-BE0EDA1DE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1216291"/>
            <a:ext cx="1804037" cy="13868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D6DA00-C9F1-4947-9C7C-7C559AF72B18}"/>
              </a:ext>
            </a:extLst>
          </p:cNvPr>
          <p:cNvSpPr/>
          <p:nvPr/>
        </p:nvSpPr>
        <p:spPr>
          <a:xfrm>
            <a:off x="147783" y="147782"/>
            <a:ext cx="6751782" cy="24749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BCBB053-906F-467B-A105-D6B8040DC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32590"/>
              </p:ext>
            </p:extLst>
          </p:nvPr>
        </p:nvGraphicFramePr>
        <p:xfrm>
          <a:off x="8312727" y="715368"/>
          <a:ext cx="3081338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Equation" r:id="rId5" imgW="2133360" imgH="1282680" progId="Equation.DSMT4">
                  <p:embed/>
                </p:oleObj>
              </mc:Choice>
              <mc:Fallback>
                <p:oleObj name="Equation" r:id="rId5" imgW="2133360" imgH="12826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2727" y="715368"/>
                        <a:ext cx="3081338" cy="185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79E2BD6-0E50-4791-B908-DAF86CFAC98A}"/>
              </a:ext>
            </a:extLst>
          </p:cNvPr>
          <p:cNvSpPr/>
          <p:nvPr/>
        </p:nvSpPr>
        <p:spPr>
          <a:xfrm>
            <a:off x="7562064" y="218577"/>
            <a:ext cx="368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Fórmula de Hazen-Williams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C9C1AE-DC80-49AA-9DF8-374F8DFD377D}"/>
              </a:ext>
            </a:extLst>
          </p:cNvPr>
          <p:cNvSpPr/>
          <p:nvPr/>
        </p:nvSpPr>
        <p:spPr>
          <a:xfrm>
            <a:off x="7170103" y="147781"/>
            <a:ext cx="4750766" cy="24749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599FB4-E4FF-4834-AC07-0AD3B09DF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64" y="2908195"/>
            <a:ext cx="2162477" cy="357237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34B1D9D-8361-4C7E-9C61-E801D6A044F4}"/>
              </a:ext>
            </a:extLst>
          </p:cNvPr>
          <p:cNvSpPr/>
          <p:nvPr/>
        </p:nvSpPr>
        <p:spPr>
          <a:xfrm>
            <a:off x="2034230" y="3003693"/>
            <a:ext cx="4061770" cy="969818"/>
          </a:xfrm>
          <a:prstGeom prst="wedgeEllipseCallout">
            <a:avLst>
              <a:gd name="adj1" fmla="val -58715"/>
              <a:gd name="adj2" fmla="val 72976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ainda calcular de uma outra maneira: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F2969C5-3B47-4287-91E5-EB1815AF5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88542"/>
              </p:ext>
            </p:extLst>
          </p:nvPr>
        </p:nvGraphicFramePr>
        <p:xfrm>
          <a:off x="2599732" y="4571258"/>
          <a:ext cx="3354577" cy="131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Equation" r:id="rId8" imgW="1688760" imgH="660240" progId="Equation.DSMT4">
                  <p:embed/>
                </p:oleObj>
              </mc:Choice>
              <mc:Fallback>
                <p:oleObj name="Equation" r:id="rId8" imgW="1688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9732" y="4571258"/>
                        <a:ext cx="3354577" cy="131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882FE4A-12A7-4581-94BF-8487303AA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36277"/>
              </p:ext>
            </p:extLst>
          </p:nvPr>
        </p:nvGraphicFramePr>
        <p:xfrm>
          <a:off x="6480782" y="4476359"/>
          <a:ext cx="5018491" cy="150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Equation" r:id="rId10" imgW="2971800" imgH="888840" progId="Equation.DSMT4">
                  <p:embed/>
                </p:oleObj>
              </mc:Choice>
              <mc:Fallback>
                <p:oleObj name="Equation" r:id="rId10" imgW="2971800" imgH="8888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F2969C5-3B47-4287-91E5-EB1815AF5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80782" y="4476359"/>
                        <a:ext cx="5018491" cy="150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7174468D-E1BF-4497-93E6-48D2096F866F}"/>
              </a:ext>
            </a:extLst>
          </p:cNvPr>
          <p:cNvSpPr/>
          <p:nvPr/>
        </p:nvSpPr>
        <p:spPr>
          <a:xfrm>
            <a:off x="147782" y="2854365"/>
            <a:ext cx="11739417" cy="362620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B62490D-17D1-4653-B13E-3C04E58B4B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9940" y="1294902"/>
            <a:ext cx="1678424" cy="127308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C5A0FDB-C264-4ED2-AA30-98C124DAA43C}"/>
              </a:ext>
            </a:extLst>
          </p:cNvPr>
          <p:cNvSpPr/>
          <p:nvPr/>
        </p:nvSpPr>
        <p:spPr>
          <a:xfrm>
            <a:off x="1620236" y="195333"/>
            <a:ext cx="1804037" cy="969818"/>
          </a:xfrm>
          <a:prstGeom prst="wedgeEllipseCallout">
            <a:avLst>
              <a:gd name="adj1" fmla="val -60769"/>
              <a:gd name="adj2" fmla="val 127261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 em 2: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F1B5E4-E29A-4577-8D24-3F4582074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7031"/>
              </p:ext>
            </p:extLst>
          </p:nvPr>
        </p:nvGraphicFramePr>
        <p:xfrm>
          <a:off x="3472542" y="680242"/>
          <a:ext cx="33194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Equation" r:id="rId13" imgW="2298600" imgH="1168200" progId="Equation.DSMT4">
                  <p:embed/>
                </p:oleObj>
              </mc:Choice>
              <mc:Fallback>
                <p:oleObj name="Equation" r:id="rId13" imgW="22986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72542" y="680242"/>
                        <a:ext cx="3319462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6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10858B-3D53-4260-A843-FEDEEC60492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A4C778-90AD-4DD1-944F-D4F91F1D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24" y="309951"/>
            <a:ext cx="6950042" cy="10287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CB4E088-9B52-4D9E-AC5D-F51D81D8D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6" y="2724727"/>
            <a:ext cx="1860954" cy="3897745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D3312EF3-56EC-4412-99F7-351DAA4AC7FD}"/>
              </a:ext>
            </a:extLst>
          </p:cNvPr>
          <p:cNvSpPr/>
          <p:nvPr/>
        </p:nvSpPr>
        <p:spPr>
          <a:xfrm>
            <a:off x="1401779" y="1203036"/>
            <a:ext cx="3491345" cy="1521691"/>
          </a:xfrm>
          <a:prstGeom prst="wedgeEllipseCallout">
            <a:avLst>
              <a:gd name="adj1" fmla="val -36706"/>
              <a:gd name="adj2" fmla="val 130482"/>
            </a:avLst>
          </a:prstGeom>
          <a:solidFill>
            <a:srgbClr val="825E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Instalação com 20 anos: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A8EB667-E411-4552-9949-97A6368E96C4}"/>
              </a:ext>
            </a:extLst>
          </p:cNvPr>
          <p:cNvSpPr/>
          <p:nvPr/>
        </p:nvSpPr>
        <p:spPr>
          <a:xfrm>
            <a:off x="5246255" y="979055"/>
            <a:ext cx="369454" cy="223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E12F3D9-9799-4B31-9C5C-04012B434437}"/>
              </a:ext>
            </a:extLst>
          </p:cNvPr>
          <p:cNvSpPr/>
          <p:nvPr/>
        </p:nvSpPr>
        <p:spPr>
          <a:xfrm>
            <a:off x="7909872" y="1008275"/>
            <a:ext cx="369454" cy="2239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F16D6F-4062-411D-941A-7F981D309DA4}"/>
              </a:ext>
            </a:extLst>
          </p:cNvPr>
          <p:cNvSpPr/>
          <p:nvPr/>
        </p:nvSpPr>
        <p:spPr>
          <a:xfrm>
            <a:off x="7946816" y="415636"/>
            <a:ext cx="369454" cy="5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81950842-25F5-4716-ACBE-D4AB9C65D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29580"/>
              </p:ext>
            </p:extLst>
          </p:nvPr>
        </p:nvGraphicFramePr>
        <p:xfrm>
          <a:off x="5802826" y="1623850"/>
          <a:ext cx="4953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Equation" r:id="rId6" imgW="3429000" imgH="863280" progId="Equation.DSMT4">
                  <p:embed/>
                </p:oleObj>
              </mc:Choice>
              <mc:Fallback>
                <p:oleObj name="Equation" r:id="rId6" imgW="3429000" imgH="8632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826" y="1623850"/>
                        <a:ext cx="49530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E9E86DA3-24C0-4091-A79F-995D4B8DF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9238"/>
              </p:ext>
            </p:extLst>
          </p:nvPr>
        </p:nvGraphicFramePr>
        <p:xfrm>
          <a:off x="5802826" y="3110863"/>
          <a:ext cx="465931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Equation" r:id="rId8" imgW="3225600" imgH="952200" progId="Equation.DSMT4">
                  <p:embed/>
                </p:oleObj>
              </mc:Choice>
              <mc:Fallback>
                <p:oleObj name="Equation" r:id="rId8" imgW="3225600" imgH="952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2826" y="3110863"/>
                        <a:ext cx="4659312" cy="137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E8AFA91B-36EE-4897-AA60-7F8D2B858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59529"/>
              </p:ext>
            </p:extLst>
          </p:nvPr>
        </p:nvGraphicFramePr>
        <p:xfrm>
          <a:off x="4214813" y="4964113"/>
          <a:ext cx="58785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Equation" r:id="rId10" imgW="3632040" imgH="444240" progId="Equation.DSMT4">
                  <p:embed/>
                </p:oleObj>
              </mc:Choice>
              <mc:Fallback>
                <p:oleObj name="Equation" r:id="rId10" imgW="363204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3987460-273A-43E9-A894-EBF316E64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14813" y="4964113"/>
                        <a:ext cx="58785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7BF6305-498D-42EA-8950-C8234187F4B1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22E3FC-9C52-4400-AF57-7D07179B3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3116" y="816427"/>
            <a:ext cx="2062055" cy="240972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6D8B59-E34C-473F-8CE8-E898645EBFD6}"/>
              </a:ext>
            </a:extLst>
          </p:cNvPr>
          <p:cNvSpPr/>
          <p:nvPr/>
        </p:nvSpPr>
        <p:spPr>
          <a:xfrm>
            <a:off x="5089237" y="1131994"/>
            <a:ext cx="4482898" cy="1403162"/>
          </a:xfrm>
          <a:prstGeom prst="wedgeEllipseCallout">
            <a:avLst>
              <a:gd name="adj1" fmla="val 72501"/>
              <a:gd name="adj2" fmla="val 47360"/>
            </a:avLst>
          </a:prstGeom>
          <a:solidFill>
            <a:srgbClr val="231F20"/>
          </a:solidFill>
          <a:ln w="38100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Iniciamos lembrando da equação da CCI sem bomba, que é obtida aplicando a equação da energia de 1 a 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5247C44-FF7E-4143-8489-AB4244A532D9}"/>
              </a:ext>
            </a:extLst>
          </p:cNvPr>
          <p:cNvSpPr/>
          <p:nvPr/>
        </p:nvSpPr>
        <p:spPr>
          <a:xfrm>
            <a:off x="458516" y="3073593"/>
            <a:ext cx="652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instalação da figura deverá funcionar inicialmente sem bomba. As válvulas (a) e (b) encontram-se abertas, enquanto as válvulas (c) e (d) estão fechadas, e a água escoa naturalmente. O comprimento da tubulação neste caso é de 1200 m e as singularidades somam 346 m.  Sabendo que o diâmetro dos tubos de FoFo é  de  14”, pede-se: 1  -  Calcular a vazão que deverá passar pela instalação no início do seu funcionamento.  2  -  Passados 20 anos, calcular a nova vazão que deverá passar pela instalação.  3  -  Qual a potência de uma bomba, necessária para restabelecer a vazão original, neste caso as válvulas (a) e (b) estão fechadas e as válvulas (c) e (d) abertas, onde o comprimento da tubulação é 1192m e as singularidades somam 340 m? Dado: Rendimento da bomba:  75%. </a:t>
            </a:r>
          </a:p>
        </p:txBody>
      </p:sp>
      <p:pic>
        <p:nvPicPr>
          <p:cNvPr id="11" name="Imagem 10" descr="Uma imagem contendo esporte&#10;&#10;Descrição gerada com alta confiança">
            <a:extLst>
              <a:ext uri="{FF2B5EF4-FFF2-40B4-BE49-F238E27FC236}">
                <a16:creationId xmlns:a16="http://schemas.microsoft.com/office/drawing/2014/main" id="{84DE362A-22CE-4C37-8F29-FE1166365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726" y="944300"/>
            <a:ext cx="2062054" cy="206580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C464AA59-42C9-4C29-AA30-4C080E508B51}"/>
              </a:ext>
            </a:extLst>
          </p:cNvPr>
          <p:cNvSpPr/>
          <p:nvPr/>
        </p:nvSpPr>
        <p:spPr>
          <a:xfrm>
            <a:off x="2074442" y="210129"/>
            <a:ext cx="3297381" cy="1658262"/>
          </a:xfrm>
          <a:prstGeom prst="wedgeEllipseCallout">
            <a:avLst>
              <a:gd name="adj1" fmla="val -67052"/>
              <a:gd name="adj2" fmla="val 26584"/>
            </a:avLst>
          </a:prstGeom>
          <a:solidFill>
            <a:srgbClr val="231F2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problema, alicerçado em um  proposto pelo professor Gilberto Oswaldo Ieno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FD64F71-50B4-48E8-8A29-67F36A22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034" y="3276803"/>
            <a:ext cx="3933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B4141E-5531-4CE5-B3FC-BE0EDA1DE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1909699"/>
            <a:ext cx="1804037" cy="13868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D6DA00-C9F1-4947-9C7C-7C559AF72B18}"/>
              </a:ext>
            </a:extLst>
          </p:cNvPr>
          <p:cNvSpPr/>
          <p:nvPr/>
        </p:nvSpPr>
        <p:spPr>
          <a:xfrm>
            <a:off x="147783" y="147782"/>
            <a:ext cx="6751782" cy="319116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BCBB053-906F-467B-A105-D6B8040DC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68519"/>
              </p:ext>
            </p:extLst>
          </p:nvPr>
        </p:nvGraphicFramePr>
        <p:xfrm>
          <a:off x="8307464" y="1783850"/>
          <a:ext cx="3044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Equation" r:id="rId5" imgW="2108160" imgH="863280" progId="Equation.DSMT4">
                  <p:embed/>
                </p:oleObj>
              </mc:Choice>
              <mc:Fallback>
                <p:oleObj name="Equation" r:id="rId5" imgW="2108160" imgH="8632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7464" y="1783850"/>
                        <a:ext cx="304482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79E2BD6-0E50-4791-B908-DAF86CFAC98A}"/>
              </a:ext>
            </a:extLst>
          </p:cNvPr>
          <p:cNvSpPr/>
          <p:nvPr/>
        </p:nvSpPr>
        <p:spPr>
          <a:xfrm>
            <a:off x="7671345" y="446906"/>
            <a:ext cx="368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Fórmula de Hazen-Williams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C9C1AE-DC80-49AA-9DF8-374F8DFD377D}"/>
              </a:ext>
            </a:extLst>
          </p:cNvPr>
          <p:cNvSpPr/>
          <p:nvPr/>
        </p:nvSpPr>
        <p:spPr>
          <a:xfrm>
            <a:off x="7136434" y="128195"/>
            <a:ext cx="4750766" cy="321075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599FB4-E4FF-4834-AC07-0AD3B09DF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64" y="3932431"/>
            <a:ext cx="1542472" cy="2548137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34B1D9D-8361-4C7E-9C61-E801D6A044F4}"/>
              </a:ext>
            </a:extLst>
          </p:cNvPr>
          <p:cNvSpPr/>
          <p:nvPr/>
        </p:nvSpPr>
        <p:spPr>
          <a:xfrm>
            <a:off x="1838036" y="3784146"/>
            <a:ext cx="4061770" cy="969818"/>
          </a:xfrm>
          <a:prstGeom prst="wedgeEllipseCallout">
            <a:avLst>
              <a:gd name="adj1" fmla="val -62808"/>
              <a:gd name="adj2" fmla="val 56785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Decorrido 20 anos, temos um novo C: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174468D-E1BF-4497-93E6-48D2096F866F}"/>
              </a:ext>
            </a:extLst>
          </p:cNvPr>
          <p:cNvSpPr/>
          <p:nvPr/>
        </p:nvSpPr>
        <p:spPr>
          <a:xfrm>
            <a:off x="147782" y="3519055"/>
            <a:ext cx="11739417" cy="2961514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A1F2CED-B75B-4EE8-965D-732CB6776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49908"/>
              </p:ext>
            </p:extLst>
          </p:nvPr>
        </p:nvGraphicFramePr>
        <p:xfrm>
          <a:off x="3063795" y="5019054"/>
          <a:ext cx="1374567" cy="53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3795" y="5019054"/>
                        <a:ext cx="1374567" cy="534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52FA1118-8185-4E62-90F4-DD318A4F8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94908"/>
              </p:ext>
            </p:extLst>
          </p:nvPr>
        </p:nvGraphicFramePr>
        <p:xfrm>
          <a:off x="6899565" y="3872918"/>
          <a:ext cx="3748586" cy="225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Equation" r:id="rId10" imgW="2133360" imgH="1282680" progId="Equation.DSMT4">
                  <p:embed/>
                </p:oleObj>
              </mc:Choice>
              <mc:Fallback>
                <p:oleObj name="Equation" r:id="rId10" imgW="2133360" imgH="12826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9565" y="3872918"/>
                        <a:ext cx="3748586" cy="225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30108AA-C03D-4FD8-950B-A64CC1DF66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3006" y="1454966"/>
            <a:ext cx="2373311" cy="1815899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5C5A0FDB-C264-4ED2-AA30-98C124DAA43C}"/>
              </a:ext>
            </a:extLst>
          </p:cNvPr>
          <p:cNvSpPr/>
          <p:nvPr/>
        </p:nvSpPr>
        <p:spPr>
          <a:xfrm>
            <a:off x="1719637" y="284131"/>
            <a:ext cx="1804037" cy="969818"/>
          </a:xfrm>
          <a:prstGeom prst="wedgeEllipseCallout">
            <a:avLst>
              <a:gd name="adj1" fmla="val -52577"/>
              <a:gd name="adj2" fmla="val 189166"/>
            </a:avLst>
          </a:prstGeom>
          <a:solidFill>
            <a:srgbClr val="5403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 em 2 e sem bomba: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F1B5E4-E29A-4577-8D24-3F4582074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39393"/>
              </p:ext>
            </p:extLst>
          </p:nvPr>
        </p:nvGraphicFramePr>
        <p:xfrm>
          <a:off x="3551888" y="720225"/>
          <a:ext cx="331946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Equation" r:id="rId13" imgW="2298600" imgH="1168200" progId="Equation.DSMT4">
                  <p:embed/>
                </p:oleObj>
              </mc:Choice>
              <mc:Fallback>
                <p:oleObj name="Equation" r:id="rId13" imgW="2298600" imgH="11682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51888" y="720225"/>
                        <a:ext cx="3319462" cy="168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3BF3AF46-613B-494F-8230-1E477E350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80938"/>
              </p:ext>
            </p:extLst>
          </p:nvPr>
        </p:nvGraphicFramePr>
        <p:xfrm>
          <a:off x="8254431" y="1017953"/>
          <a:ext cx="24209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" name="Equation" r:id="rId15" imgW="1676160" imgH="406080" progId="Equation.DSMT4">
                  <p:embed/>
                </p:oleObj>
              </mc:Choice>
              <mc:Fallback>
                <p:oleObj name="Equation" r:id="rId15" imgW="167616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BCBB053-906F-467B-A105-D6B8040D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54431" y="1017953"/>
                        <a:ext cx="242093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1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5AE64D9-59E8-4265-9F2C-7395F8EA1FC6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51B1E6-72BE-445D-A9A4-960B0744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242" y="422940"/>
            <a:ext cx="2805501" cy="262153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E9EFC-2A94-4E42-ACF5-D1E47161A680}"/>
              </a:ext>
            </a:extLst>
          </p:cNvPr>
          <p:cNvSpPr/>
          <p:nvPr/>
        </p:nvSpPr>
        <p:spPr>
          <a:xfrm>
            <a:off x="2944327" y="422940"/>
            <a:ext cx="8852177" cy="1311563"/>
          </a:xfrm>
          <a:prstGeom prst="wedgeEllipseCallout">
            <a:avLst>
              <a:gd name="adj1" fmla="val -67261"/>
              <a:gd name="adj2" fmla="val 27288"/>
            </a:avLst>
          </a:prstGeom>
          <a:solidFill>
            <a:srgbClr val="DC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Instalação com 20 anos e com a vazão inicial de 446 L/s, temos que calcular a perda de carga originada: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2D4B1BE-1988-424E-88C6-A93814124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47705"/>
              </p:ext>
            </p:extLst>
          </p:nvPr>
        </p:nvGraphicFramePr>
        <p:xfrm>
          <a:off x="4071939" y="1880177"/>
          <a:ext cx="59150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Equation" r:id="rId5" imgW="3365280" imgH="863280" progId="Equation.DSMT4">
                  <p:embed/>
                </p:oleObj>
              </mc:Choice>
              <mc:Fallback>
                <p:oleObj name="Equation" r:id="rId5" imgW="3365280" imgH="8632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52FA1118-8185-4E62-90F4-DD318A4F8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1939" y="1880177"/>
                        <a:ext cx="5915025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AD5364E-953B-4EF3-B207-8F27DFFB9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65799"/>
              </p:ext>
            </p:extLst>
          </p:nvPr>
        </p:nvGraphicFramePr>
        <p:xfrm>
          <a:off x="4071939" y="3429000"/>
          <a:ext cx="6537937" cy="113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Equation" r:id="rId7" imgW="4038480" imgH="698400" progId="Equation.DSMT4">
                  <p:embed/>
                </p:oleObj>
              </mc:Choice>
              <mc:Fallback>
                <p:oleObj name="Equation" r:id="rId7" imgW="4038480" imgH="698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F1B5E4-E29A-4577-8D24-3F4582074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1939" y="3429000"/>
                        <a:ext cx="6537937" cy="1130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3987460-273A-43E9-A894-EBF316E64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24704"/>
              </p:ext>
            </p:extLst>
          </p:nvPr>
        </p:nvGraphicFramePr>
        <p:xfrm>
          <a:off x="4194320" y="4963390"/>
          <a:ext cx="59197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9" imgW="3657600" imgH="444240" progId="Equation.DSMT4">
                  <p:embed/>
                </p:oleObj>
              </mc:Choice>
              <mc:Fallback>
                <p:oleObj name="Equation" r:id="rId9" imgW="365760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AD5364E-953B-4EF3-B207-8F27DFFB9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4320" y="4963390"/>
                        <a:ext cx="5919787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08A12A3-25B4-4F7D-8184-5CBB30409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47" y="3397827"/>
            <a:ext cx="1474791" cy="28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homem, interior, parede&#10;&#10;Descrição gerada automaticamente">
            <a:extLst>
              <a:ext uri="{FF2B5EF4-FFF2-40B4-BE49-F238E27FC236}">
                <a16:creationId xmlns:a16="http://schemas.microsoft.com/office/drawing/2014/main" id="{04657D36-CD91-4B2A-8001-CB57EAE0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9" y="2944476"/>
            <a:ext cx="4694327" cy="37417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90D0F8-C940-457E-83D8-CDA87BE1B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8" y="383934"/>
            <a:ext cx="4008467" cy="2560542"/>
          </a:xfrm>
          <a:prstGeom prst="rect">
            <a:avLst/>
          </a:prstGeom>
        </p:spPr>
      </p:pic>
      <p:pic>
        <p:nvPicPr>
          <p:cNvPr id="9" name="Imagem 8" descr="Uma imagem contendo pessoa&#10;&#10;Descrição gerada automaticamente">
            <a:extLst>
              <a:ext uri="{FF2B5EF4-FFF2-40B4-BE49-F238E27FC236}">
                <a16:creationId xmlns:a16="http://schemas.microsoft.com/office/drawing/2014/main" id="{63FCF7F8-C73D-41F4-AEB2-BE85A4E5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70" y="4422884"/>
            <a:ext cx="1600339" cy="2263336"/>
          </a:xfrm>
          <a:prstGeom prst="rect">
            <a:avLst/>
          </a:prstGeom>
          <a:solidFill>
            <a:srgbClr val="761B13"/>
          </a:solidFill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116394D0-78D1-4DCF-ADEA-AE1A5CABA174}"/>
              </a:ext>
            </a:extLst>
          </p:cNvPr>
          <p:cNvSpPr/>
          <p:nvPr/>
        </p:nvSpPr>
        <p:spPr>
          <a:xfrm>
            <a:off x="4451801" y="1972867"/>
            <a:ext cx="5400122" cy="2192594"/>
          </a:xfrm>
          <a:prstGeom prst="wedgeEllipseCallout">
            <a:avLst>
              <a:gd name="adj1" fmla="val -69571"/>
              <a:gd name="adj2" fmla="val 55774"/>
            </a:avLst>
          </a:prstGeom>
          <a:solidFill>
            <a:srgbClr val="77191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problema irá justificar porque prefiro trabalhar com a fórmula universal, mesmo sendo necessário conhecer a fórmula de Hazen Williams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D71EE65-7004-436F-A12F-74EEC6723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257" y="553454"/>
            <a:ext cx="1082134" cy="1874682"/>
          </a:xfrm>
          <a:prstGeom prst="rect">
            <a:avLst/>
          </a:prstGeom>
        </p:spPr>
      </p:pic>
      <p:pic>
        <p:nvPicPr>
          <p:cNvPr id="13" name="Imagem 12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A8DEB5B0-A327-4190-A6E8-EB945B766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54" y="3798243"/>
            <a:ext cx="2368507" cy="2368507"/>
          </a:xfrm>
          <a:prstGeom prst="rect">
            <a:avLst/>
          </a:prstGeom>
        </p:spPr>
      </p:pic>
      <p:pic>
        <p:nvPicPr>
          <p:cNvPr id="25602" name="Picture 2" descr="C:\Users\Raimundo F Ignacio\AppData\Local\Temp\SNAGHTML5790cf.PNG">
            <a:extLst>
              <a:ext uri="{FF2B5EF4-FFF2-40B4-BE49-F238E27FC236}">
                <a16:creationId xmlns:a16="http://schemas.microsoft.com/office/drawing/2014/main" id="{6EAB37FC-FB7E-4CB7-B570-D43B5C68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2" y="383934"/>
            <a:ext cx="1752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902B82CF-38B8-42D3-AD97-E25E2F98C6DB}"/>
              </a:ext>
            </a:extLst>
          </p:cNvPr>
          <p:cNvSpPr/>
          <p:nvPr/>
        </p:nvSpPr>
        <p:spPr>
          <a:xfrm>
            <a:off x="7151862" y="4422884"/>
            <a:ext cx="2305092" cy="1567953"/>
          </a:xfrm>
          <a:prstGeom prst="wedgeEllipseCallout">
            <a:avLst>
              <a:gd name="adj1" fmla="val -69459"/>
              <a:gd name="adj2" fmla="val -898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maneira de resolver:</a:t>
            </a:r>
          </a:p>
        </p:txBody>
      </p:sp>
    </p:spTree>
    <p:extLst>
      <p:ext uri="{BB962C8B-B14F-4D97-AF65-F5344CB8AC3E}">
        <p14:creationId xmlns:p14="http://schemas.microsoft.com/office/powerpoint/2010/main" val="3445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38B7A70-FD40-4D34-930C-6DBD392BC439}"/>
              </a:ext>
            </a:extLst>
          </p:cNvPr>
          <p:cNvGrpSpPr/>
          <p:nvPr/>
        </p:nvGrpSpPr>
        <p:grpSpPr>
          <a:xfrm>
            <a:off x="346237" y="379955"/>
            <a:ext cx="5549721" cy="6130413"/>
            <a:chOff x="346237" y="379955"/>
            <a:chExt cx="5549721" cy="6130413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386EA714-26A7-4109-94AC-06EAF974A3BF}"/>
                </a:ext>
              </a:extLst>
            </p:cNvPr>
            <p:cNvGrpSpPr/>
            <p:nvPr/>
          </p:nvGrpSpPr>
          <p:grpSpPr>
            <a:xfrm>
              <a:off x="346237" y="379955"/>
              <a:ext cx="5406684" cy="6130413"/>
              <a:chOff x="346237" y="379955"/>
              <a:chExt cx="5406684" cy="6130413"/>
            </a:xfrm>
          </p:grpSpPr>
          <p:pic>
            <p:nvPicPr>
              <p:cNvPr id="16" name="Picture 2" descr="C:\Users\RAIMUN~1\AppData\Local\Temp\SNAGHTML1ec84926.PNG">
                <a:extLst>
                  <a:ext uri="{FF2B5EF4-FFF2-40B4-BE49-F238E27FC236}">
                    <a16:creationId xmlns:a16="http://schemas.microsoft.com/office/drawing/2014/main" id="{2555E81C-AD00-44B8-ABC9-938F8CE7D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237" y="379955"/>
                <a:ext cx="5406684" cy="6130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EA79306-6FE0-4A35-AEDC-413D0B194BF2}"/>
                  </a:ext>
                </a:extLst>
              </p:cNvPr>
              <p:cNvSpPr/>
              <p:nvPr/>
            </p:nvSpPr>
            <p:spPr>
              <a:xfrm>
                <a:off x="346237" y="379955"/>
                <a:ext cx="136457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D7C93A47-A0E4-47EC-B4D5-876F8A6E5B46}"/>
                </a:ext>
              </a:extLst>
            </p:cNvPr>
            <p:cNvSpPr/>
            <p:nvPr/>
          </p:nvSpPr>
          <p:spPr>
            <a:xfrm>
              <a:off x="4031226" y="379955"/>
              <a:ext cx="186473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B58F9CF6-BDB8-4382-9EA0-B98B1D1BE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38" y="1184033"/>
            <a:ext cx="1937325" cy="145524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B06E2793-D1F6-4D5F-BC71-825C1D131839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C1B40C-9540-4082-8B9F-B7ACEA359B32}"/>
              </a:ext>
            </a:extLst>
          </p:cNvPr>
          <p:cNvSpPr/>
          <p:nvPr/>
        </p:nvSpPr>
        <p:spPr>
          <a:xfrm>
            <a:off x="5992239" y="667102"/>
            <a:ext cx="3817854" cy="1455246"/>
          </a:xfrm>
          <a:prstGeom prst="wedgeEllipseCallout">
            <a:avLst>
              <a:gd name="adj1" fmla="val 77498"/>
              <a:gd name="adj2" fmla="val 25115"/>
            </a:avLst>
          </a:prstGeom>
          <a:solidFill>
            <a:srgbClr val="13141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ábaco de Hazen-Williams com a Q = 55L/s e D = 12”, temos a determinação de J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EB16546-348D-46A0-A6A9-0406442F8DFD}"/>
              </a:ext>
            </a:extLst>
          </p:cNvPr>
          <p:cNvCxnSpPr/>
          <p:nvPr/>
        </p:nvCxnSpPr>
        <p:spPr>
          <a:xfrm flipV="1">
            <a:off x="918839" y="2858610"/>
            <a:ext cx="75460" cy="355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323E54A-23D5-42DC-B7CB-C6AE1D5CECD8}"/>
              </a:ext>
            </a:extLst>
          </p:cNvPr>
          <p:cNvCxnSpPr/>
          <p:nvPr/>
        </p:nvCxnSpPr>
        <p:spPr>
          <a:xfrm flipV="1">
            <a:off x="2074416" y="3228513"/>
            <a:ext cx="75460" cy="355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ED54F0E-FFE4-40A0-920F-C600170A1EC5}"/>
              </a:ext>
            </a:extLst>
          </p:cNvPr>
          <p:cNvCxnSpPr/>
          <p:nvPr/>
        </p:nvCxnSpPr>
        <p:spPr>
          <a:xfrm>
            <a:off x="956569" y="2876365"/>
            <a:ext cx="4485443" cy="1415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70B2C46-B414-44D5-A636-9316F8B87CFA}"/>
              </a:ext>
            </a:extLst>
          </p:cNvPr>
          <p:cNvCxnSpPr/>
          <p:nvPr/>
        </p:nvCxnSpPr>
        <p:spPr>
          <a:xfrm flipV="1">
            <a:off x="3417903" y="3493363"/>
            <a:ext cx="492711" cy="164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26D95CB-CCED-46B6-8271-E8DC66F52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94268"/>
              </p:ext>
            </p:extLst>
          </p:nvPr>
        </p:nvGraphicFramePr>
        <p:xfrm>
          <a:off x="3785710" y="3177959"/>
          <a:ext cx="82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6" imgW="825480" imgH="406080" progId="Equation.DSMT4">
                  <p:embed/>
                </p:oleObj>
              </mc:Choice>
              <mc:Fallback>
                <p:oleObj name="Equation" r:id="rId6" imgW="8254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5710" y="3177959"/>
                        <a:ext cx="82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6C4282C6-F8B8-4315-A207-621ED4270E2E}"/>
              </a:ext>
            </a:extLst>
          </p:cNvPr>
          <p:cNvSpPr/>
          <p:nvPr/>
        </p:nvSpPr>
        <p:spPr>
          <a:xfrm>
            <a:off x="5687199" y="2083026"/>
            <a:ext cx="4222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Sabemos que: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06B14F88-DC69-4A96-8E01-A711AC511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75574"/>
              </p:ext>
            </p:extLst>
          </p:nvPr>
        </p:nvGraphicFramePr>
        <p:xfrm>
          <a:off x="7072161" y="3009409"/>
          <a:ext cx="1658010" cy="47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2161" y="3009409"/>
                        <a:ext cx="1658010" cy="473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802B9D43-6169-4B0F-9B57-F0C4C40AB1B8}"/>
              </a:ext>
            </a:extLst>
          </p:cNvPr>
          <p:cNvSpPr txBox="1"/>
          <p:nvPr/>
        </p:nvSpPr>
        <p:spPr>
          <a:xfrm>
            <a:off x="5573391" y="3508577"/>
            <a:ext cx="601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achar o K, necessitamos do C, no caso para uma tubulação de FoFo nova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7BB9F8CD-8AC9-4423-81BA-B34E65BCF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4983" y="4154908"/>
            <a:ext cx="3894157" cy="929721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B08FD07-00C5-4DD0-8F5A-CB063431E86D}"/>
              </a:ext>
            </a:extLst>
          </p:cNvPr>
          <p:cNvGrpSpPr/>
          <p:nvPr/>
        </p:nvGrpSpPr>
        <p:grpSpPr>
          <a:xfrm>
            <a:off x="5635709" y="5246362"/>
            <a:ext cx="6210054" cy="1255786"/>
            <a:chOff x="5635709" y="5246362"/>
            <a:chExt cx="6210054" cy="1255786"/>
          </a:xfrm>
        </p:grpSpPr>
        <p:pic>
          <p:nvPicPr>
            <p:cNvPr id="26629" name="Picture 5" descr="C:\Users\Raimundo F Ignacio\AppData\Local\Temp\SNAGHTML71461b.PNG">
              <a:extLst>
                <a:ext uri="{FF2B5EF4-FFF2-40B4-BE49-F238E27FC236}">
                  <a16:creationId xmlns:a16="http://schemas.microsoft.com/office/drawing/2014/main" id="{57D667D3-3C8B-4E97-AAB6-EA614BD9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709" y="5246362"/>
              <a:ext cx="6210054" cy="89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CA5E737D-5083-4FBD-B45F-BC3DD393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35709" y="6146810"/>
              <a:ext cx="6156000" cy="355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7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4767737-7540-4EDC-9559-BC491AB25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3" y="429452"/>
            <a:ext cx="4787807" cy="5747828"/>
          </a:xfrm>
          <a:prstGeom prst="rect">
            <a:avLst/>
          </a:prstGeom>
        </p:spPr>
      </p:pic>
      <p:pic>
        <p:nvPicPr>
          <p:cNvPr id="9" name="Imagem 8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B58F9CF6-BDB8-4382-9EA0-B98B1D1BE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73" y="182401"/>
            <a:ext cx="1937325" cy="1455246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C1B40C-9540-4082-8B9F-B7ACEA359B32}"/>
              </a:ext>
            </a:extLst>
          </p:cNvPr>
          <p:cNvSpPr/>
          <p:nvPr/>
        </p:nvSpPr>
        <p:spPr>
          <a:xfrm>
            <a:off x="5948219" y="456410"/>
            <a:ext cx="3817854" cy="1455246"/>
          </a:xfrm>
          <a:prstGeom prst="wedgeEllipseCallout">
            <a:avLst>
              <a:gd name="adj1" fmla="val 75695"/>
              <a:gd name="adj2" fmla="val -28261"/>
            </a:avLst>
          </a:prstGeom>
          <a:solidFill>
            <a:srgbClr val="13141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do ábaco de Hazen-Williams com a Q = 55L/s e D = 12”, temos a determinação de J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863C910-FC99-40AD-90DD-3DE35AEB17B8}"/>
              </a:ext>
            </a:extLst>
          </p:cNvPr>
          <p:cNvSpPr/>
          <p:nvPr/>
        </p:nvSpPr>
        <p:spPr>
          <a:xfrm>
            <a:off x="3934691" y="4488873"/>
            <a:ext cx="157018" cy="1293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03C8C46-B4D4-4559-A3AE-E56D80AE4F08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4068714" y="2667583"/>
            <a:ext cx="2483476" cy="1840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2909D35C-62ED-471B-A64B-BBA27762B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88686"/>
              </p:ext>
            </p:extLst>
          </p:nvPr>
        </p:nvGraphicFramePr>
        <p:xfrm>
          <a:off x="6552190" y="2156377"/>
          <a:ext cx="1480974" cy="72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6" imgW="825480" imgH="406080" progId="Equation.DSMT4">
                  <p:embed/>
                </p:oleObj>
              </mc:Choice>
              <mc:Fallback>
                <p:oleObj name="Equation" r:id="rId6" imgW="8254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2190" y="2156377"/>
                        <a:ext cx="1480974" cy="72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14FEDD4C-19B5-4499-BB7B-C57C6F4C6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307" y="2050738"/>
            <a:ext cx="3589331" cy="122692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4216064-9CCE-4EFB-8FE8-4B022B380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989" y="3039602"/>
            <a:ext cx="1097375" cy="63251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5483AD4-0615-406A-91AE-D2FEF591E497}"/>
              </a:ext>
            </a:extLst>
          </p:cNvPr>
          <p:cNvSpPr/>
          <p:nvPr/>
        </p:nvSpPr>
        <p:spPr>
          <a:xfrm>
            <a:off x="8789833" y="3341945"/>
            <a:ext cx="251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Tubulação nova</a:t>
            </a: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711EBF86-8DC5-4F06-B386-E47C5D3CC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00083"/>
              </p:ext>
            </p:extLst>
          </p:nvPr>
        </p:nvGraphicFramePr>
        <p:xfrm>
          <a:off x="6803641" y="4022350"/>
          <a:ext cx="425608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10" imgW="2374560" imgH="406080" progId="Equation.DSMT4">
                  <p:embed/>
                </p:oleObj>
              </mc:Choice>
              <mc:Fallback>
                <p:oleObj name="Equation" r:id="rId10" imgW="237456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2909D35C-62ED-471B-A64B-BBA27762B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3641" y="4022350"/>
                        <a:ext cx="4256087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04AD2782-053C-45F8-8FE1-EC176E243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73820"/>
              </p:ext>
            </p:extLst>
          </p:nvPr>
        </p:nvGraphicFramePr>
        <p:xfrm>
          <a:off x="6432117" y="4745803"/>
          <a:ext cx="51673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12" imgW="2882880" imgH="444240" progId="Equation.DSMT4">
                  <p:embed/>
                </p:oleObj>
              </mc:Choice>
              <mc:Fallback>
                <p:oleObj name="Equation" r:id="rId12" imgW="2882880" imgH="44424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711EBF86-8DC5-4F06-B386-E47C5D3CC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32117" y="4745803"/>
                        <a:ext cx="5167312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DC74ABDD-540A-450D-A724-0BE9F25CF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675"/>
              </p:ext>
            </p:extLst>
          </p:nvPr>
        </p:nvGraphicFramePr>
        <p:xfrm>
          <a:off x="7292676" y="5769831"/>
          <a:ext cx="35052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14" imgW="1955520" imgH="177480" progId="Equation.DSMT4">
                  <p:embed/>
                </p:oleObj>
              </mc:Choice>
              <mc:Fallback>
                <p:oleObj name="Equation" r:id="rId14" imgW="1955520" imgH="17748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4AD2782-053C-45F8-8FE1-EC176E243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92676" y="5769831"/>
                        <a:ext cx="3505200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id="{B06E2793-D1F6-4D5F-BC71-825C1D131839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imundo F Ignacio\AppData\Local\Temp\SNAGHTML151678c.PNG">
            <a:extLst>
              <a:ext uri="{FF2B5EF4-FFF2-40B4-BE49-F238E27FC236}">
                <a16:creationId xmlns:a16="http://schemas.microsoft.com/office/drawing/2014/main" id="{AE79211D-93EB-47A9-9D37-6DBBC2A9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2" y="1029566"/>
            <a:ext cx="1356202" cy="23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8CD1678C-E524-4A0C-8A7A-156C64FB0D12}"/>
              </a:ext>
            </a:extLst>
          </p:cNvPr>
          <p:cNvSpPr/>
          <p:nvPr/>
        </p:nvSpPr>
        <p:spPr>
          <a:xfrm>
            <a:off x="2336701" y="600075"/>
            <a:ext cx="2189118" cy="1191491"/>
          </a:xfrm>
          <a:prstGeom prst="wedgeEllipseCallout">
            <a:avLst>
              <a:gd name="adj1" fmla="val -94188"/>
              <a:gd name="adj2" fmla="val 54748"/>
            </a:avLst>
          </a:prstGeom>
          <a:solidFill>
            <a:srgbClr val="00224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Passado 25 anos, temos: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8C21F3-672E-4924-8919-57C8628BE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66" y="567459"/>
            <a:ext cx="3688400" cy="7925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36F25F-CF01-4F4E-B2CA-379E459A0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566" y="1360008"/>
            <a:ext cx="3673158" cy="38103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7476CD7-B85A-48AD-85F9-4A381F72F9DE}"/>
              </a:ext>
            </a:extLst>
          </p:cNvPr>
          <p:cNvGrpSpPr/>
          <p:nvPr/>
        </p:nvGrpSpPr>
        <p:grpSpPr>
          <a:xfrm>
            <a:off x="9114264" y="656412"/>
            <a:ext cx="1112616" cy="614642"/>
            <a:chOff x="9298991" y="715718"/>
            <a:chExt cx="1112616" cy="61464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6FEF533-0F64-4A77-B39C-EA7B49799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98991" y="715718"/>
              <a:ext cx="1112616" cy="480102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8093FA1-761E-44A0-8867-17C09A553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26699" y="1180578"/>
              <a:ext cx="1080000" cy="149782"/>
            </a:xfrm>
            <a:prstGeom prst="rect">
              <a:avLst/>
            </a:prstGeom>
          </p:spPr>
        </p:pic>
      </p:grp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635CAFB-6FC9-4852-84EA-B1D5A0858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42941"/>
              </p:ext>
            </p:extLst>
          </p:nvPr>
        </p:nvGraphicFramePr>
        <p:xfrm>
          <a:off x="5007566" y="1765146"/>
          <a:ext cx="42338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Equation" r:id="rId9" imgW="2361960" imgH="406080" progId="Equation.DSMT4">
                  <p:embed/>
                </p:oleObj>
              </mc:Choice>
              <mc:Fallback>
                <p:oleObj name="Equation" r:id="rId9" imgW="2361960" imgH="4060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711EBF86-8DC5-4F06-B386-E47C5D3CC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7566" y="1765146"/>
                        <a:ext cx="4233862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A04E0EB-CC30-45AE-AE49-7C531DC0F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071056"/>
              </p:ext>
            </p:extLst>
          </p:nvPr>
        </p:nvGraphicFramePr>
        <p:xfrm>
          <a:off x="4669127" y="2589437"/>
          <a:ext cx="5826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Equation" r:id="rId11" imgW="3251160" imgH="444240" progId="Equation.DSMT4">
                  <p:embed/>
                </p:oleObj>
              </mc:Choice>
              <mc:Fallback>
                <p:oleObj name="Equation" r:id="rId11" imgW="3251160" imgH="4442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04AD2782-053C-45F8-8FE1-EC176E243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9127" y="2589437"/>
                        <a:ext cx="5826125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FD59778-8EB6-4998-9ACE-A347C2C83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155291"/>
              </p:ext>
            </p:extLst>
          </p:nvPr>
        </p:nvGraphicFramePr>
        <p:xfrm>
          <a:off x="3880282" y="3539030"/>
          <a:ext cx="7588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Equation" r:id="rId13" imgW="3568680" imgH="253800" progId="Equation.DSMT4">
                  <p:embed/>
                </p:oleObj>
              </mc:Choice>
              <mc:Fallback>
                <p:oleObj name="Equation" r:id="rId13" imgW="356868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60606F3-234D-496F-92A6-69705CC0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0282" y="3539030"/>
                        <a:ext cx="75882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5BB0453-0466-44F8-B89F-97D957EBB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8047"/>
              </p:ext>
            </p:extLst>
          </p:nvPr>
        </p:nvGraphicFramePr>
        <p:xfrm>
          <a:off x="4249738" y="4219575"/>
          <a:ext cx="68484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Equation" r:id="rId15" imgW="4152600" imgH="482400" progId="Equation.DSMT4">
                  <p:embed/>
                </p:oleObj>
              </mc:Choice>
              <mc:Fallback>
                <p:oleObj name="Equation" r:id="rId15" imgW="4152600" imgH="4824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B88D19FF-75DA-40C0-A870-47DDEA2D2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49738" y="4219575"/>
                        <a:ext cx="6848475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1207035C-DE42-46B7-8783-C4F60B51B1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2" y="4807278"/>
            <a:ext cx="2407799" cy="1689981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28A8AE2F-8B3D-4736-B012-269135B2592D}"/>
              </a:ext>
            </a:extLst>
          </p:cNvPr>
          <p:cNvSpPr/>
          <p:nvPr/>
        </p:nvSpPr>
        <p:spPr>
          <a:xfrm>
            <a:off x="3186545" y="5320145"/>
            <a:ext cx="5369421" cy="849746"/>
          </a:xfrm>
          <a:prstGeom prst="wedgeEllipseCallout">
            <a:avLst>
              <a:gd name="adj1" fmla="val -70049"/>
              <a:gd name="adj2" fmla="val -3804"/>
            </a:avLst>
          </a:prstGeom>
          <a:solidFill>
            <a:srgbClr val="87001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resolver, lembramos que a vazão é a mesma.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719D9C6-7324-43C1-B7F8-76C4835EA2B8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7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80CE6D2-E691-4067-904D-1D5F1CB8E3D5}"/>
              </a:ext>
            </a:extLst>
          </p:cNvPr>
          <p:cNvSpPr/>
          <p:nvPr/>
        </p:nvSpPr>
        <p:spPr>
          <a:xfrm>
            <a:off x="203200" y="175490"/>
            <a:ext cx="11868727" cy="653934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B71A607-5D48-4188-BA2D-389CE5F0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47894"/>
              </p:ext>
            </p:extLst>
          </p:nvPr>
        </p:nvGraphicFramePr>
        <p:xfrm>
          <a:off x="643700" y="1166373"/>
          <a:ext cx="24701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7" name="Equation" r:id="rId4" imgW="1498320" imgH="558720" progId="Equation.DSMT4">
                  <p:embed/>
                </p:oleObj>
              </mc:Choice>
              <mc:Fallback>
                <p:oleObj name="Equation" r:id="rId4" imgW="1498320" imgH="55872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1ABE8A4-0424-46B4-A16C-F15DC02E2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700" y="1166373"/>
                        <a:ext cx="2470150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00E1A70-2BA6-4EBA-AB64-71DD35543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94146"/>
              </p:ext>
            </p:extLst>
          </p:nvPr>
        </p:nvGraphicFramePr>
        <p:xfrm>
          <a:off x="3751560" y="1197329"/>
          <a:ext cx="5673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8" name="Equation" r:id="rId6" imgW="3441600" imgH="520560" progId="Equation.DSMT4">
                  <p:embed/>
                </p:oleObj>
              </mc:Choice>
              <mc:Fallback>
                <p:oleObj name="Equation" r:id="rId6" imgW="3441600" imgH="52056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1ABE8A4-0424-46B4-A16C-F15DC02E2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1560" y="1197329"/>
                        <a:ext cx="56737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47BAB99-73AC-4FEA-856C-F15E93F3A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47560"/>
              </p:ext>
            </p:extLst>
          </p:nvPr>
        </p:nvGraphicFramePr>
        <p:xfrm>
          <a:off x="535868" y="2306529"/>
          <a:ext cx="38735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9" name="Equation" r:id="rId8" imgW="2349360" imgH="469800" progId="Equation.DSMT4">
                  <p:embed/>
                </p:oleObj>
              </mc:Choice>
              <mc:Fallback>
                <p:oleObj name="Equation" r:id="rId8" imgW="2349360" imgH="469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088169-71CC-4555-9302-B03A82B2B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868" y="2306529"/>
                        <a:ext cx="3873500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DC11346-6EF6-4B7C-95DF-48B43B9C2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12870"/>
              </p:ext>
            </p:extLst>
          </p:nvPr>
        </p:nvGraphicFramePr>
        <p:xfrm>
          <a:off x="644494" y="4619641"/>
          <a:ext cx="38750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0" name="Equation" r:id="rId10" imgW="2349360" imgH="457200" progId="Equation.DSMT4">
                  <p:embed/>
                </p:oleObj>
              </mc:Choice>
              <mc:Fallback>
                <p:oleObj name="Equation" r:id="rId10" imgW="2349360" imgH="457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5BB0453-0466-44F8-B89F-97D957EBB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494" y="4619641"/>
                        <a:ext cx="3875088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1C6D959D-E818-4B55-954F-829193315B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293" y="2843399"/>
            <a:ext cx="3343742" cy="3839111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E491B095-D72C-446F-8C01-2E0D5E19EA15}"/>
              </a:ext>
            </a:extLst>
          </p:cNvPr>
          <p:cNvSpPr/>
          <p:nvPr/>
        </p:nvSpPr>
        <p:spPr>
          <a:xfrm>
            <a:off x="5865460" y="4174436"/>
            <a:ext cx="3559825" cy="1644471"/>
          </a:xfrm>
          <a:prstGeom prst="wedgeEllipseCallout">
            <a:avLst>
              <a:gd name="adj1" fmla="val 70757"/>
              <a:gd name="adj2" fmla="val -18379"/>
            </a:avLst>
          </a:prstGeom>
          <a:solidFill>
            <a:srgbClr val="65D1A7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engenheiro tem que ser capaz de resolver problemas e criar oportunidades.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B8BE20-7E4E-4734-B048-FAF7C2EAA4CE}"/>
              </a:ext>
            </a:extLst>
          </p:cNvPr>
          <p:cNvSpPr/>
          <p:nvPr/>
        </p:nvSpPr>
        <p:spPr>
          <a:xfrm>
            <a:off x="917177" y="577426"/>
            <a:ext cx="63473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 a segunda condição de semelhança, temos: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8279682-C4E7-46C8-B76C-33BC4CDA6F77}"/>
              </a:ext>
            </a:extLst>
          </p:cNvPr>
          <p:cNvSpPr/>
          <p:nvPr/>
        </p:nvSpPr>
        <p:spPr>
          <a:xfrm>
            <a:off x="426449" y="3555257"/>
            <a:ext cx="40923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Voltando a equação (I), temos:</a:t>
            </a:r>
          </a:p>
        </p:txBody>
      </p:sp>
    </p:spTree>
    <p:extLst>
      <p:ext uri="{BB962C8B-B14F-4D97-AF65-F5344CB8AC3E}">
        <p14:creationId xmlns:p14="http://schemas.microsoft.com/office/powerpoint/2010/main" val="988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AA3988-6F5D-4618-8E5E-9F85A902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506292-0A9B-4EFF-8038-9D428C5DF5B8}"/>
              </a:ext>
            </a:extLst>
          </p:cNvPr>
          <p:cNvSpPr/>
          <p:nvPr/>
        </p:nvSpPr>
        <p:spPr>
          <a:xfrm>
            <a:off x="300991" y="4359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ED80C8-A033-4A84-85F6-E9EB2656F67D}"/>
              </a:ext>
            </a:extLst>
          </p:cNvPr>
          <p:cNvSpPr/>
          <p:nvPr/>
        </p:nvSpPr>
        <p:spPr>
          <a:xfrm>
            <a:off x="8778241" y="5780219"/>
            <a:ext cx="297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FoFo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6E51F-A292-470C-8FEE-5B1615470B44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4E5C47C-DB46-4883-96D5-84823FEA0B5A}"/>
              </a:ext>
            </a:extLst>
          </p:cNvPr>
          <p:cNvSpPr/>
          <p:nvPr/>
        </p:nvSpPr>
        <p:spPr>
          <a:xfrm>
            <a:off x="1533236" y="1976582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C45290A-C715-43E2-AD90-5ABE34E54C65}"/>
              </a:ext>
            </a:extLst>
          </p:cNvPr>
          <p:cNvSpPr/>
          <p:nvPr/>
        </p:nvSpPr>
        <p:spPr>
          <a:xfrm>
            <a:off x="4816762" y="1533236"/>
            <a:ext cx="420255" cy="3094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4E4943-5145-4786-9A5F-7256F4C60F81}"/>
              </a:ext>
            </a:extLst>
          </p:cNvPr>
          <p:cNvSpPr/>
          <p:nvPr/>
        </p:nvSpPr>
        <p:spPr>
          <a:xfrm>
            <a:off x="4816762" y="1911927"/>
            <a:ext cx="420255" cy="212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4E3A1DB-BA23-4AD5-B8BC-6A95A7C9EA00}"/>
              </a:ext>
            </a:extLst>
          </p:cNvPr>
          <p:cNvSpPr/>
          <p:nvPr/>
        </p:nvSpPr>
        <p:spPr>
          <a:xfrm>
            <a:off x="1533236" y="3703782"/>
            <a:ext cx="397164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C558797-CF99-400A-BE92-EFE96B599EA3}"/>
              </a:ext>
            </a:extLst>
          </p:cNvPr>
          <p:cNvSpPr/>
          <p:nvPr/>
        </p:nvSpPr>
        <p:spPr>
          <a:xfrm>
            <a:off x="4839853" y="3574602"/>
            <a:ext cx="397164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2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FE0F2-3F0D-42CC-854D-E7590EBF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54" y="427309"/>
            <a:ext cx="5125573" cy="6148982"/>
          </a:xfrm>
          <a:prstGeom prst="rect">
            <a:avLst/>
          </a:prstGeom>
        </p:spPr>
      </p:pic>
      <p:pic>
        <p:nvPicPr>
          <p:cNvPr id="13314" name="Picture 2" descr="C:\Users\RAIMUN~1\AppData\Local\Temp\SNAGHTML1ed20d07.PNG">
            <a:extLst>
              <a:ext uri="{FF2B5EF4-FFF2-40B4-BE49-F238E27FC236}">
                <a16:creationId xmlns:a16="http://schemas.microsoft.com/office/drawing/2014/main" id="{19392CEB-5A36-46EB-9003-CA7F8ECE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678">
            <a:off x="33985" y="2768991"/>
            <a:ext cx="5705367" cy="9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0A17D29-B24E-4A4F-816F-AFBE2F11CC0B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95CE65-119E-499C-8F22-E4B2724D2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6ECDD8-2888-4A41-AD1A-A64A5677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99" y="4022304"/>
            <a:ext cx="1285200" cy="244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2D2283-1A13-4479-A445-1271EB05D499}"/>
              </a:ext>
            </a:extLst>
          </p:cNvPr>
          <p:cNvSpPr/>
          <p:nvPr/>
        </p:nvSpPr>
        <p:spPr>
          <a:xfrm>
            <a:off x="9374909" y="1154545"/>
            <a:ext cx="1228436" cy="193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6E51E2-9B02-4AEF-88F1-4D6139BA8118}"/>
              </a:ext>
            </a:extLst>
          </p:cNvPr>
          <p:cNvSpPr/>
          <p:nvPr/>
        </p:nvSpPr>
        <p:spPr>
          <a:xfrm>
            <a:off x="6918036" y="4895273"/>
            <a:ext cx="1200728" cy="15701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72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1337</Words>
  <Application>Microsoft Office PowerPoint</Application>
  <PresentationFormat>Widescreen</PresentationFormat>
  <Paragraphs>166</Paragraphs>
  <Slides>28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126</cp:revision>
  <cp:lastPrinted>2018-05-21T18:12:17Z</cp:lastPrinted>
  <dcterms:created xsi:type="dcterms:W3CDTF">2018-05-18T17:41:34Z</dcterms:created>
  <dcterms:modified xsi:type="dcterms:W3CDTF">2019-04-29T15:39:05Z</dcterms:modified>
</cp:coreProperties>
</file>