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8" r:id="rId3"/>
    <p:sldId id="274" r:id="rId4"/>
    <p:sldId id="260" r:id="rId5"/>
    <p:sldId id="261" r:id="rId6"/>
    <p:sldId id="262" r:id="rId7"/>
    <p:sldId id="276" r:id="rId8"/>
    <p:sldId id="277" r:id="rId9"/>
    <p:sldId id="256" r:id="rId10"/>
    <p:sldId id="273" r:id="rId11"/>
    <p:sldId id="257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F78"/>
    <a:srgbClr val="7E462C"/>
    <a:srgbClr val="E20021"/>
    <a:srgbClr val="363636"/>
    <a:srgbClr val="1F7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Obtenção do ponto de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HB214 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17.2"/>
            <c:dispRSqr val="1"/>
            <c:dispEq val="1"/>
            <c:trendlineLbl>
              <c:layout>
                <c:manualLayout>
                  <c:x val="-0.16364801157418138"/>
                  <c:y val="-1.345573706697149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200" baseline="-25000">
                        <a:solidFill>
                          <a:schemeClr val="accent1"/>
                        </a:solidFill>
                      </a:rPr>
                      <a:t>B</a:t>
                    </a: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 = -0,0076Q</a:t>
                    </a:r>
                    <a:r>
                      <a:rPr lang="en-US" sz="1200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 + 0,0978Q + 17,2</a:t>
                    </a:r>
                    <a:br>
                      <a:rPr lang="en-US" sz="1200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R² = 0,994</a:t>
                    </a:r>
                    <a:endParaRPr lang="en-US" sz="1200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Planilha1!$A$4:$A$14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Planilha1!$B$4:$B$14</c:f>
              <c:numCache>
                <c:formatCode>General</c:formatCode>
                <c:ptCount val="11"/>
                <c:pt idx="0">
                  <c:v>17.2</c:v>
                </c:pt>
                <c:pt idx="1">
                  <c:v>17.2</c:v>
                </c:pt>
                <c:pt idx="2">
                  <c:v>17</c:v>
                </c:pt>
                <c:pt idx="3">
                  <c:v>16.5</c:v>
                </c:pt>
                <c:pt idx="4">
                  <c:v>16</c:v>
                </c:pt>
                <c:pt idx="5">
                  <c:v>15</c:v>
                </c:pt>
                <c:pt idx="6">
                  <c:v>13.5</c:v>
                </c:pt>
                <c:pt idx="7">
                  <c:v>12</c:v>
                </c:pt>
                <c:pt idx="8">
                  <c:v>9</c:v>
                </c:pt>
                <c:pt idx="9">
                  <c:v>5.5</c:v>
                </c:pt>
                <c:pt idx="10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66-4A53-989C-5A6C974E418F}"/>
            </c:ext>
          </c:extLst>
        </c:ser>
        <c:ser>
          <c:idx val="1"/>
          <c:order val="1"/>
          <c:tx>
            <c:v>rendimento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6.8996912231233096E-2"/>
                  <c:y val="-0.185789223715934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Symbol" panose="05050102010706020507" pitchFamily="18" charset="2"/>
                      </a:rPr>
                      <a:t>h</a:t>
                    </a:r>
                    <a:r>
                      <a:rPr lang="en-US" sz="1200" baseline="-250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B</a:t>
                    </a:r>
                    <a:r>
                      <a:rPr lang="en-US" sz="12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= -0,081Q</a:t>
                    </a:r>
                    <a:r>
                      <a:rPr lang="en-US" sz="1200" baseline="300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 sz="12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+ 4,4833Q - 2,3929</a:t>
                    </a:r>
                    <a:br>
                      <a:rPr lang="en-US" sz="12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</a:br>
                    <a:r>
                      <a:rPr lang="en-US" sz="1200" baseline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R² = 0,9783</a:t>
                    </a:r>
                    <a:endParaRPr lang="en-US" sz="120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Planilha1!$A$6:$A$12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Planilha1!$C$6:$C$12</c:f>
              <c:numCache>
                <c:formatCode>General</c:formatCode>
                <c:ptCount val="7"/>
                <c:pt idx="0">
                  <c:v>35</c:v>
                </c:pt>
                <c:pt idx="1">
                  <c:v>46</c:v>
                </c:pt>
                <c:pt idx="2">
                  <c:v>55</c:v>
                </c:pt>
                <c:pt idx="3">
                  <c:v>57.5</c:v>
                </c:pt>
                <c:pt idx="4">
                  <c:v>60</c:v>
                </c:pt>
                <c:pt idx="5">
                  <c:v>57.5</c:v>
                </c:pt>
                <c:pt idx="6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66-4A53-989C-5A6C974E418F}"/>
            </c:ext>
          </c:extLst>
        </c:ser>
        <c:ser>
          <c:idx val="2"/>
          <c:order val="2"/>
          <c:tx>
            <c:v>CCI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2"/>
            <c:intercept val="27.1"/>
            <c:dispRSqr val="1"/>
            <c:dispEq val="1"/>
            <c:trendlineLbl>
              <c:layout>
                <c:manualLayout>
                  <c:x val="0.14840867968202109"/>
                  <c:y val="0.1013828892094394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/>
                      <a:t>Hs= 0,0139Q</a:t>
                    </a:r>
                    <a:r>
                      <a:rPr lang="en-US" sz="1200" baseline="30000"/>
                      <a:t>2</a:t>
                    </a:r>
                    <a:r>
                      <a:rPr lang="en-US" sz="1200" baseline="0"/>
                      <a:t> + 0,0331Q + 27,1</a:t>
                    </a:r>
                    <a:br>
                      <a:rPr lang="en-US" sz="1200" baseline="0"/>
                    </a:br>
                    <a:r>
                      <a:rPr lang="en-US" sz="1200" baseline="0"/>
                      <a:t>R² = 1</a:t>
                    </a:r>
                    <a:endParaRPr lang="en-US" sz="12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Planilha1!$A$4:$A$14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Planilha1!$G$4:$G$14</c:f>
              <c:numCache>
                <c:formatCode>General</c:formatCode>
                <c:ptCount val="11"/>
                <c:pt idx="0">
                  <c:v>27.1</c:v>
                </c:pt>
                <c:pt idx="1">
                  <c:v>27.6</c:v>
                </c:pt>
                <c:pt idx="2">
                  <c:v>28.8</c:v>
                </c:pt>
                <c:pt idx="3">
                  <c:v>30.7</c:v>
                </c:pt>
                <c:pt idx="4">
                  <c:v>33.299999999999997</c:v>
                </c:pt>
                <c:pt idx="5">
                  <c:v>36.6</c:v>
                </c:pt>
                <c:pt idx="6">
                  <c:v>40.6</c:v>
                </c:pt>
                <c:pt idx="7">
                  <c:v>45.2</c:v>
                </c:pt>
                <c:pt idx="8">
                  <c:v>50.6</c:v>
                </c:pt>
                <c:pt idx="9">
                  <c:v>56.6</c:v>
                </c:pt>
                <c:pt idx="10">
                  <c:v>63.4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866-4A53-989C-5A6C974E418F}"/>
            </c:ext>
          </c:extLst>
        </c:ser>
        <c:ser>
          <c:idx val="3"/>
          <c:order val="3"/>
          <c:tx>
            <c:v>associação em série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intercept val="34.4"/>
            <c:dispRSqr val="1"/>
            <c:dispEq val="1"/>
            <c:trendlineLbl>
              <c:layout>
                <c:manualLayout>
                  <c:x val="8.2416579069102575E-2"/>
                  <c:y val="-0.186696956637553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/>
                      <a:t>Hs</a:t>
                    </a:r>
                    <a:r>
                      <a:rPr lang="en-US" sz="1200" baseline="-25000"/>
                      <a:t>as_serie</a:t>
                    </a:r>
                    <a:r>
                      <a:rPr lang="en-US" sz="1200" baseline="0"/>
                      <a:t> = -0,0153Q</a:t>
                    </a:r>
                    <a:r>
                      <a:rPr lang="en-US" sz="1200" baseline="30000"/>
                      <a:t>2</a:t>
                    </a:r>
                    <a:r>
                      <a:rPr lang="en-US" sz="1200" baseline="0"/>
                      <a:t> + 0,1956Q + 34,4</a:t>
                    </a:r>
                    <a:br>
                      <a:rPr lang="en-US" sz="1200" baseline="0"/>
                    </a:br>
                    <a:r>
                      <a:rPr lang="en-US" sz="1200" baseline="0"/>
                      <a:t>R² = 0,994</a:t>
                    </a:r>
                    <a:endParaRPr lang="en-US" sz="12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Planilha1!$A$4:$A$14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Planilha1!$D$4:$D$14</c:f>
              <c:numCache>
                <c:formatCode>General</c:formatCode>
                <c:ptCount val="11"/>
                <c:pt idx="0">
                  <c:v>34.4</c:v>
                </c:pt>
                <c:pt idx="1">
                  <c:v>34.4</c:v>
                </c:pt>
                <c:pt idx="2">
                  <c:v>34</c:v>
                </c:pt>
                <c:pt idx="3">
                  <c:v>33</c:v>
                </c:pt>
                <c:pt idx="4">
                  <c:v>32</c:v>
                </c:pt>
                <c:pt idx="5">
                  <c:v>30</c:v>
                </c:pt>
                <c:pt idx="6">
                  <c:v>27</c:v>
                </c:pt>
                <c:pt idx="7">
                  <c:v>24</c:v>
                </c:pt>
                <c:pt idx="8">
                  <c:v>18</c:v>
                </c:pt>
                <c:pt idx="9">
                  <c:v>11</c:v>
                </c:pt>
                <c:pt idx="1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866-4A53-989C-5A6C974E4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574064"/>
        <c:axId val="539574392"/>
      </c:scatterChart>
      <c:valAx>
        <c:axId val="53957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574392"/>
        <c:crosses val="autoZero"/>
        <c:crossBetween val="midCat"/>
      </c:valAx>
      <c:valAx>
        <c:axId val="53957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 (m) e </a:t>
                </a:r>
                <a:r>
                  <a:rPr lang="en-US" sz="1600">
                    <a:latin typeface="Symbol" panose="05050102010706020507" pitchFamily="18" charset="2"/>
                  </a:rPr>
                  <a:t>h</a:t>
                </a:r>
                <a:r>
                  <a:rPr lang="en-US" sz="1600" baseline="-25000"/>
                  <a:t>B</a:t>
                </a:r>
                <a:r>
                  <a:rPr lang="en-US" sz="1600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57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450EF-B599-486C-A695-C5A9C04D20EA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BB37-7AD9-4C97-989F-F726356A08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14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74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1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7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69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16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2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6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32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56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05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4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873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62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47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1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886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8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06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7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6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94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64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5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48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1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BB37-7AD9-4C97-989F-F726356A08C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83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8F07A-9895-4F83-95EC-64D088B8E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17371E-5BE0-494B-ADE5-A7BD6E60A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BA938-9681-414A-9646-B8E8AD41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16993-58E1-47D1-B5A4-DCAB2D55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89580-A1D7-4841-B345-FCEC4254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8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C264E-E63F-45CE-8340-4DF20DAC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E3B65F-4F57-4D04-8F2C-98592DBCF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FCE8F0-BB33-4FAB-A153-DEC61719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C5889-2DEB-48A5-B600-36B308A3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E1BA7C-0D92-4D94-A383-1F118D7F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7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B8C428-F0B2-4E38-808B-17EEA67E0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067968-83EF-4E9E-8D42-52D489FDB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2FD9E3-ECFD-4EC2-AE97-F72AA72A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0112D2-3331-4D85-BA85-34710891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7DAE6-55A0-45CA-A136-4D33034B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9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5A6BB-A343-45A4-A6DA-42A3413B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20300-6D58-47BD-81CF-D6968836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53670C-05A9-4747-833F-8FF8E439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72D6FC-2396-43CC-981A-CB82112E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C983D5-E093-4131-8F56-A4CA12A5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2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9777-517F-4373-A55D-B5BE01C8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7FB15-383D-4839-9292-1242DF0D1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665D2B-0C05-44D2-8EFF-44C9572D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A806B-0D0B-49A7-AE34-CB75E733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14E6FB-BDE9-4236-B9E1-0C642B74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6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6793-1D55-4AAC-9152-1DA29C57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26DFA3-786C-407B-BD51-37210BBE0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C6BCE9-4E11-46CC-B4C3-A9007E4EC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616658-2E60-4025-8D13-65F65F65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77882D-814E-4545-ADA7-D3536552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C1520-A070-4DC4-AD6D-06D1411B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708F5-6129-474E-879E-870A2480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FD2A71-FECA-4EA6-BB61-25EB4C9C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7AD5BD-48D1-4000-BD24-692859730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92A9E5-E199-4C80-B98A-C7B9D6C38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E66B49-02AA-431F-B27C-29C57DA10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9AA399-7040-4EFF-8BCD-75A9ED34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EC9F06-F20E-4298-AB79-86865173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F601B9-B1D6-4F20-A529-56EEAD6D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4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ECCA-049A-4D6E-83F6-51C74092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B97DD4-2357-42BF-AB51-ED98C689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D8BEA8-0EA5-4F1B-B878-DE83D98E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439B47-3430-471B-A790-4756A5DB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12CE21-5BE2-4F11-9A6C-64F78250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461212-AD9F-4180-8CCE-AF5E1205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4E776-FAE3-4072-829B-FE801527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5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349B9-EDD0-40FE-9F33-6023D3C9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C53F92-FBA3-4CFD-AC4F-73AC4B7B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204448-186A-43FC-BB85-B1D01795A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6650C0-6ACE-427B-8D79-A2EF2F6F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7F1AA3-B137-4DCA-9FD1-4C66EF57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2C54AD-22B9-453B-A84E-D1AA7A77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9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1F5EE-57C7-438F-B4F2-C008711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A62D18-F194-4331-BF82-B8B5BAA22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3D2316-8433-4262-B345-F64CC3872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CE3446-E3D3-444F-9988-5B7A93FD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5DA9E7-EFC9-494E-B954-184F1CC7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A82ABF-6A47-4DFA-B961-D835C0C3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15E1BC-B86F-4C19-9034-1E065521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ADEDBA-4417-46C4-B549-83E3B2CE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C76516-53C0-4838-BA80-CE085B4AE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6907-99BB-463B-A964-935B30F22D86}" type="datetimeFigureOut">
              <a:rPr lang="pt-BR" smtClean="0"/>
              <a:t>24/04/2020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1A483-BB1E-4D20-BD75-173BBFB4C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372876-98C6-4F94-BF2E-80200485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6B8E-7543-4ED9-8AF8-FE1252883C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25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EDJf6aQUANPqHM&amp;tbnid=s9jkwaOMYe6UeM:&amp;ved=0CAgQjRwwAA&amp;url=http://www.poesiaspoemaseversos.com.br/cora-coralina-poemas/&amp;ei=1KciUYDRDYr69QTUx4DIDg&amp;psig=AFQjCNFt1yDlsHuKQ0ijkPsyXhn9D2Tg_g&amp;ust=13613120842815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esiaspoemaseversos.com.br/w/wp-content/uploads/2012/01/cora-coralina-gesto.jpg">
            <a:hlinkClick r:id="rId3"/>
            <a:extLst>
              <a:ext uri="{FF2B5EF4-FFF2-40B4-BE49-F238E27FC236}">
                <a16:creationId xmlns:a16="http://schemas.microsoft.com/office/drawing/2014/main" id="{37BE9C4A-2307-4D24-BC2B-EA5BF22F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267" y="639855"/>
            <a:ext cx="32766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E8EDC66F-4845-4C09-A201-9FC6EFC670B5}"/>
              </a:ext>
            </a:extLst>
          </p:cNvPr>
          <p:cNvSpPr/>
          <p:nvPr/>
        </p:nvSpPr>
        <p:spPr>
          <a:xfrm>
            <a:off x="279267" y="5850030"/>
            <a:ext cx="327660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Cora Coralina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o explicativo em elipse 2">
            <a:extLst>
              <a:ext uri="{FF2B5EF4-FFF2-40B4-BE49-F238E27FC236}">
                <a16:creationId xmlns:a16="http://schemas.microsoft.com/office/drawing/2014/main" id="{5788F5F1-1E6A-4E0D-811D-FB33D4122348}"/>
              </a:ext>
            </a:extLst>
          </p:cNvPr>
          <p:cNvSpPr/>
          <p:nvPr/>
        </p:nvSpPr>
        <p:spPr>
          <a:xfrm>
            <a:off x="3623117" y="1038294"/>
            <a:ext cx="4608512" cy="3168352"/>
          </a:xfrm>
          <a:prstGeom prst="wedgeEllipseCallout">
            <a:avLst>
              <a:gd name="adj1" fmla="val -65653"/>
              <a:gd name="adj2" fmla="val 1372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“O saber se aprende com os mestres. A sabedoria só com o corriqueiro da vida.”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4ED1A171-E7A7-4C6A-BF8E-7B3AD5A06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244942"/>
            <a:ext cx="3790950" cy="3790950"/>
          </a:xfrm>
          <a:prstGeom prst="rect">
            <a:avLst/>
          </a:prstGeom>
        </p:spPr>
      </p:pic>
      <p:sp>
        <p:nvSpPr>
          <p:cNvPr id="6" name="Texto explicativo em elipse 4">
            <a:extLst>
              <a:ext uri="{FF2B5EF4-FFF2-40B4-BE49-F238E27FC236}">
                <a16:creationId xmlns:a16="http://schemas.microsoft.com/office/drawing/2014/main" id="{BC72F521-D983-4D59-8670-B18AC85A185A}"/>
              </a:ext>
            </a:extLst>
          </p:cNvPr>
          <p:cNvSpPr/>
          <p:nvPr/>
        </p:nvSpPr>
        <p:spPr>
          <a:xfrm>
            <a:off x="6192841" y="4300802"/>
            <a:ext cx="2974350" cy="1393751"/>
          </a:xfrm>
          <a:prstGeom prst="wedgeEllipseCallout">
            <a:avLst>
              <a:gd name="adj1" fmla="val 85319"/>
              <a:gd name="adj2" fmla="val 26153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Reflitam sobre isto!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2B348B-287E-4F15-8952-EEFC16073307}"/>
              </a:ext>
            </a:extLst>
          </p:cNvPr>
          <p:cNvSpPr/>
          <p:nvPr/>
        </p:nvSpPr>
        <p:spPr>
          <a:xfrm>
            <a:off x="7171576" y="347467"/>
            <a:ext cx="4846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Associação série de bombas</a:t>
            </a:r>
          </a:p>
        </p:txBody>
      </p:sp>
    </p:spTree>
    <p:extLst>
      <p:ext uri="{BB962C8B-B14F-4D97-AF65-F5344CB8AC3E}">
        <p14:creationId xmlns:p14="http://schemas.microsoft.com/office/powerpoint/2010/main" val="5169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F1ABAB3-F583-4095-87BB-3D5854DBE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48403"/>
              </p:ext>
            </p:extLst>
          </p:nvPr>
        </p:nvGraphicFramePr>
        <p:xfrm>
          <a:off x="2755573" y="1425556"/>
          <a:ext cx="6984775" cy="48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Q(m³/h)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 dirty="0">
                          <a:solidFill>
                            <a:schemeClr val="tx2"/>
                          </a:solidFill>
                          <a:effectLst/>
                        </a:rPr>
                        <a:t>B214</a:t>
                      </a:r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u="none" strike="noStrike" baseline="-25000" dirty="0">
                          <a:solidFill>
                            <a:schemeClr val="tx2"/>
                          </a:solidFill>
                          <a:effectLst/>
                        </a:rPr>
                        <a:t>B214 </a:t>
                      </a:r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Bas</a:t>
                      </a:r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f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3"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f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2"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S_as</a:t>
                      </a:r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27,1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0,0263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0,0252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27,6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0,0231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0,0228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28,8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16,5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0,0217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0,0218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30,7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0,0209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33,3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57,5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0,0204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0,0209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36,6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13,5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0,0206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57,5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0,0197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0,0204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0,0203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50,6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0,0193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63,4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63A0CC8-059D-4B82-B956-28DB4393BB39}"/>
              </a:ext>
            </a:extLst>
          </p:cNvPr>
          <p:cNvSpPr/>
          <p:nvPr/>
        </p:nvSpPr>
        <p:spPr>
          <a:xfrm>
            <a:off x="677570" y="174439"/>
            <a:ext cx="1097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i="0" u="none" strike="noStrike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/>
              </a:rPr>
              <a:t>Dados para construir as curvas</a:t>
            </a:r>
            <a:endParaRPr lang="pt-B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74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B359084-17D3-41CB-84EA-C381340A6B41}"/>
              </a:ext>
            </a:extLst>
          </p:cNvPr>
          <p:cNvGrpSpPr/>
          <p:nvPr/>
        </p:nvGrpSpPr>
        <p:grpSpPr>
          <a:xfrm>
            <a:off x="1621250" y="643467"/>
            <a:ext cx="8949499" cy="5571066"/>
            <a:chOff x="1621250" y="643467"/>
            <a:chExt cx="8949499" cy="5571066"/>
          </a:xfrm>
        </p:grpSpPr>
        <p:pic>
          <p:nvPicPr>
            <p:cNvPr id="2" name="Imagem 1" descr="Mapa com linhas pretas em fundo branco&#10;&#10;Descrição gerada automaticamente">
              <a:extLst>
                <a:ext uri="{FF2B5EF4-FFF2-40B4-BE49-F238E27FC236}">
                  <a16:creationId xmlns:a16="http://schemas.microsoft.com/office/drawing/2014/main" id="{A31ABD7C-D9DB-4F19-A9BA-D65AF910D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1250" y="643467"/>
              <a:ext cx="8949499" cy="5571066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7AB39DF-3571-4647-BA6F-D9F6CFBC0E2A}"/>
                </a:ext>
              </a:extLst>
            </p:cNvPr>
            <p:cNvSpPr/>
            <p:nvPr/>
          </p:nvSpPr>
          <p:spPr>
            <a:xfrm>
              <a:off x="4144617" y="735496"/>
              <a:ext cx="4055166" cy="4870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CCB X CCI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relógio, computador&#10;&#10;Descrição gerada automaticamente">
            <a:extLst>
              <a:ext uri="{FF2B5EF4-FFF2-40B4-BE49-F238E27FC236}">
                <a16:creationId xmlns:a16="http://schemas.microsoft.com/office/drawing/2014/main" id="{EC9C1B6B-FBEC-441A-8285-72D63691C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24CA2C-3DFC-412E-8B96-2A93E895A9FF}"/>
              </a:ext>
            </a:extLst>
          </p:cNvPr>
          <p:cNvSpPr txBox="1"/>
          <p:nvPr/>
        </p:nvSpPr>
        <p:spPr>
          <a:xfrm rot="21435925">
            <a:off x="6738730" y="1878402"/>
            <a:ext cx="3627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E AÍ TURMA COMO RESOLVER ESTE PROBLEMA?</a:t>
            </a:r>
          </a:p>
        </p:txBody>
      </p:sp>
    </p:spTree>
    <p:extLst>
      <p:ext uri="{BB962C8B-B14F-4D97-AF65-F5344CB8AC3E}">
        <p14:creationId xmlns:p14="http://schemas.microsoft.com/office/powerpoint/2010/main" val="112119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E18F11E-A2F9-42CF-8EF8-1019EBAAA4EA}"/>
              </a:ext>
            </a:extLst>
          </p:cNvPr>
          <p:cNvSpPr/>
          <p:nvPr/>
        </p:nvSpPr>
        <p:spPr>
          <a:xfrm>
            <a:off x="665506" y="87026"/>
            <a:ext cx="10860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Solução possível – associar as bombas</a:t>
            </a:r>
          </a:p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em série</a:t>
            </a:r>
            <a:endParaRPr lang="pt-B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5089C9-3E5A-45C8-84B1-94408FFF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742" y="4819905"/>
            <a:ext cx="53990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78A310F-97ED-47C3-8842-01E84A47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" y="2038096"/>
            <a:ext cx="30575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6E3AC1-4B08-47DB-8663-E03BDF8C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53" y="2100305"/>
            <a:ext cx="4181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C7443AA-8AB2-47AB-B522-C37AF172B77C}"/>
              </a:ext>
            </a:extLst>
          </p:cNvPr>
          <p:cNvSpPr/>
          <p:nvPr/>
        </p:nvSpPr>
        <p:spPr>
          <a:xfrm>
            <a:off x="497821" y="2038096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DD573CD-77C6-418C-98AF-56C7D06679F5}"/>
              </a:ext>
            </a:extLst>
          </p:cNvPr>
          <p:cNvSpPr/>
          <p:nvPr/>
        </p:nvSpPr>
        <p:spPr>
          <a:xfrm>
            <a:off x="2752129" y="5399366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394C87D-F987-4C11-8644-E0E719794C2C}"/>
              </a:ext>
            </a:extLst>
          </p:cNvPr>
          <p:cNvSpPr/>
          <p:nvPr/>
        </p:nvSpPr>
        <p:spPr>
          <a:xfrm>
            <a:off x="7042476" y="2175933"/>
            <a:ext cx="648072" cy="5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pic>
        <p:nvPicPr>
          <p:cNvPr id="11" name="Imagem 10" descr="Uma imagem contendo luz&#10;&#10;Descrição gerada automaticamente">
            <a:extLst>
              <a:ext uri="{FF2B5EF4-FFF2-40B4-BE49-F238E27FC236}">
                <a16:creationId xmlns:a16="http://schemas.microsoft.com/office/drawing/2014/main" id="{06285CAE-D741-42D2-96B6-D9C0F0CA1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98" y="3104406"/>
            <a:ext cx="1895475" cy="1895475"/>
          </a:xfrm>
          <a:prstGeom prst="rect">
            <a:avLst/>
          </a:prstGeom>
        </p:spPr>
      </p:pic>
      <p:sp>
        <p:nvSpPr>
          <p:cNvPr id="12" name="Balão de Pensamento: Nuvem 11">
            <a:extLst>
              <a:ext uri="{FF2B5EF4-FFF2-40B4-BE49-F238E27FC236}">
                <a16:creationId xmlns:a16="http://schemas.microsoft.com/office/drawing/2014/main" id="{FA63103D-8B69-47BC-A4F4-527EB02DE971}"/>
              </a:ext>
            </a:extLst>
          </p:cNvPr>
          <p:cNvSpPr/>
          <p:nvPr/>
        </p:nvSpPr>
        <p:spPr>
          <a:xfrm>
            <a:off x="3760973" y="2100305"/>
            <a:ext cx="2484113" cy="862072"/>
          </a:xfrm>
          <a:prstGeom prst="cloudCallout">
            <a:avLst>
              <a:gd name="adj1" fmla="val 4374"/>
              <a:gd name="adj2" fmla="val 86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Possibilidades:</a:t>
            </a:r>
          </a:p>
        </p:txBody>
      </p:sp>
    </p:spTree>
    <p:extLst>
      <p:ext uri="{BB962C8B-B14F-4D97-AF65-F5344CB8AC3E}">
        <p14:creationId xmlns:p14="http://schemas.microsoft.com/office/powerpoint/2010/main" val="19656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E80286-E8CD-4F1B-BBC8-75D204826462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258417"/>
            <a:ext cx="11489635" cy="1514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solidFill>
                  <a:schemeClr val="tx2"/>
                </a:solidFill>
                <a:latin typeface="Verdana" pitchFamily="34" charset="0"/>
              </a:rPr>
              <a:t>Considerando os esquemas anteriores é fácil observar que: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A9F69A-8403-4EA6-A125-20249C366788}"/>
              </a:ext>
            </a:extLst>
          </p:cNvPr>
          <p:cNvSpPr txBox="1">
            <a:spLocks noChangeArrowheads="1"/>
          </p:cNvSpPr>
          <p:nvPr/>
        </p:nvSpPr>
        <p:spPr>
          <a:xfrm>
            <a:off x="525117" y="2148168"/>
            <a:ext cx="5570883" cy="3984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Tx/>
              <a:buAutoNum type="arabicPeriod"/>
            </a:pP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O líquido passará pela primeira bomba e receberá uma certa carga manométrica e ao entrar na segunda bomba, haverá um novo acréscimo de carga a fim de que o mesmo atinja as condições solicitadas.</a:t>
            </a:r>
          </a:p>
          <a:p>
            <a:pPr marL="533400" indent="-533400" algn="ctr">
              <a:buFontTx/>
              <a:buAutoNum type="arabicPeriod"/>
            </a:pPr>
            <a:r>
              <a:rPr lang="pt-BR" sz="2400" dirty="0">
                <a:solidFill>
                  <a:schemeClr val="tx2"/>
                </a:solidFill>
                <a:latin typeface="Verdana" pitchFamily="34" charset="0"/>
              </a:rPr>
              <a:t>A vazão que sai da primeira bomba é a mesma que entra na segunda, sendo portanto a vazão em uma associação de bombas em série constante</a:t>
            </a:r>
            <a:r>
              <a:rPr lang="pt-BR" sz="24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pt-BR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5E07B4-9FDA-4BDB-BB18-5784A335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27" y="2244830"/>
            <a:ext cx="4181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275B86A6-BC5C-473F-A397-25F7B905E804}"/>
              </a:ext>
            </a:extLst>
          </p:cNvPr>
          <p:cNvCxnSpPr/>
          <p:nvPr/>
        </p:nvCxnSpPr>
        <p:spPr>
          <a:xfrm>
            <a:off x="7046843" y="2454965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8815F34-1A2E-4052-BF02-CEE282251201}"/>
              </a:ext>
            </a:extLst>
          </p:cNvPr>
          <p:cNvCxnSpPr>
            <a:cxnSpLocks/>
          </p:cNvCxnSpPr>
          <p:nvPr/>
        </p:nvCxnSpPr>
        <p:spPr>
          <a:xfrm rot="5400000">
            <a:off x="7633253" y="3190461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D029D03-B25A-42C4-AB64-037995477039}"/>
              </a:ext>
            </a:extLst>
          </p:cNvPr>
          <p:cNvCxnSpPr>
            <a:cxnSpLocks/>
          </p:cNvCxnSpPr>
          <p:nvPr/>
        </p:nvCxnSpPr>
        <p:spPr>
          <a:xfrm rot="5400000">
            <a:off x="7666384" y="4863549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E6B902D-CAEE-459F-A0B4-2CA60E680FA0}"/>
              </a:ext>
            </a:extLst>
          </p:cNvPr>
          <p:cNvCxnSpPr/>
          <p:nvPr/>
        </p:nvCxnSpPr>
        <p:spPr>
          <a:xfrm>
            <a:off x="8302487" y="5959580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94381A1-BC48-4331-9007-C1713A230E7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638369" y="4002158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FFB6386-0216-4556-B8E8-1E8C0CD1541B}"/>
              </a:ext>
            </a:extLst>
          </p:cNvPr>
          <p:cNvCxnSpPr/>
          <p:nvPr/>
        </p:nvCxnSpPr>
        <p:spPr>
          <a:xfrm>
            <a:off x="9465365" y="2339009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CC4AE0B-07E6-4401-89D5-A4F9E58B2BAC}"/>
              </a:ext>
            </a:extLst>
          </p:cNvPr>
          <p:cNvCxnSpPr>
            <a:cxnSpLocks/>
          </p:cNvCxnSpPr>
          <p:nvPr/>
        </p:nvCxnSpPr>
        <p:spPr>
          <a:xfrm rot="5400000">
            <a:off x="9703904" y="3190461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41FA70F-7D18-4FFA-B598-169C563118CB}"/>
              </a:ext>
            </a:extLst>
          </p:cNvPr>
          <p:cNvCxnSpPr>
            <a:cxnSpLocks/>
          </p:cNvCxnSpPr>
          <p:nvPr/>
        </p:nvCxnSpPr>
        <p:spPr>
          <a:xfrm rot="5400000">
            <a:off x="9677400" y="4982818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B72AFBD-9C99-438B-A735-D73ABA862E72}"/>
              </a:ext>
            </a:extLst>
          </p:cNvPr>
          <p:cNvCxnSpPr/>
          <p:nvPr/>
        </p:nvCxnSpPr>
        <p:spPr>
          <a:xfrm>
            <a:off x="10634023" y="5883380"/>
            <a:ext cx="4770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01D7EF0-3736-4CDE-A3EC-CD59734AE165}"/>
              </a:ext>
            </a:extLst>
          </p:cNvPr>
          <p:cNvSpPr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kern="1200" cap="none" spc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Conclusão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1AAF58-6E9B-4D0F-ABFF-ABA9062D4FAF}"/>
              </a:ext>
            </a:extLst>
          </p:cNvPr>
          <p:cNvSpPr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Quando associamos duas ou mais bombas em série, para uma mesma vazão, a carga manométrica será a soma da carga manométrica fornecida por cada bomba.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Portanto, para se obter a curva característica resultante de duas bombas em série, iguais ou diferentes, basta somar as alturas manométricas totais, correspondentes aos mesmos valores de vazão, em cada bomba.</a:t>
            </a:r>
          </a:p>
        </p:txBody>
      </p:sp>
    </p:spTree>
    <p:extLst>
      <p:ext uri="{BB962C8B-B14F-4D97-AF65-F5344CB8AC3E}">
        <p14:creationId xmlns:p14="http://schemas.microsoft.com/office/powerpoint/2010/main" val="36655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96A6CB-8352-45D1-B5AB-645C9EE2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5398" y="643467"/>
            <a:ext cx="7165359" cy="5571066"/>
          </a:xfrm>
          <a:prstGeom prst="rect">
            <a:avLst/>
          </a:prstGeom>
          <a:noFill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BE3EF5D-A2D1-4FD1-A8D0-7CF257F6FB65}"/>
              </a:ext>
            </a:extLst>
          </p:cNvPr>
          <p:cNvSpPr/>
          <p:nvPr/>
        </p:nvSpPr>
        <p:spPr>
          <a:xfrm>
            <a:off x="5565218" y="643467"/>
            <a:ext cx="59913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Associação em série </a:t>
            </a:r>
          </a:p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 bombas iguais</a:t>
            </a:r>
            <a:endParaRPr lang="pt-B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FCD21FB-D060-43E0-82D2-13C19280E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80712"/>
              </p:ext>
            </p:extLst>
          </p:nvPr>
        </p:nvGraphicFramePr>
        <p:xfrm>
          <a:off x="5565218" y="2683327"/>
          <a:ext cx="5991384" cy="38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5" imgW="2933640" imgH="190440" progId="Equation.DSMT4">
                  <p:embed/>
                </p:oleObj>
              </mc:Choice>
              <mc:Fallback>
                <p:oleObj name="Equation" r:id="rId5" imgW="2933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218" y="2683327"/>
                        <a:ext cx="5991384" cy="38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BC298FF-2D15-4A0A-A3CA-61B250FCE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97763"/>
              </p:ext>
            </p:extLst>
          </p:nvPr>
        </p:nvGraphicFramePr>
        <p:xfrm>
          <a:off x="5565218" y="3318012"/>
          <a:ext cx="6092809" cy="44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7" imgW="3162240" imgH="228600" progId="Equation.DSMT4">
                  <p:embed/>
                </p:oleObj>
              </mc:Choice>
              <mc:Fallback>
                <p:oleObj name="Equation" r:id="rId7" imgW="3162240" imgH="228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FCD21FB-D060-43E0-82D2-13C19280E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5218" y="3318012"/>
                        <a:ext cx="6092809" cy="443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C905F93-9ED9-4FC7-9550-749AB60A4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86121"/>
              </p:ext>
            </p:extLst>
          </p:nvPr>
        </p:nvGraphicFramePr>
        <p:xfrm>
          <a:off x="5610225" y="3975100"/>
          <a:ext cx="6118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9" imgW="3174840" imgH="228600" progId="Equation.DSMT4">
                  <p:embed/>
                </p:oleObj>
              </mc:Choice>
              <mc:Fallback>
                <p:oleObj name="Equation" r:id="rId9" imgW="317484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BC298FF-2D15-4A0A-A3CA-61B250FCE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0225" y="3975100"/>
                        <a:ext cx="61182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76E3EF-3E84-4F71-9E14-97FAD8536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42968"/>
              </p:ext>
            </p:extLst>
          </p:nvPr>
        </p:nvGraphicFramePr>
        <p:xfrm>
          <a:off x="5610225" y="4633357"/>
          <a:ext cx="61182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1" imgW="3174840" imgH="228600" progId="Equation.DSMT4">
                  <p:embed/>
                </p:oleObj>
              </mc:Choice>
              <mc:Fallback>
                <p:oleObj name="Equation" r:id="rId11" imgW="317484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BC298FF-2D15-4A0A-A3CA-61B250FCE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10225" y="4633357"/>
                        <a:ext cx="6118225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0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CAA3DBA-238E-4FDA-9C05-9C3888D76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3" y="806874"/>
            <a:ext cx="7403410" cy="557106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D2A5078-97D1-4EB0-8AFB-48E37F529867}"/>
              </a:ext>
            </a:extLst>
          </p:cNvPr>
          <p:cNvSpPr/>
          <p:nvPr/>
        </p:nvSpPr>
        <p:spPr>
          <a:xfrm>
            <a:off x="5421406" y="480060"/>
            <a:ext cx="62935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Associação em série </a:t>
            </a:r>
          </a:p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 bombas diferentes</a:t>
            </a:r>
            <a:endParaRPr lang="pt-B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agem 3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DF931AB9-F999-4346-9AFF-84FBCA0A9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52" y="3574065"/>
            <a:ext cx="2077156" cy="2803875"/>
          </a:xfrm>
          <a:prstGeom prst="rect">
            <a:avLst/>
          </a:prstGeom>
        </p:spPr>
      </p:pic>
      <p:sp>
        <p:nvSpPr>
          <p:cNvPr id="6" name="Texto explicativo em elipse 2">
            <a:extLst>
              <a:ext uri="{FF2B5EF4-FFF2-40B4-BE49-F238E27FC236}">
                <a16:creationId xmlns:a16="http://schemas.microsoft.com/office/drawing/2014/main" id="{C2A0A8FB-C0AC-4645-BAC9-501CBB8A00DB}"/>
              </a:ext>
            </a:extLst>
          </p:cNvPr>
          <p:cNvSpPr/>
          <p:nvPr/>
        </p:nvSpPr>
        <p:spPr>
          <a:xfrm>
            <a:off x="5352787" y="2234386"/>
            <a:ext cx="5209411" cy="1611965"/>
          </a:xfrm>
          <a:prstGeom prst="wedgeEllipseCallout">
            <a:avLst>
              <a:gd name="adj1" fmla="val 35202"/>
              <a:gd name="adj2" fmla="val 9007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Verdana" pitchFamily="34" charset="0"/>
              </a:rPr>
              <a:t>Cuidado:</a:t>
            </a:r>
            <a:br>
              <a:rPr lang="pt-BR" dirty="0">
                <a:solidFill>
                  <a:prstClr val="white"/>
                </a:solidFill>
                <a:latin typeface="Verdana" pitchFamily="34" charset="0"/>
              </a:rPr>
            </a:br>
            <a:r>
              <a:rPr lang="pt-BR" dirty="0">
                <a:solidFill>
                  <a:prstClr val="white"/>
                </a:solidFill>
                <a:latin typeface="Verdana" pitchFamily="34" charset="0"/>
              </a:rPr>
              <a:t>verificar a pressão máxima suportada no flange das bombas</a:t>
            </a:r>
            <a:br>
              <a:rPr lang="pt-BR" dirty="0">
                <a:solidFill>
                  <a:prstClr val="white"/>
                </a:solidFill>
                <a:latin typeface="Verdana" pitchFamily="34" charset="0"/>
              </a:rPr>
            </a:br>
            <a:r>
              <a:rPr lang="pt-BR" dirty="0">
                <a:solidFill>
                  <a:prstClr val="white"/>
                </a:solidFill>
                <a:latin typeface="Verdana" pitchFamily="34" charset="0"/>
              </a:rPr>
              <a:t>subsequentes.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AD98A7-4C74-4605-AB2A-6636E2DCC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746957"/>
              </p:ext>
            </p:extLst>
          </p:nvPr>
        </p:nvGraphicFramePr>
        <p:xfrm>
          <a:off x="6642376" y="568891"/>
          <a:ext cx="4060387" cy="82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4" imgW="1257120" imgH="253800" progId="Equation.DSMT4">
                  <p:embed/>
                </p:oleObj>
              </mc:Choice>
              <mc:Fallback>
                <p:oleObj name="Equation" r:id="rId4" imgW="1257120" imgH="2538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376" y="568891"/>
                        <a:ext cx="4060387" cy="821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C97DF37-3FCA-417A-A3F2-7DDE10FAE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01838"/>
              </p:ext>
            </p:extLst>
          </p:nvPr>
        </p:nvGraphicFramePr>
        <p:xfrm>
          <a:off x="5795121" y="1784943"/>
          <a:ext cx="5754895" cy="110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6" imgW="2590560" imgH="495000" progId="Equation.DSMT4">
                  <p:embed/>
                </p:oleObj>
              </mc:Choice>
              <mc:Fallback>
                <p:oleObj name="Equation" r:id="rId6" imgW="2590560" imgH="4950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3AD98A7-4C74-4605-AB2A-6636E2DCC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121" y="1784943"/>
                        <a:ext cx="5754895" cy="1102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0A976B5-CEE1-4F2C-A169-8B53579C3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99175"/>
              </p:ext>
            </p:extLst>
          </p:nvPr>
        </p:nvGraphicFramePr>
        <p:xfrm>
          <a:off x="7410450" y="3282950"/>
          <a:ext cx="28495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8" imgW="1282680" imgH="495000" progId="Equation.DSMT4">
                  <p:embed/>
                </p:oleObj>
              </mc:Choice>
              <mc:Fallback>
                <p:oleObj name="Equation" r:id="rId8" imgW="1282680" imgH="4950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C97DF37-3FCA-417A-A3F2-7DDE10FAE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3282950"/>
                        <a:ext cx="2849563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1F566AA-BEFC-457D-AEAA-774C08B26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09728"/>
              </p:ext>
            </p:extLst>
          </p:nvPr>
        </p:nvGraphicFramePr>
        <p:xfrm>
          <a:off x="7451725" y="4716463"/>
          <a:ext cx="27654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0" imgW="1244520" imgH="711000" progId="Equation.DSMT4">
                  <p:embed/>
                </p:oleObj>
              </mc:Choice>
              <mc:Fallback>
                <p:oleObj name="Equation" r:id="rId10" imgW="1244520" imgH="7110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0A976B5-CEE1-4F2C-A169-8B53579C3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716463"/>
                        <a:ext cx="2765425" cy="158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05EE086B-3D4E-45A8-8132-DB377C8744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" y="2887664"/>
            <a:ext cx="3790950" cy="3790950"/>
          </a:xfrm>
          <a:prstGeom prst="rect">
            <a:avLst/>
          </a:prstGeom>
        </p:spPr>
      </p:pic>
      <p:sp>
        <p:nvSpPr>
          <p:cNvPr id="2" name="Texto explicativo em elipse 6">
            <a:extLst>
              <a:ext uri="{FF2B5EF4-FFF2-40B4-BE49-F238E27FC236}">
                <a16:creationId xmlns:a16="http://schemas.microsoft.com/office/drawing/2014/main" id="{61B48221-8DD1-44F6-BB0C-726FAB193164}"/>
              </a:ext>
            </a:extLst>
          </p:cNvPr>
          <p:cNvSpPr/>
          <p:nvPr/>
        </p:nvSpPr>
        <p:spPr>
          <a:xfrm>
            <a:off x="3688607" y="2887664"/>
            <a:ext cx="1944216" cy="2520280"/>
          </a:xfrm>
          <a:prstGeom prst="wedgeEllipseCallout">
            <a:avLst>
              <a:gd name="adj1" fmla="val -105598"/>
              <a:gd name="adj2" fmla="val 1719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Cálculo do rendimento da associação em série de bombas.</a:t>
            </a:r>
            <a:endParaRPr lang="pt-BR" sz="1600" dirty="0">
              <a:solidFill>
                <a:prstClr val="white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C88320-018E-4CE1-927E-AC6BA8235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92" y="303304"/>
            <a:ext cx="3188503" cy="29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ndimento_as_iguais.jpg">
            <a:extLst>
              <a:ext uri="{FF2B5EF4-FFF2-40B4-BE49-F238E27FC236}">
                <a16:creationId xmlns:a16="http://schemas.microsoft.com/office/drawing/2014/main" id="{2D92D099-2A53-453D-BE96-CA892596C9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90" y="1821002"/>
            <a:ext cx="4861627" cy="3929090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D40B8A4-479C-4386-9671-3C5F0B853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59761"/>
              </p:ext>
            </p:extLst>
          </p:nvPr>
        </p:nvGraphicFramePr>
        <p:xfrm>
          <a:off x="6096000" y="1721192"/>
          <a:ext cx="4227116" cy="148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ção" r:id="rId5" imgW="1917360" imgH="672840" progId="Equation.3">
                  <p:embed/>
                </p:oleObj>
              </mc:Choice>
              <mc:Fallback>
                <p:oleObj name="Equação" r:id="rId5" imgW="1917360" imgH="67284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21192"/>
                        <a:ext cx="4227116" cy="148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440A0A2-9CE2-4A36-B15D-BDE59B3706BE}"/>
              </a:ext>
            </a:extLst>
          </p:cNvPr>
          <p:cNvSpPr txBox="1">
            <a:spLocks noChangeArrowheads="1"/>
          </p:cNvSpPr>
          <p:nvPr/>
        </p:nvSpPr>
        <p:spPr>
          <a:xfrm>
            <a:off x="2130413" y="458214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bombas iguais em série</a:t>
            </a:r>
          </a:p>
        </p:txBody>
      </p:sp>
      <p:pic>
        <p:nvPicPr>
          <p:cNvPr id="6" name="Imagem 5" descr="Uma imagem contendo brinquedo&#10;&#10;Descrição gerada automaticamente">
            <a:extLst>
              <a:ext uri="{FF2B5EF4-FFF2-40B4-BE49-F238E27FC236}">
                <a16:creationId xmlns:a16="http://schemas.microsoft.com/office/drawing/2014/main" id="{054E8B79-8352-42B4-BF36-AD93A0CE7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26" y="3545523"/>
            <a:ext cx="2503556" cy="2503556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54297B4-98F1-4D13-B192-FD33E7E44AC1}"/>
              </a:ext>
            </a:extLst>
          </p:cNvPr>
          <p:cNvSpPr/>
          <p:nvPr/>
        </p:nvSpPr>
        <p:spPr>
          <a:xfrm>
            <a:off x="9179859" y="3653119"/>
            <a:ext cx="1730188" cy="999583"/>
          </a:xfrm>
          <a:prstGeom prst="wedgeEllipseCallout">
            <a:avLst>
              <a:gd name="adj1" fmla="val -59175"/>
              <a:gd name="adj2" fmla="val 66087"/>
            </a:avLst>
          </a:prstGeom>
          <a:solidFill>
            <a:srgbClr val="E200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Entendi!</a:t>
            </a:r>
          </a:p>
        </p:txBody>
      </p:sp>
    </p:spTree>
    <p:extLst>
      <p:ext uri="{BB962C8B-B14F-4D97-AF65-F5344CB8AC3E}">
        <p14:creationId xmlns:p14="http://schemas.microsoft.com/office/powerpoint/2010/main" val="38489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EED2896-4928-42CD-AC46-182836787763}"/>
              </a:ext>
            </a:extLst>
          </p:cNvPr>
          <p:cNvGrpSpPr/>
          <p:nvPr/>
        </p:nvGrpSpPr>
        <p:grpSpPr>
          <a:xfrm>
            <a:off x="1760540" y="480060"/>
            <a:ext cx="8670919" cy="5571066"/>
            <a:chOff x="1760540" y="480060"/>
            <a:chExt cx="8670919" cy="5571066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099AECC-9F7F-4944-9FA0-312D0AD4430A}"/>
                </a:ext>
              </a:extLst>
            </p:cNvPr>
            <p:cNvGrpSpPr/>
            <p:nvPr/>
          </p:nvGrpSpPr>
          <p:grpSpPr>
            <a:xfrm>
              <a:off x="1760540" y="480060"/>
              <a:ext cx="8670919" cy="5571066"/>
              <a:chOff x="1760540" y="643467"/>
              <a:chExt cx="8670919" cy="5571066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1877CCEA-DA03-422E-88FB-46A4CE66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0540" y="643467"/>
                <a:ext cx="8670919" cy="5571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A302010A-EB50-498C-BDA1-9E9B3C625E54}"/>
                  </a:ext>
                </a:extLst>
              </p:cNvPr>
              <p:cNvSpPr/>
              <p:nvPr/>
            </p:nvSpPr>
            <p:spPr>
              <a:xfrm>
                <a:off x="1760540" y="864704"/>
                <a:ext cx="913086" cy="3279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7010891E-FC6D-41D4-9962-0D180F0ADF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5770951"/>
                </p:ext>
              </p:extLst>
            </p:nvPr>
          </p:nvGraphicFramePr>
          <p:xfrm>
            <a:off x="8112125" y="5243513"/>
            <a:ext cx="17192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5" imgW="1079280" imgH="406080" progId="Equation.DSMT4">
                    <p:embed/>
                  </p:oleObj>
                </mc:Choice>
                <mc:Fallback>
                  <p:oleObj name="Equation" r:id="rId5" imgW="10792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12125" y="5243513"/>
                          <a:ext cx="1719263" cy="64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551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E8C19E-3E16-4E01-BDC6-FBD65F1BC55A}"/>
              </a:ext>
            </a:extLst>
          </p:cNvPr>
          <p:cNvSpPr txBox="1">
            <a:spLocks noChangeArrowheads="1"/>
          </p:cNvSpPr>
          <p:nvPr/>
        </p:nvSpPr>
        <p:spPr>
          <a:xfrm>
            <a:off x="1709531" y="203765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Operação de bombas diferentes em série</a:t>
            </a:r>
            <a:endParaRPr lang="pt-BR" sz="36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" name="Picture 4" descr="curva bomba série">
            <a:extLst>
              <a:ext uri="{FF2B5EF4-FFF2-40B4-BE49-F238E27FC236}">
                <a16:creationId xmlns:a16="http://schemas.microsoft.com/office/drawing/2014/main" id="{DEB185B8-6B0F-4974-87E8-0937C7EA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60169" y="1263892"/>
            <a:ext cx="4386262" cy="5257800"/>
          </a:xfrm>
          <a:prstGeom prst="rect">
            <a:avLst/>
          </a:prstGeom>
          <a:noFill/>
          <a:ln/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E315899-B56D-4F25-8175-1F20161C26A6}"/>
              </a:ext>
            </a:extLst>
          </p:cNvPr>
          <p:cNvCxnSpPr/>
          <p:nvPr/>
        </p:nvCxnSpPr>
        <p:spPr>
          <a:xfrm rot="10800000">
            <a:off x="7113984" y="4781949"/>
            <a:ext cx="242889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6075621-19C1-44E7-A49D-D3DC9164660C}"/>
              </a:ext>
            </a:extLst>
          </p:cNvPr>
          <p:cNvCxnSpPr/>
          <p:nvPr/>
        </p:nvCxnSpPr>
        <p:spPr>
          <a:xfrm rot="10800000">
            <a:off x="7041976" y="5210577"/>
            <a:ext cx="242889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FEE9F5F3-1EFA-4DA5-80BA-3FF0B8711BE3}"/>
              </a:ext>
            </a:extLst>
          </p:cNvPr>
          <p:cNvCxnSpPr/>
          <p:nvPr/>
        </p:nvCxnSpPr>
        <p:spPr>
          <a:xfrm>
            <a:off x="9562255" y="5225696"/>
            <a:ext cx="511498" cy="1277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30A1133-27F8-419E-90BE-CAA2C137D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09225"/>
              </p:ext>
            </p:extLst>
          </p:nvPr>
        </p:nvGraphicFramePr>
        <p:xfrm>
          <a:off x="6537919" y="4505616"/>
          <a:ext cx="410965" cy="34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ção" r:id="rId5" imgW="241200" imgH="203040" progId="Equation.3">
                  <p:embed/>
                </p:oleObj>
              </mc:Choice>
              <mc:Fallback>
                <p:oleObj name="Equação" r:id="rId5" imgW="241200" imgH="203040" progId="Equation.3">
                  <p:embed/>
                  <p:pic>
                    <p:nvPicPr>
                      <p:cNvPr id="26" name="Objeto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919" y="4505616"/>
                        <a:ext cx="410965" cy="346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75E43621-64B1-442E-8D88-D1738EFE2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88430"/>
              </p:ext>
            </p:extLst>
          </p:nvPr>
        </p:nvGraphicFramePr>
        <p:xfrm>
          <a:off x="6537919" y="5009672"/>
          <a:ext cx="44648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ção" r:id="rId7" imgW="253800" imgH="203040" progId="Equation.3">
                  <p:embed/>
                </p:oleObj>
              </mc:Choice>
              <mc:Fallback>
                <p:oleObj name="Equação" r:id="rId7" imgW="253800" imgH="203040" progId="Equation.3">
                  <p:embed/>
                  <p:pic>
                    <p:nvPicPr>
                      <p:cNvPr id="28" name="Obje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919" y="5009672"/>
                        <a:ext cx="446488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4F6AB7-4E27-4869-90B8-15CC5056C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4029"/>
              </p:ext>
            </p:extLst>
          </p:nvPr>
        </p:nvGraphicFramePr>
        <p:xfrm>
          <a:off x="9788001" y="4424759"/>
          <a:ext cx="446488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ção" r:id="rId9" imgW="253800" imgH="203040" progId="Equation.3">
                  <p:embed/>
                </p:oleObj>
              </mc:Choice>
              <mc:Fallback>
                <p:oleObj name="Equação" r:id="rId9" imgW="253800" imgH="203040" progId="Equation.3">
                  <p:embed/>
                  <p:pic>
                    <p:nvPicPr>
                      <p:cNvPr id="30" name="Objeto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8001" y="4424759"/>
                        <a:ext cx="446488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EDA5CAC6-1571-45E1-B15D-33123E863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59478"/>
              </p:ext>
            </p:extLst>
          </p:nvPr>
        </p:nvGraphicFramePr>
        <p:xfrm>
          <a:off x="10002315" y="5139139"/>
          <a:ext cx="412752" cy="33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ção" r:id="rId11" imgW="253800" imgH="203040" progId="Equation.3">
                  <p:embed/>
                </p:oleObj>
              </mc:Choice>
              <mc:Fallback>
                <p:oleObj name="Equação" r:id="rId11" imgW="253800" imgH="203040" progId="Equation.3">
                  <p:embed/>
                  <p:pic>
                    <p:nvPicPr>
                      <p:cNvPr id="32" name="Objeto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2315" y="5139139"/>
                        <a:ext cx="412752" cy="330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ector reto 23">
            <a:extLst>
              <a:ext uri="{FF2B5EF4-FFF2-40B4-BE49-F238E27FC236}">
                <a16:creationId xmlns:a16="http://schemas.microsoft.com/office/drawing/2014/main" id="{37070FAD-E0E0-4F54-9F0C-C634466D2C1A}"/>
              </a:ext>
            </a:extLst>
          </p:cNvPr>
          <p:cNvCxnSpPr/>
          <p:nvPr/>
        </p:nvCxnSpPr>
        <p:spPr>
          <a:xfrm flipV="1">
            <a:off x="9490247" y="4721640"/>
            <a:ext cx="360040" cy="720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0">
            <a:extLst>
              <a:ext uri="{FF2B5EF4-FFF2-40B4-BE49-F238E27FC236}">
                <a16:creationId xmlns:a16="http://schemas.microsoft.com/office/drawing/2014/main" id="{329E75D3-83A0-4C9D-BAF4-9B271F40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09531" y="1357142"/>
            <a:ext cx="3363671" cy="87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850EFFFB-69AE-400B-8BED-920CF509E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04706"/>
              </p:ext>
            </p:extLst>
          </p:nvPr>
        </p:nvGraphicFramePr>
        <p:xfrm>
          <a:off x="2333204" y="2494006"/>
          <a:ext cx="247491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ção" r:id="rId14" imgW="1397000" imgH="647700" progId="Equation.3">
                  <p:embed/>
                </p:oleObj>
              </mc:Choice>
              <mc:Fallback>
                <p:oleObj name="Equação" r:id="rId14" imgW="1397000" imgH="6477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204" y="2494006"/>
                        <a:ext cx="2474912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 descr="Uma imagem contendo brinquedo&#10;&#10;Descrição gerada automaticamente">
            <a:extLst>
              <a:ext uri="{FF2B5EF4-FFF2-40B4-BE49-F238E27FC236}">
                <a16:creationId xmlns:a16="http://schemas.microsoft.com/office/drawing/2014/main" id="{2CAA2EC4-2A90-45ED-BD59-C7E1AA291B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508" y="3766859"/>
            <a:ext cx="2503556" cy="2503556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F714D86B-5B84-4006-87AB-B91574C4B3E1}"/>
              </a:ext>
            </a:extLst>
          </p:cNvPr>
          <p:cNvSpPr/>
          <p:nvPr/>
        </p:nvSpPr>
        <p:spPr>
          <a:xfrm>
            <a:off x="603016" y="3679071"/>
            <a:ext cx="1730188" cy="999583"/>
          </a:xfrm>
          <a:prstGeom prst="wedgeEllipseCallout">
            <a:avLst>
              <a:gd name="adj1" fmla="val 42898"/>
              <a:gd name="adj2" fmla="val 73262"/>
            </a:avLst>
          </a:prstGeom>
          <a:solidFill>
            <a:srgbClr val="E200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Entendi também!</a:t>
            </a:r>
          </a:p>
        </p:txBody>
      </p:sp>
    </p:spTree>
    <p:extLst>
      <p:ext uri="{BB962C8B-B14F-4D97-AF65-F5344CB8AC3E}">
        <p14:creationId xmlns:p14="http://schemas.microsoft.com/office/powerpoint/2010/main" val="1118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F1ABAB3-F583-4095-87BB-3D5854DBE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51881"/>
              </p:ext>
            </p:extLst>
          </p:nvPr>
        </p:nvGraphicFramePr>
        <p:xfrm>
          <a:off x="4598667" y="1748829"/>
          <a:ext cx="6984775" cy="48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Q(m³/h)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 dirty="0">
                          <a:solidFill>
                            <a:schemeClr val="tx2"/>
                          </a:solidFill>
                          <a:effectLst/>
                        </a:rPr>
                        <a:t>B214</a:t>
                      </a:r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pt-BR" sz="1800" u="none" strike="noStrike" baseline="-25000" dirty="0">
                          <a:solidFill>
                            <a:schemeClr val="tx2"/>
                          </a:solidFill>
                          <a:effectLst/>
                        </a:rPr>
                        <a:t>B214 </a:t>
                      </a:r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Bas</a:t>
                      </a:r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f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3"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f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2"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H</a:t>
                      </a:r>
                      <a:r>
                        <a:rPr lang="pt-BR" sz="1800" u="none" strike="noStrike" baseline="-25000">
                          <a:solidFill>
                            <a:schemeClr val="tx2"/>
                          </a:solidFill>
                          <a:effectLst/>
                        </a:rPr>
                        <a:t>S_as</a:t>
                      </a:r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 (m)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27,1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0,0263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0,0252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27,6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0,0231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0,0228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28,8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16,5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0,0217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0,0218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30,7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0,0209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0,0212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33,3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57,5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0,0204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0,0209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36,6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13,5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0,0200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57,5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0,0197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0,0204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45,2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50,6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5,5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0,0193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0,0202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56,6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0,0191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2"/>
                          </a:solidFill>
                          <a:effectLst/>
                        </a:rPr>
                        <a:t>0,0201</a:t>
                      </a:r>
                      <a:endParaRPr lang="pt-BR" sz="1800" b="0" i="0" u="none" strike="noStrike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63,4</a:t>
                      </a:r>
                      <a:endParaRPr lang="pt-BR" sz="18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63A0CC8-059D-4B82-B956-28DB4393BB39}"/>
              </a:ext>
            </a:extLst>
          </p:cNvPr>
          <p:cNvSpPr/>
          <p:nvPr/>
        </p:nvSpPr>
        <p:spPr>
          <a:xfrm>
            <a:off x="993994" y="102117"/>
            <a:ext cx="10204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i="0" u="none" strike="noStrike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/>
              </a:rPr>
              <a:t>Vamos associar as bombas em série e </a:t>
            </a:r>
          </a:p>
          <a:p>
            <a:pPr algn="ctr"/>
            <a:r>
              <a:rPr lang="pt-BR" sz="4000" b="0" i="0" u="none" strike="noStrike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Verdana"/>
              </a:rPr>
              <a:t>resolver nosso problema</a:t>
            </a:r>
            <a:endParaRPr lang="pt-BR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A2A68E35-274C-422C-915E-A7A9DAEB8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006" y="3192363"/>
            <a:ext cx="3034212" cy="2943186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AA73BBFF-9FB0-4E58-8E23-B268A4DB3885}"/>
              </a:ext>
            </a:extLst>
          </p:cNvPr>
          <p:cNvSpPr/>
          <p:nvPr/>
        </p:nvSpPr>
        <p:spPr>
          <a:xfrm>
            <a:off x="1454205" y="2281381"/>
            <a:ext cx="3144462" cy="2096655"/>
          </a:xfrm>
          <a:prstGeom prst="wedgeEllipseCallout">
            <a:avLst>
              <a:gd name="adj1" fmla="val -39727"/>
              <a:gd name="adj2" fmla="val 71751"/>
            </a:avLst>
          </a:prstGeom>
          <a:solidFill>
            <a:srgbClr val="7E46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a mesma vazão somamos os HB, como as bombas são iguais, multiplicamos por 2.</a:t>
            </a:r>
          </a:p>
        </p:txBody>
      </p:sp>
    </p:spTree>
    <p:extLst>
      <p:ext uri="{BB962C8B-B14F-4D97-AF65-F5344CB8AC3E}">
        <p14:creationId xmlns:p14="http://schemas.microsoft.com/office/powerpoint/2010/main" val="12534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648730-BF76-48D7-B7E9-59DB2B055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57264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24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C959522-CECD-405C-88FD-C309ADE15786}"/>
              </a:ext>
            </a:extLst>
          </p:cNvPr>
          <p:cNvSpPr/>
          <p:nvPr/>
        </p:nvSpPr>
        <p:spPr>
          <a:xfrm>
            <a:off x="1065478" y="107594"/>
            <a:ext cx="10276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Determinação do ponto de trabalho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B3B7E13-CECE-40B5-ABFE-96D2FC931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43091"/>
              </p:ext>
            </p:extLst>
          </p:nvPr>
        </p:nvGraphicFramePr>
        <p:xfrm>
          <a:off x="732117" y="1385420"/>
          <a:ext cx="4237473" cy="47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4" imgW="2133360" imgH="241200" progId="Equation.DSMT4">
                  <p:embed/>
                </p:oleObj>
              </mc:Choice>
              <mc:Fallback>
                <p:oleObj name="Equation" r:id="rId4" imgW="2133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2117" y="1385420"/>
                        <a:ext cx="4237473" cy="47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F2AFCDD-7433-4344-9961-148F786E0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92700"/>
              </p:ext>
            </p:extLst>
          </p:nvPr>
        </p:nvGraphicFramePr>
        <p:xfrm>
          <a:off x="6027738" y="1360488"/>
          <a:ext cx="45894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6" imgW="2311200" imgH="266400" progId="Equation.DSMT4">
                  <p:embed/>
                </p:oleObj>
              </mc:Choice>
              <mc:Fallback>
                <p:oleObj name="Equation" r:id="rId6" imgW="2311200" imgH="2664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B3B7E13-CECE-40B5-ABFE-96D2FC931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7738" y="1360488"/>
                        <a:ext cx="45894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2AC4C87-3602-4641-A38C-9CF45C39B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00104"/>
              </p:ext>
            </p:extLst>
          </p:nvPr>
        </p:nvGraphicFramePr>
        <p:xfrm>
          <a:off x="836861" y="2130811"/>
          <a:ext cx="4132729" cy="52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8" imgW="2006280" imgH="253800" progId="Equation.DSMT4">
                  <p:embed/>
                </p:oleObj>
              </mc:Choice>
              <mc:Fallback>
                <p:oleObj name="Equation" r:id="rId8" imgW="2006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861" y="2130811"/>
                        <a:ext cx="4132729" cy="52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930CFD6-3E1A-4F13-8851-0E8E4F02D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47083"/>
              </p:ext>
            </p:extLst>
          </p:nvPr>
        </p:nvGraphicFramePr>
        <p:xfrm>
          <a:off x="836861" y="2780630"/>
          <a:ext cx="77676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10" imgW="3911400" imgH="228600" progId="Equation.DSMT4">
                  <p:embed/>
                </p:oleObj>
              </mc:Choice>
              <mc:Fallback>
                <p:oleObj name="Equation" r:id="rId10" imgW="3911400" imgH="228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B3B7E13-CECE-40B5-ABFE-96D2FC931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6861" y="2780630"/>
                        <a:ext cx="77676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341F78A-41DA-4DA6-9D9D-0DC35DAAD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86284"/>
              </p:ext>
            </p:extLst>
          </p:nvPr>
        </p:nvGraphicFramePr>
        <p:xfrm>
          <a:off x="1025525" y="3582988"/>
          <a:ext cx="38592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12" imgW="1942920" imgH="228600" progId="Equation.DSMT4">
                  <p:embed/>
                </p:oleObj>
              </mc:Choice>
              <mc:Fallback>
                <p:oleObj name="Equation" r:id="rId12" imgW="1942920" imgH="228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B3B7E13-CECE-40B5-ABFE-96D2FC931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5525" y="3582988"/>
                        <a:ext cx="38592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D53A9F5-8C0E-4DB6-9669-EA278F6E1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216109"/>
              </p:ext>
            </p:extLst>
          </p:nvPr>
        </p:nvGraphicFramePr>
        <p:xfrm>
          <a:off x="5416550" y="3330575"/>
          <a:ext cx="57499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14" imgW="2895480" imgH="482400" progId="Equation.DSMT4">
                  <p:embed/>
                </p:oleObj>
              </mc:Choice>
              <mc:Fallback>
                <p:oleObj name="Equation" r:id="rId14" imgW="2895480" imgH="482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341F78A-41DA-4DA6-9D9D-0DC35DAAD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16550" y="3330575"/>
                        <a:ext cx="574992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E91AEA1-E66B-48AB-A99B-8ECD847DC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59543"/>
              </p:ext>
            </p:extLst>
          </p:nvPr>
        </p:nvGraphicFramePr>
        <p:xfrm>
          <a:off x="1025525" y="4289425"/>
          <a:ext cx="20939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16" imgW="1054080" imgH="419040" progId="Equation.DSMT4">
                  <p:embed/>
                </p:oleObj>
              </mc:Choice>
              <mc:Fallback>
                <p:oleObj name="Equation" r:id="rId16" imgW="1054080" imgH="419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341F78A-41DA-4DA6-9D9D-0DC35DAAD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5525" y="4289425"/>
                        <a:ext cx="209391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8A86B01-DFEE-4F41-9EB9-E6C15ECF0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914515"/>
              </p:ext>
            </p:extLst>
          </p:nvPr>
        </p:nvGraphicFramePr>
        <p:xfrm>
          <a:off x="3594007" y="4428224"/>
          <a:ext cx="73961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18" imgW="3720960" imgH="241200" progId="Equation.DSMT4">
                  <p:embed/>
                </p:oleObj>
              </mc:Choice>
              <mc:Fallback>
                <p:oleObj name="Equation" r:id="rId18" imgW="3720960" imgH="2412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CE91AEA1-E66B-48AB-A99B-8ECD847DC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94007" y="4428224"/>
                        <a:ext cx="73961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80E64B8-05A3-497E-A997-DC1A4177D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59267"/>
              </p:ext>
            </p:extLst>
          </p:nvPr>
        </p:nvGraphicFramePr>
        <p:xfrm>
          <a:off x="1119902" y="5534306"/>
          <a:ext cx="76993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20" imgW="3873240" imgH="241200" progId="Equation.DSMT4">
                  <p:embed/>
                </p:oleObj>
              </mc:Choice>
              <mc:Fallback>
                <p:oleObj name="Equation" r:id="rId20" imgW="3873240" imgH="241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8A86B01-DFEE-4F41-9EB9-E6C15ECF0E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19902" y="5534306"/>
                        <a:ext cx="76993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3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718E5AC-1E4C-41E7-A8D7-10614C6708BF}"/>
              </a:ext>
            </a:extLst>
          </p:cNvPr>
          <p:cNvSpPr/>
          <p:nvPr/>
        </p:nvSpPr>
        <p:spPr>
          <a:xfrm>
            <a:off x="361476" y="358606"/>
            <a:ext cx="1163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Determinação da potência da associação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528E5B-8D12-4DCB-8903-6D6917363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64953"/>
              </p:ext>
            </p:extLst>
          </p:nvPr>
        </p:nvGraphicFramePr>
        <p:xfrm>
          <a:off x="896041" y="1522011"/>
          <a:ext cx="6401673" cy="126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3466800" imgH="685800" progId="Equation.DSMT4">
                  <p:embed/>
                </p:oleObj>
              </mc:Choice>
              <mc:Fallback>
                <p:oleObj name="Equation" r:id="rId4" imgW="3466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6041" y="1522011"/>
                        <a:ext cx="6401673" cy="126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E59A6BC-7C65-44DE-A760-E8615C102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497019"/>
              </p:ext>
            </p:extLst>
          </p:nvPr>
        </p:nvGraphicFramePr>
        <p:xfrm>
          <a:off x="8581185" y="2051199"/>
          <a:ext cx="17351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9528E5B-8D12-4DCB-8903-6D6917363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1185" y="2051199"/>
                        <a:ext cx="1735137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 descr="Uma imagem contendo relógio&#10;&#10;Descrição gerada automaticamente">
            <a:extLst>
              <a:ext uri="{FF2B5EF4-FFF2-40B4-BE49-F238E27FC236}">
                <a16:creationId xmlns:a16="http://schemas.microsoft.com/office/drawing/2014/main" id="{E4495B3D-B7A5-4FA2-96D5-EE4764788A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2" y="2648417"/>
            <a:ext cx="3579544" cy="385097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82410D95-E96C-4805-B31A-6212883673F9}"/>
              </a:ext>
            </a:extLst>
          </p:cNvPr>
          <p:cNvSpPr/>
          <p:nvPr/>
        </p:nvSpPr>
        <p:spPr>
          <a:xfrm>
            <a:off x="1559859" y="3218329"/>
            <a:ext cx="6850997" cy="1855694"/>
          </a:xfrm>
          <a:prstGeom prst="wedgeEllipseCallout">
            <a:avLst>
              <a:gd name="adj1" fmla="val 70103"/>
              <a:gd name="adj2" fmla="val -27838"/>
            </a:avLst>
          </a:prstGeom>
          <a:solidFill>
            <a:srgbClr val="7B4F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Ache a equação da CCI para a instalação operando sem bomba e responda: </a:t>
            </a:r>
            <a:r>
              <a:rPr lang="pt-BR" b="1" i="1" dirty="0"/>
              <a:t>existe a vazão em queda livre?</a:t>
            </a:r>
            <a:r>
              <a:rPr lang="pt-BR" dirty="0"/>
              <a:t> Se não existir, qual a solução que você daria e qual o ponto de trabalho obtido?</a:t>
            </a:r>
          </a:p>
        </p:txBody>
      </p:sp>
    </p:spTree>
    <p:extLst>
      <p:ext uri="{BB962C8B-B14F-4D97-AF65-F5344CB8AC3E}">
        <p14:creationId xmlns:p14="http://schemas.microsoft.com/office/powerpoint/2010/main" val="16515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11928A-5A24-4E68-98F8-48817C44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75291"/>
              </p:ext>
            </p:extLst>
          </p:nvPr>
        </p:nvGraphicFramePr>
        <p:xfrm>
          <a:off x="8675839" y="260648"/>
          <a:ext cx="2448272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Número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Singularidade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Saída normal de reservatório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Tê de passagem direta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Válvula gaveta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Tê de passagem direta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Redução de 3 para 2”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Válvula globo reta sem guia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Joelho fêmea de 90</a:t>
                      </a:r>
                      <a:r>
                        <a:rPr lang="en-US" sz="1400" baseline="30000" dirty="0"/>
                        <a:t>0</a:t>
                      </a: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" name="Grupo 8">
            <a:extLst>
              <a:ext uri="{FF2B5EF4-FFF2-40B4-BE49-F238E27FC236}">
                <a16:creationId xmlns:a16="http://schemas.microsoft.com/office/drawing/2014/main" id="{DBD08DF9-350A-4D43-8ABC-0E39B09A9195}"/>
              </a:ext>
            </a:extLst>
          </p:cNvPr>
          <p:cNvGrpSpPr/>
          <p:nvPr/>
        </p:nvGrpSpPr>
        <p:grpSpPr>
          <a:xfrm>
            <a:off x="1272350" y="260648"/>
            <a:ext cx="6319630" cy="6345996"/>
            <a:chOff x="1272350" y="260648"/>
            <a:chExt cx="6319630" cy="634599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EC9CC45-3985-4DD2-A35F-5BB25043A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350" y="485964"/>
              <a:ext cx="6319630" cy="6120680"/>
            </a:xfrm>
            <a:prstGeom prst="rect">
              <a:avLst/>
            </a:prstGeom>
          </p:spPr>
        </p:pic>
        <p:cxnSp>
          <p:nvCxnSpPr>
            <p:cNvPr id="5" name="Conector de seta reta 5">
              <a:extLst>
                <a:ext uri="{FF2B5EF4-FFF2-40B4-BE49-F238E27FC236}">
                  <a16:creationId xmlns:a16="http://schemas.microsoft.com/office/drawing/2014/main" id="{6984E608-18DE-450F-AB9C-F8B7270207F1}"/>
                </a:ext>
              </a:extLst>
            </p:cNvPr>
            <p:cNvCxnSpPr/>
            <p:nvPr/>
          </p:nvCxnSpPr>
          <p:spPr>
            <a:xfrm flipV="1">
              <a:off x="4207604" y="629980"/>
              <a:ext cx="1080120" cy="64807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39EAE1B-0F88-45C1-B523-A9C442B1F10F}"/>
                </a:ext>
              </a:extLst>
            </p:cNvPr>
            <p:cNvSpPr/>
            <p:nvPr/>
          </p:nvSpPr>
          <p:spPr>
            <a:xfrm>
              <a:off x="5287724" y="260648"/>
              <a:ext cx="1944216" cy="738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Tanque de grandes dimensões e aberto à atmosfera</a:t>
              </a:r>
              <a:endParaRPr lang="pt-BR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pt-BR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40975BD2-C08D-4246-AAD3-29C254697A6F}"/>
              </a:ext>
            </a:extLst>
          </p:cNvPr>
          <p:cNvSpPr/>
          <p:nvPr/>
        </p:nvSpPr>
        <p:spPr>
          <a:xfrm>
            <a:off x="472011" y="168315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Dados:</a:t>
            </a:r>
          </a:p>
        </p:txBody>
      </p:sp>
    </p:spTree>
    <p:extLst>
      <p:ext uri="{BB962C8B-B14F-4D97-AF65-F5344CB8AC3E}">
        <p14:creationId xmlns:p14="http://schemas.microsoft.com/office/powerpoint/2010/main" val="399981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C7B7E5E-BD11-4D2A-9D96-0ACA9F2E9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79026"/>
              </p:ext>
            </p:extLst>
          </p:nvPr>
        </p:nvGraphicFramePr>
        <p:xfrm>
          <a:off x="564422" y="569558"/>
          <a:ext cx="7920879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Número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Singularidade</a:t>
                      </a:r>
                      <a:endParaRPr lang="pt-BR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Leq (m)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Referência</a:t>
                      </a:r>
                      <a:endParaRPr lang="pt-BR" sz="14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r>
                        <a:rPr lang="en-US" sz="1400" b="0" baseline="-25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</a:t>
                      </a:r>
                      <a:endParaRPr lang="pt-BR" sz="1400" b="0" baseline="-25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Dint (mm)</a:t>
                      </a:r>
                      <a:endParaRPr lang="pt-BR" sz="1400" b="0" baseline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(cm²)</a:t>
                      </a:r>
                      <a:endParaRPr lang="pt-BR" sz="1400" b="0" baseline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Saída normal de reservatório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gaveta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Tê de passagem direta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gaveta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1,03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Tê de passagem direta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77,9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Redução de 3 para 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Válvula globo reta sem guia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17,68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Mipel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Joelho fêmea de 90</a:t>
                      </a:r>
                      <a:r>
                        <a:rPr lang="en-US" sz="14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1,88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Tupy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2”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21,7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CEDD902-738E-4AF1-A523-9FABF741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336128"/>
            <a:ext cx="3790950" cy="37909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47BBDFF-FE8E-440E-AF4E-51FA47D4C2B2}"/>
              </a:ext>
            </a:extLst>
          </p:cNvPr>
          <p:cNvSpPr/>
          <p:nvPr/>
        </p:nvSpPr>
        <p:spPr>
          <a:xfrm>
            <a:off x="8425339" y="591069"/>
            <a:ext cx="382662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Dados (cont.):</a:t>
            </a:r>
          </a:p>
        </p:txBody>
      </p:sp>
    </p:spTree>
    <p:extLst>
      <p:ext uri="{BB962C8B-B14F-4D97-AF65-F5344CB8AC3E}">
        <p14:creationId xmlns:p14="http://schemas.microsoft.com/office/powerpoint/2010/main" val="1115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7D6D239-1FB9-4745-8E26-B66295608BA6}"/>
              </a:ext>
            </a:extLst>
          </p:cNvPr>
          <p:cNvSpPr/>
          <p:nvPr/>
        </p:nvSpPr>
        <p:spPr>
          <a:xfrm>
            <a:off x="298174" y="640081"/>
            <a:ext cx="4015409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Analisando o funcionamento com bomba e refletindo sobre o funcionamento na casa de máquinas.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4AE176-4FB7-49DF-A711-56FACBE03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10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ula_10_pos1.png">
            <a:extLst>
              <a:ext uri="{FF2B5EF4-FFF2-40B4-BE49-F238E27FC236}">
                <a16:creationId xmlns:a16="http://schemas.microsoft.com/office/drawing/2014/main" id="{7E493E19-BC54-474B-A281-068BAFC0D2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446" y="1299590"/>
            <a:ext cx="4486902" cy="4201112"/>
          </a:xfrm>
          <a:prstGeom prst="rect">
            <a:avLst/>
          </a:prstGeom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6CF58966-BC65-4351-B8A3-24B3FC8EBBF2}"/>
              </a:ext>
            </a:extLst>
          </p:cNvPr>
          <p:cNvSpPr/>
          <p:nvPr/>
        </p:nvSpPr>
        <p:spPr>
          <a:xfrm>
            <a:off x="2318836" y="100863"/>
            <a:ext cx="8501122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PRIMEIRA POSSIBILIDADE DE FUNCIONAMENTO: REGISTROS GAVETAS FECHADOS: 4, 5, 6 E 7 E REGISTROS GAVETAS ABERTOS: 1, 2 E 3. Nesse caso opera-se com uma só bomba.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4C55FE-AE03-4EB5-8499-58D6D54D2AF6}"/>
              </a:ext>
            </a:extLst>
          </p:cNvPr>
          <p:cNvSpPr txBox="1"/>
          <p:nvPr/>
        </p:nvSpPr>
        <p:spPr>
          <a:xfrm>
            <a:off x="6905653" y="1715615"/>
            <a:ext cx="4786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 = tê de saída de lado (Tupy)</a:t>
            </a:r>
          </a:p>
          <a:p>
            <a:r>
              <a:rPr lang="en-US" dirty="0">
                <a:solidFill>
                  <a:prstClr val="black"/>
                </a:solidFill>
              </a:rPr>
              <a:t>b = joelho (fêmea) de 90</a:t>
            </a:r>
            <a:r>
              <a:rPr lang="en-US" baseline="30000" dirty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 (Tupy)</a:t>
            </a:r>
          </a:p>
          <a:p>
            <a:r>
              <a:rPr lang="en-US" dirty="0">
                <a:solidFill>
                  <a:prstClr val="black"/>
                </a:solidFill>
              </a:rPr>
              <a:t>c, d, h = registros ou válvulas gaveta (Mipel)</a:t>
            </a:r>
          </a:p>
          <a:p>
            <a:r>
              <a:rPr lang="en-US" dirty="0">
                <a:solidFill>
                  <a:prstClr val="black"/>
                </a:solidFill>
              </a:rPr>
              <a:t>e = válvula de retenção com portinhola (Mipel)</a:t>
            </a:r>
          </a:p>
          <a:p>
            <a:r>
              <a:rPr lang="en-US" dirty="0">
                <a:solidFill>
                  <a:prstClr val="black"/>
                </a:solidFill>
              </a:rPr>
              <a:t>f = curva (fêmea) de 90</a:t>
            </a:r>
            <a:r>
              <a:rPr lang="en-US" baseline="30000" dirty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 (Tupy)</a:t>
            </a:r>
          </a:p>
          <a:p>
            <a:r>
              <a:rPr lang="en-US" dirty="0">
                <a:solidFill>
                  <a:prstClr val="black"/>
                </a:solidFill>
              </a:rPr>
              <a:t>g, i = tê de passagem direta (Tupy)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64A77A0-E236-45F1-8EEB-AA87D0A9458D}"/>
              </a:ext>
            </a:extLst>
          </p:cNvPr>
          <p:cNvSpPr/>
          <p:nvPr/>
        </p:nvSpPr>
        <p:spPr>
          <a:xfrm>
            <a:off x="8172456" y="1149722"/>
            <a:ext cx="2571768" cy="5171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LEGENDA</a:t>
            </a: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C3B6EEF-D450-43B5-85A6-387519EC4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06062"/>
              </p:ext>
            </p:extLst>
          </p:nvPr>
        </p:nvGraphicFramePr>
        <p:xfrm>
          <a:off x="6905653" y="3469941"/>
          <a:ext cx="4714875" cy="306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r>
                        <a:rPr lang="en-US" sz="1400" dirty="0"/>
                        <a:t>Singularidades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Diâmetro</a:t>
                      </a:r>
                      <a:r>
                        <a:rPr lang="en-US" sz="1400" baseline="0" dirty="0"/>
                        <a:t> nominal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Leq (m)</a:t>
                      </a:r>
                      <a:endParaRPr lang="pt-BR" sz="1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4,11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2,82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c, d, h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1,03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3,95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1,64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g, i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0,50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CAC27DDA-7FEA-4426-9E1B-C8C59FD6109B}"/>
              </a:ext>
            </a:extLst>
          </p:cNvPr>
          <p:cNvSpPr/>
          <p:nvPr/>
        </p:nvSpPr>
        <p:spPr>
          <a:xfrm>
            <a:off x="1221228" y="5500702"/>
            <a:ext cx="3643338" cy="11429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</a:t>
            </a:r>
            <a:r>
              <a:rPr lang="en-US" baseline="-25000" dirty="0">
                <a:solidFill>
                  <a:prstClr val="white"/>
                </a:solidFill>
              </a:rPr>
              <a:t>CM</a:t>
            </a:r>
            <a:r>
              <a:rPr lang="en-US" dirty="0">
                <a:solidFill>
                  <a:prstClr val="white"/>
                </a:solidFill>
              </a:rPr>
              <a:t> = 5,5 m e a             </a:t>
            </a:r>
            <a:r>
              <a:rPr lang="en-US" dirty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prstClr val="white"/>
                </a:solidFill>
              </a:rPr>
              <a:t>leq =16,61 m   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ula_10_pos2.png">
            <a:extLst>
              <a:ext uri="{FF2B5EF4-FFF2-40B4-BE49-F238E27FC236}">
                <a16:creationId xmlns:a16="http://schemas.microsoft.com/office/drawing/2014/main" id="{1A2EA1D2-FEA4-4DC7-AFAD-75276BE239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695" y="1208507"/>
            <a:ext cx="4486902" cy="4201112"/>
          </a:xfrm>
          <a:prstGeom prst="rect">
            <a:avLst/>
          </a:prstGeom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B4951FEA-790A-4461-9A59-08B1A9ED15EC}"/>
              </a:ext>
            </a:extLst>
          </p:cNvPr>
          <p:cNvSpPr/>
          <p:nvPr/>
        </p:nvSpPr>
        <p:spPr>
          <a:xfrm>
            <a:off x="1178695" y="208375"/>
            <a:ext cx="8501122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SEGUNDA POSSIBILIDADE DE FUNCIONAMENTO: REGISTROS GAVETAS FECHADOS: 1, 2, 3 E 7 E REGISTROS GAVETAS ABERTOS: 4, 5 E 6. Nesse caso opera-se com uma só bomba.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F9F1FA-682C-41D9-963F-FC7E711A01E8}"/>
              </a:ext>
            </a:extLst>
          </p:cNvPr>
          <p:cNvSpPr txBox="1"/>
          <p:nvPr/>
        </p:nvSpPr>
        <p:spPr>
          <a:xfrm>
            <a:off x="6774758" y="1817550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t, k = tê de passagem direta  (Tupy)</a:t>
            </a:r>
          </a:p>
          <a:p>
            <a:r>
              <a:rPr lang="en-US" dirty="0">
                <a:solidFill>
                  <a:prstClr val="black"/>
                </a:solidFill>
              </a:rPr>
              <a:t>p = joelho (fêmea) de 90</a:t>
            </a:r>
            <a:r>
              <a:rPr lang="en-US" baseline="30000" dirty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 (Tupy)</a:t>
            </a:r>
          </a:p>
          <a:p>
            <a:r>
              <a:rPr lang="en-US" dirty="0">
                <a:solidFill>
                  <a:prstClr val="black"/>
                </a:solidFill>
              </a:rPr>
              <a:t>j, m, n = registros ou válvulas gaveta (Mipel)</a:t>
            </a:r>
          </a:p>
          <a:p>
            <a:r>
              <a:rPr lang="en-US" dirty="0">
                <a:solidFill>
                  <a:prstClr val="black"/>
                </a:solidFill>
              </a:rPr>
              <a:t>o = válvula de retenção com portinhola (Mipel)</a:t>
            </a:r>
          </a:p>
          <a:p>
            <a:r>
              <a:rPr lang="en-US" dirty="0">
                <a:solidFill>
                  <a:prstClr val="black"/>
                </a:solidFill>
              </a:rPr>
              <a:t>L = curva (fêmea) de 90</a:t>
            </a:r>
            <a:r>
              <a:rPr lang="en-US" baseline="30000" dirty="0">
                <a:solidFill>
                  <a:prstClr val="black"/>
                </a:solidFill>
              </a:rPr>
              <a:t>0 </a:t>
            </a:r>
            <a:r>
              <a:rPr lang="en-US" dirty="0">
                <a:solidFill>
                  <a:prstClr val="black"/>
                </a:solidFill>
              </a:rPr>
              <a:t> (Tupy)</a:t>
            </a:r>
          </a:p>
          <a:p>
            <a:r>
              <a:rPr lang="en-US" dirty="0">
                <a:solidFill>
                  <a:prstClr val="black"/>
                </a:solidFill>
              </a:rPr>
              <a:t>q = tê de passagem de lado (Tupy)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81ED636-41B0-4B49-94F2-5743F794545F}"/>
              </a:ext>
            </a:extLst>
          </p:cNvPr>
          <p:cNvSpPr/>
          <p:nvPr/>
        </p:nvSpPr>
        <p:spPr>
          <a:xfrm>
            <a:off x="7712959" y="1304593"/>
            <a:ext cx="2571768" cy="5171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LEGENDA</a:t>
            </a: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ED2514-22C6-4C19-884E-61A823569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45924"/>
              </p:ext>
            </p:extLst>
          </p:nvPr>
        </p:nvGraphicFramePr>
        <p:xfrm>
          <a:off x="6641405" y="3587028"/>
          <a:ext cx="4714875" cy="306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r>
                        <a:rPr lang="en-US" sz="1400" dirty="0"/>
                        <a:t>Singularidades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Diâmetro</a:t>
                      </a:r>
                      <a:r>
                        <a:rPr lang="en-US" sz="1400" baseline="0" dirty="0"/>
                        <a:t> nominal</a:t>
                      </a:r>
                      <a:endParaRPr lang="pt-BR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Leq (m)</a:t>
                      </a:r>
                      <a:endParaRPr lang="pt-BR" sz="1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4,11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2,82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j, m, n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1,03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3,95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1,64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98">
                <a:tc>
                  <a:txBody>
                    <a:bodyPr/>
                    <a:lstStyle/>
                    <a:p>
                      <a:r>
                        <a:rPr lang="en-US" dirty="0"/>
                        <a:t>t, k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</a:t>
                      </a:r>
                      <a:endParaRPr lang="pt-B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0,50</a:t>
                      </a:r>
                      <a:endParaRPr lang="pt-B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1913D1BF-6331-4E05-B341-105E9257B403}"/>
              </a:ext>
            </a:extLst>
          </p:cNvPr>
          <p:cNvSpPr/>
          <p:nvPr/>
        </p:nvSpPr>
        <p:spPr>
          <a:xfrm>
            <a:off x="1907258" y="5409619"/>
            <a:ext cx="3643338" cy="11429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</a:t>
            </a:r>
            <a:r>
              <a:rPr lang="en-US" baseline="-25000" dirty="0">
                <a:solidFill>
                  <a:prstClr val="white"/>
                </a:solidFill>
              </a:rPr>
              <a:t>CM</a:t>
            </a:r>
            <a:r>
              <a:rPr lang="en-US" dirty="0">
                <a:solidFill>
                  <a:prstClr val="white"/>
                </a:solidFill>
              </a:rPr>
              <a:t> =5,5 m e a             </a:t>
            </a:r>
            <a:r>
              <a:rPr lang="en-US" dirty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prstClr val="white"/>
                </a:solidFill>
              </a:rPr>
              <a:t>leq =16,61 m   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ula_10_pos1.png">
            <a:extLst>
              <a:ext uri="{FF2B5EF4-FFF2-40B4-BE49-F238E27FC236}">
                <a16:creationId xmlns:a16="http://schemas.microsoft.com/office/drawing/2014/main" id="{A568EE51-FF3E-435D-BCE8-D280C0B36F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660" y="3270793"/>
            <a:ext cx="2376000" cy="3254551"/>
          </a:xfrm>
          <a:prstGeom prst="rect">
            <a:avLst/>
          </a:prstGeom>
        </p:spPr>
      </p:pic>
      <p:pic>
        <p:nvPicPr>
          <p:cNvPr id="4" name="Imagem 3" descr="aula_10_pos2.png">
            <a:extLst>
              <a:ext uri="{FF2B5EF4-FFF2-40B4-BE49-F238E27FC236}">
                <a16:creationId xmlns:a16="http://schemas.microsoft.com/office/drawing/2014/main" id="{BFB383C2-ECA5-43FD-B2FC-D221894C48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9396" y="3213336"/>
            <a:ext cx="2376266" cy="3240000"/>
          </a:xfrm>
          <a:prstGeom prst="rect">
            <a:avLst/>
          </a:prstGeom>
        </p:spPr>
      </p:pic>
      <p:sp>
        <p:nvSpPr>
          <p:cNvPr id="5" name="Retângulo de cantos arredondados 7">
            <a:extLst>
              <a:ext uri="{FF2B5EF4-FFF2-40B4-BE49-F238E27FC236}">
                <a16:creationId xmlns:a16="http://schemas.microsoft.com/office/drawing/2014/main" id="{5839316A-CE88-487D-B8FC-D0EF542C6918}"/>
              </a:ext>
            </a:extLst>
          </p:cNvPr>
          <p:cNvSpPr/>
          <p:nvPr/>
        </p:nvSpPr>
        <p:spPr>
          <a:xfrm>
            <a:off x="6006683" y="2780928"/>
            <a:ext cx="180020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Primeira possibilidade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Retângulo de cantos arredondados 8">
            <a:extLst>
              <a:ext uri="{FF2B5EF4-FFF2-40B4-BE49-F238E27FC236}">
                <a16:creationId xmlns:a16="http://schemas.microsoft.com/office/drawing/2014/main" id="{598E7A10-DAC4-40D6-985D-484EB8FA1048}"/>
              </a:ext>
            </a:extLst>
          </p:cNvPr>
          <p:cNvSpPr/>
          <p:nvPr/>
        </p:nvSpPr>
        <p:spPr>
          <a:xfrm>
            <a:off x="9145420" y="2780928"/>
            <a:ext cx="180020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Segunda possibilidade</a:t>
            </a:r>
            <a:endParaRPr lang="pt-BR" sz="1600" dirty="0">
              <a:solidFill>
                <a:prstClr val="white"/>
              </a:solidFill>
            </a:endParaRPr>
          </a:p>
        </p:txBody>
      </p:sp>
      <p:pic>
        <p:nvPicPr>
          <p:cNvPr id="8" name="Imagem 7" descr="Uma imagem contendo óculos de sol, óculos&#10;&#10;Descrição gerada automaticamente">
            <a:extLst>
              <a:ext uri="{FF2B5EF4-FFF2-40B4-BE49-F238E27FC236}">
                <a16:creationId xmlns:a16="http://schemas.microsoft.com/office/drawing/2014/main" id="{1BDF6272-E8B2-4EA0-A680-FAAAEB365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8" y="2897910"/>
            <a:ext cx="3734124" cy="3627434"/>
          </a:xfrm>
          <a:prstGeom prst="rect">
            <a:avLst/>
          </a:prstGeom>
        </p:spPr>
      </p:pic>
      <p:sp>
        <p:nvSpPr>
          <p:cNvPr id="2" name="Texto explicativo em elipse 3">
            <a:extLst>
              <a:ext uri="{FF2B5EF4-FFF2-40B4-BE49-F238E27FC236}">
                <a16:creationId xmlns:a16="http://schemas.microsoft.com/office/drawing/2014/main" id="{1C938716-EE9B-4487-A774-52CAAE293B73}"/>
              </a:ext>
            </a:extLst>
          </p:cNvPr>
          <p:cNvSpPr/>
          <p:nvPr/>
        </p:nvSpPr>
        <p:spPr>
          <a:xfrm>
            <a:off x="0" y="895076"/>
            <a:ext cx="10803634" cy="1597820"/>
          </a:xfrm>
          <a:prstGeom prst="wedgeEllipseCallout">
            <a:avLst>
              <a:gd name="adj1" fmla="val -13652"/>
              <a:gd name="adj2" fmla="val 12613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EM RELAÇÃO A CASA DE MÁQUINA AS DUAS POSSIBILIDADES SÃO IDÊNTICAS, POIS EM AMBAS SE TEM O MESMO COMPRIMENTO TOTAL DE TUBULAÇÃO E A MESMA SOMATÓRIA DE COMPRIMENTOS EQUIVALENTES.</a:t>
            </a:r>
            <a:endParaRPr lang="pt-BR" sz="2000" dirty="0">
              <a:solidFill>
                <a:prstClr val="white"/>
              </a:solidFill>
            </a:endParaRPr>
          </a:p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9B4BBE-A945-4F5D-9E3B-E97F7FC57DF2}"/>
              </a:ext>
            </a:extLst>
          </p:cNvPr>
          <p:cNvSpPr txBox="1"/>
          <p:nvPr/>
        </p:nvSpPr>
        <p:spPr>
          <a:xfrm rot="19474428">
            <a:off x="1068019" y="3683256"/>
            <a:ext cx="173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IMPORTANTE:</a:t>
            </a:r>
          </a:p>
        </p:txBody>
      </p:sp>
    </p:spTree>
    <p:extLst>
      <p:ext uri="{BB962C8B-B14F-4D97-AF65-F5344CB8AC3E}">
        <p14:creationId xmlns:p14="http://schemas.microsoft.com/office/powerpoint/2010/main" val="9227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7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relógio, computador&#10;&#10;Descrição gerada automaticamente">
            <a:extLst>
              <a:ext uri="{FF2B5EF4-FFF2-40B4-BE49-F238E27FC236}">
                <a16:creationId xmlns:a16="http://schemas.microsoft.com/office/drawing/2014/main" id="{EC9C1B6B-FBEC-441A-8285-72D63691C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924CA2C-3DFC-412E-8B96-2A93E895A9FF}"/>
              </a:ext>
            </a:extLst>
          </p:cNvPr>
          <p:cNvSpPr txBox="1"/>
          <p:nvPr/>
        </p:nvSpPr>
        <p:spPr>
          <a:xfrm rot="21435925">
            <a:off x="6738730" y="1724514"/>
            <a:ext cx="3627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Você saberia explicar a importância mencionada no slide anterior?</a:t>
            </a:r>
          </a:p>
        </p:txBody>
      </p:sp>
    </p:spTree>
    <p:extLst>
      <p:ext uri="{BB962C8B-B14F-4D97-AF65-F5344CB8AC3E}">
        <p14:creationId xmlns:p14="http://schemas.microsoft.com/office/powerpoint/2010/main" val="189397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3945CB-96E0-488E-8112-651F46E9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7CFD241-B7AB-48F5-B4C6-CAD4AF61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9058" y="2982361"/>
            <a:ext cx="15144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354A81A8-EEEA-46A0-AF8C-5514A070B3BF}"/>
              </a:ext>
            </a:extLst>
          </p:cNvPr>
          <p:cNvSpPr/>
          <p:nvPr/>
        </p:nvSpPr>
        <p:spPr>
          <a:xfrm>
            <a:off x="7586869" y="1252330"/>
            <a:ext cx="3359426" cy="1898996"/>
          </a:xfrm>
          <a:prstGeom prst="wedgeEllipseCallout">
            <a:avLst>
              <a:gd name="adj1" fmla="val 33309"/>
              <a:gd name="adj2" fmla="val 78202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Seria para manter a vazão, ou seja, o ponto de trabalho, quando uma delas parasse e a outra a substituí!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E5493EDA-D42A-413F-9DBF-4C129CA296BA}"/>
              </a:ext>
            </a:extLst>
          </p:cNvPr>
          <p:cNvSpPr/>
          <p:nvPr/>
        </p:nvSpPr>
        <p:spPr>
          <a:xfrm>
            <a:off x="5287617" y="2355574"/>
            <a:ext cx="2299252" cy="1073426"/>
          </a:xfrm>
          <a:prstGeom prst="wedgeEllipseCallout">
            <a:avLst>
              <a:gd name="adj1" fmla="val -54118"/>
              <a:gd name="adj2" fmla="val 69907"/>
            </a:avLst>
          </a:prstGeom>
          <a:solidFill>
            <a:srgbClr val="36363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Isso mesmo!</a:t>
            </a:r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16247E90-D0C6-4EB5-B0D4-17C13022A80C}"/>
              </a:ext>
            </a:extLst>
          </p:cNvPr>
          <p:cNvSpPr/>
          <p:nvPr/>
        </p:nvSpPr>
        <p:spPr>
          <a:xfrm>
            <a:off x="3183834" y="1282148"/>
            <a:ext cx="2299252" cy="1073426"/>
          </a:xfrm>
          <a:prstGeom prst="wedgeEllipseCallout">
            <a:avLst>
              <a:gd name="adj1" fmla="val 16775"/>
              <a:gd name="adj2" fmla="val 80092"/>
            </a:avLst>
          </a:prstGeom>
          <a:solidFill>
            <a:srgbClr val="36363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Agora, vamos a um problema!</a:t>
            </a:r>
          </a:p>
        </p:txBody>
      </p:sp>
    </p:spTree>
    <p:extLst>
      <p:ext uri="{BB962C8B-B14F-4D97-AF65-F5344CB8AC3E}">
        <p14:creationId xmlns:p14="http://schemas.microsoft.com/office/powerpoint/2010/main" val="303835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EBB1A26-8B7F-498E-8A53-5244B382266A}"/>
              </a:ext>
            </a:extLst>
          </p:cNvPr>
          <p:cNvSpPr txBox="1"/>
          <p:nvPr/>
        </p:nvSpPr>
        <p:spPr>
          <a:xfrm>
            <a:off x="351183" y="367748"/>
            <a:ext cx="11489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Após a escolha da bomba e sua instalação na casa de máquina (vide figura), ao ligá-la para atender a pressão em (1) igual a 3,5 kgf/cm², constatou-se que a mesma não bombeava a água. Mesmo depois de rever todos os procedimentos de instalação o problema persistia, foi então convocado o engenheiro projetista, que em poder da curva da bomba comprada (que por demora de execução do projeto, não poderia mais ser trocada), e a CCI, constatou a situação mostrada pelo diagrama do próximo slide.</a:t>
            </a: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B1BC009-6C6D-4B86-8307-B83E530B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84897"/>
              </p:ext>
            </p:extLst>
          </p:nvPr>
        </p:nvGraphicFramePr>
        <p:xfrm>
          <a:off x="8411817" y="2749964"/>
          <a:ext cx="2630088" cy="3284220"/>
        </p:xfrm>
        <a:graphic>
          <a:graphicData uri="http://schemas.openxmlformats.org/drawingml/2006/table">
            <a:tbl>
              <a:tblPr/>
              <a:tblGrid>
                <a:gridCol w="1053410">
                  <a:extLst>
                    <a:ext uri="{9D8B030D-6E8A-4147-A177-3AD203B41FA5}">
                      <a16:colId xmlns:a16="http://schemas.microsoft.com/office/drawing/2014/main" val="2539188567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3471398460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251488607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Q(m³/h)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 (m)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Symbol"/>
                        </a:rPr>
                        <a:t>h</a:t>
                      </a:r>
                      <a:r>
                        <a:rPr lang="pt-BR" sz="1600" b="0" i="0" u="none" strike="noStrike" baseline="-25000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B214 </a:t>
                      </a:r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0440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15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362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97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42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27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76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12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17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56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585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74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5B7FE0-733E-4EAD-A22A-29CBC990ED9F}"/>
              </a:ext>
            </a:extLst>
          </p:cNvPr>
          <p:cNvSpPr txBox="1"/>
          <p:nvPr/>
        </p:nvSpPr>
        <p:spPr>
          <a:xfrm>
            <a:off x="8411817" y="2122074"/>
            <a:ext cx="263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DADOS DA BOMBA ESCOLHIDA</a:t>
            </a:r>
          </a:p>
        </p:txBody>
      </p:sp>
      <p:pic>
        <p:nvPicPr>
          <p:cNvPr id="7" name="Imagem 6" descr="associação_série.png">
            <a:extLst>
              <a:ext uri="{FF2B5EF4-FFF2-40B4-BE49-F238E27FC236}">
                <a16:creationId xmlns:a16="http://schemas.microsoft.com/office/drawing/2014/main" id="{86D34CC4-7420-4517-979C-5E1058E4C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516" y="2166869"/>
            <a:ext cx="4458323" cy="4172533"/>
          </a:xfrm>
          <a:prstGeom prst="rect">
            <a:avLst/>
          </a:prstGeom>
        </p:spPr>
      </p:pic>
      <p:pic>
        <p:nvPicPr>
          <p:cNvPr id="11" name="Imagem 10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AFD3E4E6-F84E-47DA-93B1-4205BDE8D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9" y="4746684"/>
            <a:ext cx="830652" cy="1592718"/>
          </a:xfrm>
          <a:prstGeom prst="rect">
            <a:avLst/>
          </a:prstGeom>
        </p:spPr>
      </p:pic>
      <p:sp>
        <p:nvSpPr>
          <p:cNvPr id="9" name="Texto explicativo retangular com cantos arredondados 5">
            <a:extLst>
              <a:ext uri="{FF2B5EF4-FFF2-40B4-BE49-F238E27FC236}">
                <a16:creationId xmlns:a16="http://schemas.microsoft.com/office/drawing/2014/main" id="{1D9C7EA4-37D2-4DE9-AA27-B4D0DD22AE5C}"/>
              </a:ext>
            </a:extLst>
          </p:cNvPr>
          <p:cNvSpPr/>
          <p:nvPr/>
        </p:nvSpPr>
        <p:spPr>
          <a:xfrm>
            <a:off x="351183" y="2348023"/>
            <a:ext cx="3672408" cy="1584176"/>
          </a:xfrm>
          <a:prstGeom prst="wedgeRoundRectCallout">
            <a:avLst>
              <a:gd name="adj1" fmla="val -22342"/>
              <a:gd name="adj2" fmla="val 10360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EECE1"/>
                </a:solidFill>
              </a:rPr>
              <a:t>Já vimos o detalhe da casa de máquina, onde as ligações isoladas possíveis das bombas foram apresentadas.</a:t>
            </a:r>
          </a:p>
        </p:txBody>
      </p:sp>
    </p:spTree>
    <p:extLst>
      <p:ext uri="{BB962C8B-B14F-4D97-AF65-F5344CB8AC3E}">
        <p14:creationId xmlns:p14="http://schemas.microsoft.com/office/powerpoint/2010/main" val="6850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1349</Words>
  <Application>Microsoft Office PowerPoint</Application>
  <PresentationFormat>Widescreen</PresentationFormat>
  <Paragraphs>452</Paragraphs>
  <Slides>26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Symbol</vt:lpstr>
      <vt:lpstr>Verdana</vt:lpstr>
      <vt:lpstr>Tema do Office</vt:lpstr>
      <vt:lpstr>MathType 6.0 Equation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11</cp:revision>
  <dcterms:created xsi:type="dcterms:W3CDTF">2020-04-20T19:50:10Z</dcterms:created>
  <dcterms:modified xsi:type="dcterms:W3CDTF">2020-04-25T03:49:57Z</dcterms:modified>
</cp:coreProperties>
</file>