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4" r:id="rId11"/>
    <p:sldId id="275" r:id="rId12"/>
    <p:sldId id="279" r:id="rId13"/>
    <p:sldId id="280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51A"/>
    <a:srgbClr val="FF663E"/>
    <a:srgbClr val="E3441A"/>
    <a:srgbClr val="E35B20"/>
    <a:srgbClr val="9E0B0B"/>
    <a:srgbClr val="E15A20"/>
    <a:srgbClr val="4B3B5A"/>
    <a:srgbClr val="003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CCB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HB (m)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ly"/>
            <c:order val="2"/>
            <c:intercept val="60"/>
            <c:dispRSqr val="1"/>
            <c:dispEq val="1"/>
            <c:trendlineLbl>
              <c:layout>
                <c:manualLayout>
                  <c:x val="0.11629979192946363"/>
                  <c:y val="-5.93383768169903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baseline="0" dirty="0">
                        <a:solidFill>
                          <a:schemeClr val="tx2"/>
                        </a:solidFill>
                      </a:rPr>
                      <a:t>H</a:t>
                    </a:r>
                    <a:r>
                      <a:rPr lang="en-US" sz="1200" b="1" baseline="-25000" dirty="0">
                        <a:solidFill>
                          <a:schemeClr val="tx2"/>
                        </a:solidFill>
                      </a:rPr>
                      <a:t>B</a:t>
                    </a:r>
                    <a:r>
                      <a:rPr lang="en-US" sz="1200" b="1" baseline="0" dirty="0">
                        <a:solidFill>
                          <a:schemeClr val="tx2"/>
                        </a:solidFill>
                      </a:rPr>
                      <a:t>= -0,02Q</a:t>
                    </a:r>
                    <a:r>
                      <a:rPr lang="en-US" sz="1200" b="1" baseline="30000" dirty="0">
                        <a:solidFill>
                          <a:schemeClr val="tx2"/>
                        </a:solidFill>
                      </a:rPr>
                      <a:t>2</a:t>
                    </a:r>
                    <a:r>
                      <a:rPr lang="en-US" sz="1200" b="1" baseline="0" dirty="0">
                        <a:solidFill>
                          <a:schemeClr val="tx2"/>
                        </a:solidFill>
                      </a:rPr>
                      <a:t> + 60
R² = 1</a:t>
                    </a:r>
                    <a:endParaRPr lang="en-US" sz="1200" b="1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ge\r\a\l" sourceLinked="0"/>
            </c:trendlineLbl>
          </c:trendline>
          <c:xVal>
            <c:numRef>
              <c:f>Plan1!$A$2:$A$8</c:f>
              <c:numCache>
                <c:formatCode>ge\r\a\l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Plan1!$C$2:$C$8</c:f>
              <c:numCache>
                <c:formatCode>#.#00</c:formatCode>
                <c:ptCount val="7"/>
                <c:pt idx="0">
                  <c:v>60</c:v>
                </c:pt>
                <c:pt idx="1">
                  <c:v>59.92</c:v>
                </c:pt>
                <c:pt idx="2">
                  <c:v>59.68</c:v>
                </c:pt>
                <c:pt idx="3">
                  <c:v>59.28</c:v>
                </c:pt>
                <c:pt idx="4">
                  <c:v>58.720000000000013</c:v>
                </c:pt>
                <c:pt idx="5">
                  <c:v>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8B-4FB7-91B4-62A205906370}"/>
            </c:ext>
          </c:extLst>
        </c:ser>
        <c:ser>
          <c:idx val="1"/>
          <c:order val="1"/>
          <c:tx>
            <c:v>assoc. em paralelo</c:v>
          </c:tx>
          <c:spPr>
            <a:ln w="28575">
              <a:noFill/>
            </a:ln>
          </c:spPr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2"/>
            <c:intercept val="60"/>
            <c:dispRSqr val="1"/>
            <c:dispEq val="1"/>
            <c:trendlineLbl>
              <c:layout>
                <c:manualLayout>
                  <c:x val="0.111407264534645"/>
                  <c:y val="5.025339867154215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sz="1200" b="1" baseline="0">
                        <a:solidFill>
                          <a:srgbClr val="C00000"/>
                        </a:solidFill>
                      </a:rPr>
                      <a:t>H</a:t>
                    </a:r>
                    <a:r>
                      <a:rPr lang="en-US" sz="1200" b="1" baseline="-25000">
                        <a:solidFill>
                          <a:srgbClr val="C00000"/>
                        </a:solidFill>
                      </a:rPr>
                      <a:t>BAP</a:t>
                    </a:r>
                    <a:r>
                      <a:rPr lang="en-US" sz="1200" b="1" baseline="0">
                        <a:solidFill>
                          <a:srgbClr val="C00000"/>
                        </a:solidFill>
                      </a:rPr>
                      <a:t>= -0,005Q</a:t>
                    </a:r>
                    <a:r>
                      <a:rPr lang="en-US" sz="1200" b="1" baseline="3000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en-US" sz="1200" b="1" baseline="0">
                        <a:solidFill>
                          <a:srgbClr val="C00000"/>
                        </a:solidFill>
                      </a:rPr>
                      <a:t> + 60
R² = 1</a:t>
                    </a:r>
                    <a:endParaRPr lang="en-US" sz="1200" b="1">
                      <a:solidFill>
                        <a:srgbClr val="C00000"/>
                      </a:solidFill>
                    </a:endParaRPr>
                  </a:p>
                </c:rich>
              </c:tx>
              <c:numFmt formatCode="ge\r\a\l" sourceLinked="0"/>
              <c:spPr>
                <a:solidFill>
                  <a:sysClr val="window" lastClr="FFFFFF"/>
                </a:solidFill>
              </c:spPr>
            </c:trendlineLbl>
          </c:trendline>
          <c:xVal>
            <c:numRef>
              <c:f>Plan1!$B$2:$B$8</c:f>
              <c:numCache>
                <c:formatCode>ge\r\a\l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Plan1!$C$2:$C$8</c:f>
              <c:numCache>
                <c:formatCode>#.#00</c:formatCode>
                <c:ptCount val="7"/>
                <c:pt idx="0">
                  <c:v>60</c:v>
                </c:pt>
                <c:pt idx="1">
                  <c:v>59.92</c:v>
                </c:pt>
                <c:pt idx="2">
                  <c:v>59.68</c:v>
                </c:pt>
                <c:pt idx="3">
                  <c:v>59.28</c:v>
                </c:pt>
                <c:pt idx="4">
                  <c:v>58.720000000000013</c:v>
                </c:pt>
                <c:pt idx="5">
                  <c:v>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8B-4FB7-91B4-62A205906370}"/>
            </c:ext>
          </c:extLst>
        </c:ser>
        <c:ser>
          <c:idx val="2"/>
          <c:order val="2"/>
          <c:tx>
            <c:v>CCI</c:v>
          </c:tx>
          <c:spPr>
            <a:ln w="28575">
              <a:noFill/>
            </a:ln>
          </c:spPr>
          <c:trendline>
            <c:spPr>
              <a:ln>
                <a:solidFill>
                  <a:srgbClr val="00B050"/>
                </a:solidFill>
              </a:ln>
            </c:spPr>
            <c:trendlineType val="poly"/>
            <c:order val="2"/>
            <c:intercept val="57"/>
            <c:dispRSqr val="1"/>
            <c:dispEq val="1"/>
            <c:trendlineLbl>
              <c:layout>
                <c:manualLayout>
                  <c:x val="0.18722362202650666"/>
                  <c:y val="-4.40121893363200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baseline="0">
                        <a:solidFill>
                          <a:srgbClr val="00B050"/>
                        </a:solidFill>
                      </a:rPr>
                      <a:t>H</a:t>
                    </a:r>
                    <a:r>
                      <a:rPr lang="en-US" sz="1200" b="1" baseline="-25000">
                        <a:solidFill>
                          <a:srgbClr val="00B050"/>
                        </a:solidFill>
                      </a:rPr>
                      <a:t>S </a:t>
                    </a:r>
                    <a:r>
                      <a:rPr lang="en-US" sz="1200" b="1" baseline="0">
                        <a:solidFill>
                          <a:srgbClr val="00B050"/>
                        </a:solidFill>
                      </a:rPr>
                      <a:t>= 0,0524Q</a:t>
                    </a:r>
                    <a:r>
                      <a:rPr lang="en-US" sz="1200" b="1" baseline="30000">
                        <a:solidFill>
                          <a:srgbClr val="00B050"/>
                        </a:solidFill>
                      </a:rPr>
                      <a:t>2</a:t>
                    </a:r>
                    <a:r>
                      <a:rPr lang="en-US" sz="1200" b="1" baseline="0">
                        <a:solidFill>
                          <a:srgbClr val="00B050"/>
                        </a:solidFill>
                      </a:rPr>
                      <a:t> + 0,0839Q+ 57
R² = 0,9946</a:t>
                    </a:r>
                    <a:endParaRPr lang="en-US" sz="1200" b="1">
                      <a:solidFill>
                        <a:srgbClr val="00B050"/>
                      </a:solidFill>
                    </a:endParaRPr>
                  </a:p>
                </c:rich>
              </c:tx>
              <c:numFmt formatCode="ge\r\a\l" sourceLinked="0"/>
            </c:trendlineLbl>
          </c:trendline>
          <c:xVal>
            <c:numRef>
              <c:f>Plan1!$A$2:$A$11</c:f>
              <c:numCache>
                <c:formatCode>ge\r\a\l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Plan1!$D$2:$D$11</c:f>
              <c:numCache>
                <c:formatCode>ge\r\a\l</c:formatCode>
                <c:ptCount val="10"/>
                <c:pt idx="0">
                  <c:v>57</c:v>
                </c:pt>
                <c:pt idx="1">
                  <c:v>57.5</c:v>
                </c:pt>
                <c:pt idx="2">
                  <c:v>58</c:v>
                </c:pt>
                <c:pt idx="3">
                  <c:v>59.5</c:v>
                </c:pt>
                <c:pt idx="4">
                  <c:v>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C8B-4FB7-91B4-62A205906370}"/>
            </c:ext>
          </c:extLst>
        </c:ser>
        <c:ser>
          <c:idx val="3"/>
          <c:order val="3"/>
          <c:tx>
            <c:v>CCI'</c:v>
          </c:tx>
          <c:spPr>
            <a:ln w="28575">
              <a:noFill/>
            </a:ln>
          </c:spPr>
          <c:trendline>
            <c:spPr>
              <a:ln>
                <a:solidFill>
                  <a:srgbClr val="7030A0"/>
                </a:solidFill>
              </a:ln>
            </c:spPr>
            <c:trendlineType val="poly"/>
            <c:order val="2"/>
            <c:intercept val="57"/>
            <c:dispRSqr val="1"/>
            <c:dispEq val="1"/>
            <c:trendlineLbl>
              <c:layout>
                <c:manualLayout>
                  <c:x val="0.10521329454348403"/>
                  <c:y val="-7.435284968336851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baseline="0">
                        <a:solidFill>
                          <a:srgbClr val="7030A0"/>
                        </a:solidFill>
                      </a:rPr>
                      <a:t>H</a:t>
                    </a:r>
                    <a:r>
                      <a:rPr lang="en-US" sz="1200" b="1" baseline="-25000">
                        <a:solidFill>
                          <a:srgbClr val="7030A0"/>
                        </a:solidFill>
                      </a:rPr>
                      <a:t>S'</a:t>
                    </a:r>
                    <a:r>
                      <a:rPr lang="en-US" sz="1200" b="1" baseline="0">
                        <a:solidFill>
                          <a:srgbClr val="7030A0"/>
                        </a:solidFill>
                      </a:rPr>
                      <a:t>= 1E-17Q</a:t>
                    </a:r>
                    <a:r>
                      <a:rPr lang="en-US" sz="1200" b="1" baseline="3000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z="1200" b="1" baseline="0">
                        <a:solidFill>
                          <a:srgbClr val="7030A0"/>
                        </a:solidFill>
                      </a:rPr>
                      <a:t> + 0,1Q + 57
R² = 1</a:t>
                    </a:r>
                    <a:endParaRPr lang="en-US" sz="1200" b="1">
                      <a:solidFill>
                        <a:srgbClr val="7030A0"/>
                      </a:solidFill>
                    </a:endParaRPr>
                  </a:p>
                </c:rich>
              </c:tx>
              <c:numFmt formatCode="ge\r\a\l" sourceLinked="0"/>
            </c:trendlineLbl>
          </c:trendline>
          <c:xVal>
            <c:numRef>
              <c:f>Plan1!$E$2:$E$7</c:f>
              <c:numCache>
                <c:formatCode>ge\r\a\l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Plan1!$F$2:$F$7</c:f>
              <c:numCache>
                <c:formatCode>ge\r\a\l</c:formatCode>
                <c:ptCount val="6"/>
                <c:pt idx="0">
                  <c:v>57</c:v>
                </c:pt>
                <c:pt idx="1">
                  <c:v>57.5</c:v>
                </c:pt>
                <c:pt idx="2">
                  <c:v>58</c:v>
                </c:pt>
                <c:pt idx="3">
                  <c:v>58.5</c:v>
                </c:pt>
                <c:pt idx="4">
                  <c:v>59</c:v>
                </c:pt>
                <c:pt idx="5">
                  <c:v>59.5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C8B-4FB7-91B4-62A205906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70496"/>
        <c:axId val="84572416"/>
      </c:scatterChart>
      <c:valAx>
        <c:axId val="84570496"/>
        <c:scaling>
          <c:orientation val="minMax"/>
          <c:max val="30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Q(m³/h)</a:t>
                </a:r>
              </a:p>
            </c:rich>
          </c:tx>
          <c:overlay val="0"/>
        </c:title>
        <c:numFmt formatCode="ge\r\a\l" sourceLinked="1"/>
        <c:majorTickMark val="in"/>
        <c:minorTickMark val="in"/>
        <c:tickLblPos val="nextTo"/>
        <c:crossAx val="84572416"/>
        <c:crosses val="autoZero"/>
        <c:crossBetween val="midCat"/>
      </c:valAx>
      <c:valAx>
        <c:axId val="84572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HB (m)</a:t>
                </a:r>
              </a:p>
            </c:rich>
          </c:tx>
          <c:overlay val="0"/>
        </c:title>
        <c:numFmt formatCode="#.#00" sourceLinked="1"/>
        <c:majorTickMark val="in"/>
        <c:minorTickMark val="in"/>
        <c:tickLblPos val="nextTo"/>
        <c:crossAx val="84570496"/>
        <c:crossesAt val="0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AA2C-6AA6-470F-8FC8-D664A937E9F9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2329-4DBF-4125-B385-7FB6B95085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63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98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00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18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47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369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7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238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33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54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1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57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09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99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88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8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D2329-4DBF-4125-B385-7FB6B95085F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05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E71CC-57A6-428C-93B3-0014F3736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5913A-BB02-4245-BAAA-74AA8EED1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6B558-746A-4CEF-82F3-6071B8BE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96C82-C20F-4546-9267-A8EAF72A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5331F-DAE7-4DE5-8C4D-11574DDE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3B6DF-B018-43FA-93A7-D9DECC12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6FF098-1655-47A8-9CB0-511C9F759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4A6D58-006D-4CAB-A3C8-AC727659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E95C26-33FA-4603-B418-5B50153F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E21EBC-1B2A-4EFE-BF8A-94D3113A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2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1F98EC-3424-4FEA-8D12-72425AA6E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31394A-B40E-44A3-86CB-05226AB9D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68912-6DD5-4310-AF4E-9D73F6AC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DC082-3277-439A-B4A3-957E67F7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83509D-564B-4272-8E46-807D20E6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8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B6A4-398E-4FD9-8C56-EAA27851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19E83-DF5B-4135-A4EC-E21732787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A9D2E8-CE9D-415C-AA7B-9597CEBE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A1FADD-4BB0-4698-A798-D289807A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A3874-A419-49DB-86FF-AB93C99F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1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9249-AFC9-4274-B815-60122F12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BEC8D3-51A5-4410-83D5-E4952B484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9BF0F-AC13-43E4-857B-D5C4C2D6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329CB5-D429-42A1-B7E6-50B2C615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B53837-216F-407D-9908-FF5E2FE6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6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606D4-5A54-4C5D-9598-7997B8CF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903CA-B0E5-475E-B168-DC2BB32FE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E49ABF-716B-4B73-B3D8-853FFA18F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81B6D5-654E-469F-8B22-0B5DAF00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17F0DB-B405-4ED8-9048-FEEB028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08D8F3-0D62-4B76-944C-F1BC8F0E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31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7A2C7-85B4-4CE9-87A0-D84DDC92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4DA799-80A9-4742-8059-0CA665A1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D9660C-0D2B-4ADF-921A-95DBFBD42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88BF75-BC15-4417-922A-BBD14A91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652B66-E9D5-4DEA-8B26-A7631A624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160995-F63F-4819-BAB4-9A03DD5B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6F60D2-FE1C-4626-A850-41D8CBFF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BF24A4-7CA1-4AE3-AE20-29CC04F8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16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4870C-EF7F-477D-A89B-4FF3A68B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ECAE56D-EF4D-46E4-8633-780D9E94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49C4A5-DED0-449A-9FCC-8925468D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1AF728-5CDA-4039-A475-E3A1AB19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68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DF5DE4-65F8-4603-AB97-06DEDEDB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0005BA-808C-4780-86BA-ADBA1C34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2E4BAF-2474-430A-B93B-765E8341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07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8A978-105E-4197-AFB7-65B92409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2ED74-65D3-4C8C-B25D-16ECAA14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737A28-4D97-47FB-BEB2-B73383010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3293BC-6664-4D4E-9068-E8B7B655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A69D37-1A64-4540-8F37-6EE62AED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4AF858-9E72-4744-8872-417FA09C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7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87E8E-0F7D-41F8-97F6-DF8635D7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2615FBB-D397-4B45-B52A-CB88A1C93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E55C4E-1439-4B5F-A377-DB00653FD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97A9B3-1047-447B-A9A0-C9C77626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302489-AD40-4BF5-8AC6-76F26623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86DCCF-4DC9-4590-86A0-6407915E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5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1BA8F7-ADEB-49C6-BE3D-449C725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DA388A-E39D-48AD-85DD-27E69FE80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D9D533-D32E-4C02-A3D9-E3F8D3C26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1D15-CAC6-4775-9250-0614A224E405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E1385-A83D-4275-ADD3-9B8DF46A8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B657B6-00A0-44D5-A605-A8E94C53B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9517-4B4D-49CC-9680-B162C175FF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2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0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gi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bolo, azul, mesa, brinquedo&#10;&#10;Descrição gerada automaticamente">
            <a:extLst>
              <a:ext uri="{FF2B5EF4-FFF2-40B4-BE49-F238E27FC236}">
                <a16:creationId xmlns:a16="http://schemas.microsoft.com/office/drawing/2014/main" id="{93D15010-8E8A-4701-B228-993586BF5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4" r="22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424C710F-30E3-4EB8-8048-2A5653022841}"/>
              </a:ext>
            </a:extLst>
          </p:cNvPr>
          <p:cNvSpPr/>
          <p:nvPr/>
        </p:nvSpPr>
        <p:spPr>
          <a:xfrm>
            <a:off x="496957" y="496957"/>
            <a:ext cx="4532243" cy="1967947"/>
          </a:xfrm>
          <a:prstGeom prst="wedgeEllipseCallout">
            <a:avLst>
              <a:gd name="adj1" fmla="val 67325"/>
              <a:gd name="adj2" fmla="val 3409"/>
            </a:avLst>
          </a:prstGeom>
          <a:solidFill>
            <a:srgbClr val="003BB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Esse é um trecho de uma instalação hidráulica de bombeamento, como será a casa de máquina desta instalação?</a:t>
            </a:r>
          </a:p>
        </p:txBody>
      </p:sp>
    </p:spTree>
    <p:extLst>
      <p:ext uri="{BB962C8B-B14F-4D97-AF65-F5344CB8AC3E}">
        <p14:creationId xmlns:p14="http://schemas.microsoft.com/office/powerpoint/2010/main" val="4617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SÍNTESE </a:t>
            </a:r>
          </a:p>
        </p:txBody>
      </p:sp>
      <p:pic>
        <p:nvPicPr>
          <p:cNvPr id="2" name="Imagem 1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97AF8A2E-F31B-42AD-86FD-B3D9B8E0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313" y="961812"/>
            <a:ext cx="6618773" cy="4930987"/>
          </a:xfrm>
          <a:prstGeom prst="rect">
            <a:avLst/>
          </a:prstGeom>
        </p:spPr>
      </p:pic>
      <p:pic>
        <p:nvPicPr>
          <p:cNvPr id="9" name="Imagem 8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E7CF0A8C-2E52-4FA4-9FE8-0829C80EC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1103" y="4280016"/>
            <a:ext cx="1602821" cy="23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esenho, comida&#10;&#10;Descrição gerada automaticamente">
            <a:extLst>
              <a:ext uri="{FF2B5EF4-FFF2-40B4-BE49-F238E27FC236}">
                <a16:creationId xmlns:a16="http://schemas.microsoft.com/office/drawing/2014/main" id="{2A589E16-16AA-43D7-89D1-F82037580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29" y="2615486"/>
            <a:ext cx="3734124" cy="373412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225FA842-472A-45D3-8A86-A23F90CADB65}"/>
              </a:ext>
            </a:extLst>
          </p:cNvPr>
          <p:cNvSpPr/>
          <p:nvPr/>
        </p:nvSpPr>
        <p:spPr>
          <a:xfrm>
            <a:off x="2216427" y="437321"/>
            <a:ext cx="3734125" cy="1967948"/>
          </a:xfrm>
          <a:prstGeom prst="wedgeEllipseCallout">
            <a:avLst>
              <a:gd name="adj1" fmla="val -9920"/>
              <a:gd name="adj2" fmla="val 63005"/>
            </a:avLst>
          </a:prstGeom>
          <a:solidFill>
            <a:srgbClr val="9E0B0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 aprender fazendo melhora o aprendizado, isto porque, nos tornamos protagonistas do processo!</a:t>
            </a:r>
          </a:p>
        </p:txBody>
      </p:sp>
      <p:pic>
        <p:nvPicPr>
          <p:cNvPr id="7" name="Imagem 6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F7251BC-46B7-423C-A3E3-E45CB0C6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557" y="1341783"/>
            <a:ext cx="5310808" cy="53108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F12C9E8-9B04-46F2-9687-FA652D60C376}"/>
              </a:ext>
            </a:extLst>
          </p:cNvPr>
          <p:cNvSpPr txBox="1"/>
          <p:nvPr/>
        </p:nvSpPr>
        <p:spPr>
          <a:xfrm>
            <a:off x="6977270" y="2615486"/>
            <a:ext cx="196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Suplementos para o cérebro e através deles você ampliará sua inteligência</a:t>
            </a:r>
          </a:p>
        </p:txBody>
      </p:sp>
    </p:spTree>
    <p:extLst>
      <p:ext uri="{BB962C8B-B14F-4D97-AF65-F5344CB8AC3E}">
        <p14:creationId xmlns:p14="http://schemas.microsoft.com/office/powerpoint/2010/main" val="31959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7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7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2" name="Straight Connector 8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15948A9-7A21-41C1-B128-6753D0B3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60" y="2160712"/>
            <a:ext cx="5294715" cy="32827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B2B023C-C837-4C80-849C-270BCEEAAAAC}"/>
              </a:ext>
            </a:extLst>
          </p:cNvPr>
          <p:cNvSpPr/>
          <p:nvPr/>
        </p:nvSpPr>
        <p:spPr>
          <a:xfrm>
            <a:off x="2940957" y="480059"/>
            <a:ext cx="6278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Exercício enviado pela Ana Paula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7C8CB1-3495-419E-BDB7-D5BCDB449B35}"/>
              </a:ext>
            </a:extLst>
          </p:cNvPr>
          <p:cNvSpPr txBox="1"/>
          <p:nvPr/>
        </p:nvSpPr>
        <p:spPr>
          <a:xfrm>
            <a:off x="546736" y="1401417"/>
            <a:ext cx="54366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Quando a instalação opera somente com a bomba B1, a CCI é dada por H</a:t>
            </a:r>
            <a:r>
              <a:rPr lang="pt-BR" baseline="-25000" dirty="0"/>
              <a:t>B</a:t>
            </a:r>
            <a:r>
              <a:rPr lang="pt-BR" dirty="0"/>
              <a:t> = K</a:t>
            </a:r>
            <a:r>
              <a:rPr lang="pt-BR" baseline="-25000" dirty="0"/>
              <a:t>1</a:t>
            </a:r>
            <a:r>
              <a:rPr lang="pt-BR" dirty="0"/>
              <a:t> + 600 000*Q², onde Q está em m³/s e H</a:t>
            </a:r>
            <a:r>
              <a:rPr lang="pt-BR" baseline="-25000" dirty="0"/>
              <a:t>B</a:t>
            </a:r>
            <a:r>
              <a:rPr lang="pt-BR" dirty="0"/>
              <a:t> em m, e a pressão no tanque superior é atmosférica. Pressurizando o tanque com 3,6 kgf/cm², haverá a necessidade de associar B</a:t>
            </a:r>
            <a:r>
              <a:rPr lang="pt-BR" baseline="-25000" dirty="0"/>
              <a:t>1</a:t>
            </a:r>
            <a:r>
              <a:rPr lang="pt-BR" dirty="0"/>
              <a:t> e B</a:t>
            </a:r>
            <a:r>
              <a:rPr lang="pt-BR" baseline="-25000" dirty="0"/>
              <a:t>2</a:t>
            </a:r>
            <a:r>
              <a:rPr lang="pt-BR" dirty="0"/>
              <a:t>. Dados: B</a:t>
            </a:r>
            <a:r>
              <a:rPr lang="pt-BR" baseline="-25000" dirty="0"/>
              <a:t>1</a:t>
            </a:r>
            <a:r>
              <a:rPr lang="pt-BR" dirty="0"/>
              <a:t> = B</a:t>
            </a:r>
            <a:r>
              <a:rPr lang="pt-BR" baseline="-25000" dirty="0"/>
              <a:t>2</a:t>
            </a:r>
            <a:r>
              <a:rPr lang="pt-BR" dirty="0"/>
              <a:t> =B</a:t>
            </a:r>
            <a:r>
              <a:rPr lang="pt-BR" baseline="-25000" dirty="0"/>
              <a:t>X</a:t>
            </a:r>
            <a:r>
              <a:rPr lang="pt-BR" dirty="0"/>
              <a:t> (CCB fornecida – bocas de 50 x 50), </a:t>
            </a:r>
            <a:r>
              <a:rPr lang="pt-BR" baseline="-25000" dirty="0" err="1"/>
              <a:t>Dint_tubos</a:t>
            </a:r>
            <a:r>
              <a:rPr lang="pt-BR" baseline="-25000" dirty="0"/>
              <a:t> </a:t>
            </a:r>
            <a:r>
              <a:rPr lang="pt-BR" dirty="0"/>
              <a:t>= 53 mm; leitura barométrica = 690 mmHg; f = 0,03 (constate); água: </a:t>
            </a:r>
            <a:r>
              <a:rPr lang="pt-BR" dirty="0">
                <a:latin typeface="Symbol" panose="05050102010706020507" pitchFamily="18" charset="2"/>
              </a:rPr>
              <a:t>g</a:t>
            </a:r>
            <a:r>
              <a:rPr lang="pt-BR" dirty="0"/>
              <a:t> = 1000 kgf/m³; p</a:t>
            </a:r>
            <a:r>
              <a:rPr lang="pt-BR" baseline="-25000" dirty="0"/>
              <a:t>vapor</a:t>
            </a:r>
            <a:r>
              <a:rPr lang="pt-BR" dirty="0"/>
              <a:t> = 0,0236 kgf/cm² (abs); </a:t>
            </a:r>
            <a:r>
              <a:rPr lang="pt-BR" dirty="0" err="1"/>
              <a:t>Leq</a:t>
            </a:r>
            <a:r>
              <a:rPr lang="pt-BR" baseline="-25000" dirty="0" err="1"/>
              <a:t>ret</a:t>
            </a:r>
            <a:r>
              <a:rPr lang="pt-BR" dirty="0"/>
              <a:t> = 3m; </a:t>
            </a:r>
            <a:r>
              <a:rPr lang="pt-BR" dirty="0" err="1"/>
              <a:t>Leq</a:t>
            </a:r>
            <a:r>
              <a:rPr lang="pt-BR" baseline="-25000" dirty="0" err="1"/>
              <a:t>TÊE</a:t>
            </a:r>
            <a:r>
              <a:rPr lang="pt-BR" dirty="0"/>
              <a:t> = 1m (passagem direta); </a:t>
            </a:r>
            <a:r>
              <a:rPr lang="pt-BR" dirty="0" err="1"/>
              <a:t>Leq</a:t>
            </a:r>
            <a:r>
              <a:rPr lang="pt-BR" baseline="-25000" dirty="0" err="1"/>
              <a:t>TÊE</a:t>
            </a:r>
            <a:r>
              <a:rPr lang="pt-BR" dirty="0"/>
              <a:t> = 2m (saída lateral); </a:t>
            </a:r>
            <a:r>
              <a:rPr lang="pt-BR" dirty="0" err="1"/>
              <a:t>Leq</a:t>
            </a:r>
            <a:r>
              <a:rPr lang="pt-BR" baseline="-25000" dirty="0" err="1"/>
              <a:t>cotovelo</a:t>
            </a:r>
            <a:r>
              <a:rPr lang="pt-BR" dirty="0"/>
              <a:t> = 2m; </a:t>
            </a:r>
            <a:r>
              <a:rPr lang="pt-BR" dirty="0" err="1"/>
              <a:t>Leq</a:t>
            </a:r>
            <a:r>
              <a:rPr lang="pt-BR" baseline="-25000" dirty="0" err="1"/>
              <a:t>gaveta</a:t>
            </a:r>
            <a:r>
              <a:rPr lang="pt-BR" dirty="0"/>
              <a:t> = 1m; </a:t>
            </a:r>
            <a:r>
              <a:rPr lang="pt-BR" dirty="0" err="1"/>
              <a:t>Leq</a:t>
            </a:r>
            <a:r>
              <a:rPr lang="pt-BR" baseline="-25000" dirty="0" err="1"/>
              <a:t>val.Pé</a:t>
            </a:r>
            <a:r>
              <a:rPr lang="pt-BR" dirty="0"/>
              <a:t> = 18m. Pede-se: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dirty="0"/>
              <a:t>a potência da bomba B1, quando opera sozinha na instalação;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 dirty="0"/>
              <a:t>verificar quanto a cavitação na situação do </a:t>
            </a:r>
            <a:r>
              <a:rPr lang="pt-BR" dirty="0" err="1"/>
              <a:t>iem</a:t>
            </a:r>
            <a:r>
              <a:rPr lang="pt-BR" dirty="0"/>
              <a:t> anterior;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pt-BR"/>
              <a:t>a </a:t>
            </a:r>
            <a:r>
              <a:rPr lang="pt-BR" dirty="0"/>
              <a:t>vazão que será recalcada quando o tanque superior for pressurizado;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F4770A-118B-45BC-9E0F-2E01154C0932}"/>
              </a:ext>
            </a:extLst>
          </p:cNvPr>
          <p:cNvSpPr txBox="1"/>
          <p:nvPr/>
        </p:nvSpPr>
        <p:spPr>
          <a:xfrm>
            <a:off x="6153514" y="1272209"/>
            <a:ext cx="532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pt-BR" dirty="0"/>
              <a:t>a potência da associação;</a:t>
            </a:r>
          </a:p>
          <a:p>
            <a:pPr marL="342900" indent="-342900">
              <a:buFont typeface="+mj-lt"/>
              <a:buAutoNum type="alphaLcPeriod" startAt="4"/>
            </a:pPr>
            <a:r>
              <a:rPr lang="pt-BR" dirty="0"/>
              <a:t>Verificar quanto à cavitação na situação do item ©.</a:t>
            </a:r>
          </a:p>
        </p:txBody>
      </p:sp>
    </p:spTree>
    <p:extLst>
      <p:ext uri="{BB962C8B-B14F-4D97-AF65-F5344CB8AC3E}">
        <p14:creationId xmlns:p14="http://schemas.microsoft.com/office/powerpoint/2010/main" val="57803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1A97FE-96DA-453D-AC40-23825D29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23" y="713041"/>
            <a:ext cx="8538033" cy="557106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4061C5C-D2C6-4B34-B38B-E3CEB24F0FB7}"/>
              </a:ext>
            </a:extLst>
          </p:cNvPr>
          <p:cNvSpPr/>
          <p:nvPr/>
        </p:nvSpPr>
        <p:spPr>
          <a:xfrm>
            <a:off x="3975652" y="643467"/>
            <a:ext cx="319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E3441A"/>
                </a:solidFill>
              </a:rPr>
              <a:t>https://youtu.be/V27YQ11kVO4</a:t>
            </a:r>
          </a:p>
        </p:txBody>
      </p:sp>
      <p:pic>
        <p:nvPicPr>
          <p:cNvPr id="6" name="Imagem 5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22C262E1-B121-4F57-9315-FD0CF6585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44" y="3429000"/>
            <a:ext cx="1602821" cy="2319872"/>
          </a:xfrm>
          <a:prstGeom prst="rect">
            <a:avLst/>
          </a:prstGeom>
        </p:spPr>
      </p:pic>
      <p:sp>
        <p:nvSpPr>
          <p:cNvPr id="5" name="Seta: Dobrada 4">
            <a:extLst>
              <a:ext uri="{FF2B5EF4-FFF2-40B4-BE49-F238E27FC236}">
                <a16:creationId xmlns:a16="http://schemas.microsoft.com/office/drawing/2014/main" id="{847E4169-3E16-441B-9D03-36591BD3E267}"/>
              </a:ext>
            </a:extLst>
          </p:cNvPr>
          <p:cNvSpPr/>
          <p:nvPr/>
        </p:nvSpPr>
        <p:spPr>
          <a:xfrm>
            <a:off x="1888435" y="643467"/>
            <a:ext cx="2087217" cy="708255"/>
          </a:xfrm>
          <a:prstGeom prst="bentArrow">
            <a:avLst/>
          </a:prstGeom>
          <a:solidFill>
            <a:srgbClr val="E445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BA97D70C-5FB3-4623-91E0-13396C729CFF}"/>
              </a:ext>
            </a:extLst>
          </p:cNvPr>
          <p:cNvSpPr/>
          <p:nvPr/>
        </p:nvSpPr>
        <p:spPr>
          <a:xfrm>
            <a:off x="902644" y="1212574"/>
            <a:ext cx="2278313" cy="1938130"/>
          </a:xfrm>
          <a:prstGeom prst="wedgeEllipseCallout">
            <a:avLst>
              <a:gd name="adj1" fmla="val -3819"/>
              <a:gd name="adj2" fmla="val 66603"/>
            </a:avLst>
          </a:prstGeom>
          <a:solidFill>
            <a:srgbClr val="E445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Após resolver este problema veja a solução do mesmo no YouTube</a:t>
            </a:r>
          </a:p>
        </p:txBody>
      </p:sp>
    </p:spTree>
    <p:extLst>
      <p:ext uri="{BB962C8B-B14F-4D97-AF65-F5344CB8AC3E}">
        <p14:creationId xmlns:p14="http://schemas.microsoft.com/office/powerpoint/2010/main" val="21776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43313BE-9468-42CF-9B24-274041A90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0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1230A32-8E79-466D-887C-8BC104D7F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5BE7B54-01B2-4E25-ACE0-5AA4458072BD}"/>
              </a:ext>
            </a:extLst>
          </p:cNvPr>
          <p:cNvSpPr/>
          <p:nvPr/>
        </p:nvSpPr>
        <p:spPr>
          <a:xfrm>
            <a:off x="5968986" y="968390"/>
            <a:ext cx="313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663E"/>
                </a:solidFill>
              </a:rPr>
              <a:t>https://youtu.be/obahek7X69I</a:t>
            </a:r>
          </a:p>
        </p:txBody>
      </p:sp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B9DFA3B3-8897-4AA5-99A7-290E65311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29" y="162339"/>
            <a:ext cx="2350766" cy="23507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41AB5A-047B-4B12-9779-9DA7F8EA9102}"/>
              </a:ext>
            </a:extLst>
          </p:cNvPr>
          <p:cNvSpPr txBox="1"/>
          <p:nvPr/>
        </p:nvSpPr>
        <p:spPr>
          <a:xfrm>
            <a:off x="10118034" y="461378"/>
            <a:ext cx="105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solução</a:t>
            </a:r>
          </a:p>
        </p:txBody>
      </p:sp>
    </p:spTree>
    <p:extLst>
      <p:ext uri="{BB962C8B-B14F-4D97-AF65-F5344CB8AC3E}">
        <p14:creationId xmlns:p14="http://schemas.microsoft.com/office/powerpoint/2010/main" val="39009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7F4EF0-6170-417E-AA62-9107C7AD1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128"/>
          <a:stretch/>
        </p:blipFill>
        <p:spPr>
          <a:xfrm>
            <a:off x="338328" y="298571"/>
            <a:ext cx="11548872" cy="61904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A8EB48C-2F95-483E-9F29-D9818A4953A2}"/>
              </a:ext>
            </a:extLst>
          </p:cNvPr>
          <p:cNvSpPr/>
          <p:nvPr/>
        </p:nvSpPr>
        <p:spPr>
          <a:xfrm>
            <a:off x="8502761" y="4005084"/>
            <a:ext cx="323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E4451A"/>
                </a:solidFill>
              </a:rPr>
              <a:t>https://youtu.be/kGpu6VXl0kw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9BA86C8-13E8-4A03-BE1E-E42BCC2539C3}"/>
              </a:ext>
            </a:extLst>
          </p:cNvPr>
          <p:cNvSpPr/>
          <p:nvPr/>
        </p:nvSpPr>
        <p:spPr>
          <a:xfrm>
            <a:off x="8884147" y="2941363"/>
            <a:ext cx="2375010" cy="923330"/>
          </a:xfrm>
          <a:prstGeom prst="rect">
            <a:avLst/>
          </a:prstGeom>
          <a:solidFill>
            <a:srgbClr val="E4451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Solução</a:t>
            </a:r>
          </a:p>
        </p:txBody>
      </p:sp>
    </p:spTree>
    <p:extLst>
      <p:ext uri="{BB962C8B-B14F-4D97-AF65-F5344CB8AC3E}">
        <p14:creationId xmlns:p14="http://schemas.microsoft.com/office/powerpoint/2010/main" val="3367091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34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Uma imagem contendo relógio&#10;&#10;Descrição gerada automaticamente">
            <a:extLst>
              <a:ext uri="{FF2B5EF4-FFF2-40B4-BE49-F238E27FC236}">
                <a16:creationId xmlns:a16="http://schemas.microsoft.com/office/drawing/2014/main" id="{F2AFDC15-B58C-432D-B550-304ED8178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03" y="1176793"/>
            <a:ext cx="3183702" cy="4548146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C333D5D7-BD78-44C1-B360-4603B806B516}"/>
              </a:ext>
            </a:extLst>
          </p:cNvPr>
          <p:cNvSpPr/>
          <p:nvPr/>
        </p:nvSpPr>
        <p:spPr>
          <a:xfrm>
            <a:off x="387626" y="1570384"/>
            <a:ext cx="4422915" cy="2126974"/>
          </a:xfrm>
          <a:prstGeom prst="wedgeEllipseCallout">
            <a:avLst>
              <a:gd name="adj1" fmla="val 65357"/>
              <a:gd name="adj2" fmla="val -15070"/>
            </a:avLst>
          </a:prstGeom>
          <a:solidFill>
            <a:srgbClr val="4B3B5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 esquema a seguir mostra uma das possibilidades de ligações em uma casa de máquina, vamos refletir sobre as diversas possibilidades!</a:t>
            </a:r>
          </a:p>
        </p:txBody>
      </p:sp>
    </p:spTree>
    <p:extLst>
      <p:ext uri="{BB962C8B-B14F-4D97-AF65-F5344CB8AC3E}">
        <p14:creationId xmlns:p14="http://schemas.microsoft.com/office/powerpoint/2010/main" val="235673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495D46-84FF-4F5A-95D2-61F26D375741}"/>
              </a:ext>
            </a:extLst>
          </p:cNvPr>
          <p:cNvSpPr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0" kern="1200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Operando com uma única bomba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0BE16A5-7F54-4B7B-8ABD-A7C6E0CB55FE}"/>
              </a:ext>
            </a:extLst>
          </p:cNvPr>
          <p:cNvGrpSpPr/>
          <p:nvPr/>
        </p:nvGrpSpPr>
        <p:grpSpPr>
          <a:xfrm>
            <a:off x="1275895" y="82176"/>
            <a:ext cx="4047843" cy="3794853"/>
            <a:chOff x="1275895" y="82176"/>
            <a:chExt cx="4047843" cy="3794853"/>
          </a:xfrm>
        </p:grpSpPr>
        <p:pic>
          <p:nvPicPr>
            <p:cNvPr id="3" name="Imagem 2" descr="aula_10_pos1.png">
              <a:extLst>
                <a:ext uri="{FF2B5EF4-FFF2-40B4-BE49-F238E27FC236}">
                  <a16:creationId xmlns:a16="http://schemas.microsoft.com/office/drawing/2014/main" id="{D8891332-6722-43B0-A527-F258B4B93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5895" y="82176"/>
              <a:ext cx="4047843" cy="3794853"/>
            </a:xfrm>
            <a:prstGeom prst="rect">
              <a:avLst/>
            </a:prstGeom>
          </p:spPr>
        </p:pic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113BB5E8-FFE6-427A-9C85-DC41746FC53E}"/>
                </a:ext>
              </a:extLst>
            </p:cNvPr>
            <p:cNvCxnSpPr/>
            <p:nvPr/>
          </p:nvCxnSpPr>
          <p:spPr>
            <a:xfrm>
              <a:off x="2375452" y="729577"/>
              <a:ext cx="47707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7D71878A-5A66-4D58-9F09-40AFDA905E76}"/>
                </a:ext>
              </a:extLst>
            </p:cNvPr>
            <p:cNvCxnSpPr>
              <a:cxnSpLocks/>
            </p:cNvCxnSpPr>
            <p:nvPr/>
          </p:nvCxnSpPr>
          <p:spPr>
            <a:xfrm>
              <a:off x="3124199" y="729577"/>
              <a:ext cx="107011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62021F2-D677-4FCC-A3BB-8B808020F04A}"/>
                </a:ext>
              </a:extLst>
            </p:cNvPr>
            <p:cNvCxnSpPr/>
            <p:nvPr/>
          </p:nvCxnSpPr>
          <p:spPr>
            <a:xfrm>
              <a:off x="4343400" y="864704"/>
              <a:ext cx="0" cy="30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1E16822-3B39-43F7-B51A-DD80BAD4C1BD}"/>
                </a:ext>
              </a:extLst>
            </p:cNvPr>
            <p:cNvCxnSpPr/>
            <p:nvPr/>
          </p:nvCxnSpPr>
          <p:spPr>
            <a:xfrm>
              <a:off x="4343400" y="2806148"/>
              <a:ext cx="0" cy="30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9DBBD211-C3CD-4EBB-B9C5-02665B17F023}"/>
                </a:ext>
              </a:extLst>
            </p:cNvPr>
            <p:cNvCxnSpPr/>
            <p:nvPr/>
          </p:nvCxnSpPr>
          <p:spPr>
            <a:xfrm>
              <a:off x="4343400" y="3113119"/>
              <a:ext cx="228600" cy="19661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9F63D9DD-DE1C-4CFF-8C6E-CB8992319FA5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1431235"/>
              <a:ext cx="0" cy="1113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282FFB8-3112-481B-8EC4-13CDCE80496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037345"/>
              <a:ext cx="0" cy="19630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67F9B26D-C580-4FB8-A1E3-1D3AEC8AC6AF}"/>
                </a:ext>
              </a:extLst>
            </p:cNvPr>
            <p:cNvCxnSpPr>
              <a:cxnSpLocks/>
            </p:cNvCxnSpPr>
            <p:nvPr/>
          </p:nvCxnSpPr>
          <p:spPr>
            <a:xfrm>
              <a:off x="4343982" y="2495405"/>
              <a:ext cx="0" cy="8957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2CB2CB07-9E9E-45A1-90B5-C5A87D55ED47}"/>
                </a:ext>
              </a:extLst>
            </p:cNvPr>
            <p:cNvSpPr/>
            <p:nvPr/>
          </p:nvSpPr>
          <p:spPr>
            <a:xfrm>
              <a:off x="4188092" y="725936"/>
              <a:ext cx="157053" cy="143093"/>
            </a:xfrm>
            <a:custGeom>
              <a:avLst/>
              <a:gdLst>
                <a:gd name="connsiteX0" fmla="*/ 0 w 157053"/>
                <a:gd name="connsiteY0" fmla="*/ 0 h 143093"/>
                <a:gd name="connsiteX1" fmla="*/ 17450 w 157053"/>
                <a:gd name="connsiteY1" fmla="*/ 3490 h 143093"/>
                <a:gd name="connsiteX2" fmla="*/ 27920 w 157053"/>
                <a:gd name="connsiteY2" fmla="*/ 6980 h 143093"/>
                <a:gd name="connsiteX3" fmla="*/ 41881 w 157053"/>
                <a:gd name="connsiteY3" fmla="*/ 10470 h 143093"/>
                <a:gd name="connsiteX4" fmla="*/ 55841 w 157053"/>
                <a:gd name="connsiteY4" fmla="*/ 17450 h 143093"/>
                <a:gd name="connsiteX5" fmla="*/ 69801 w 157053"/>
                <a:gd name="connsiteY5" fmla="*/ 20940 h 143093"/>
                <a:gd name="connsiteX6" fmla="*/ 90742 w 157053"/>
                <a:gd name="connsiteY6" fmla="*/ 34901 h 143093"/>
                <a:gd name="connsiteX7" fmla="*/ 101212 w 157053"/>
                <a:gd name="connsiteY7" fmla="*/ 41881 h 143093"/>
                <a:gd name="connsiteX8" fmla="*/ 118662 w 157053"/>
                <a:gd name="connsiteY8" fmla="*/ 66311 h 143093"/>
                <a:gd name="connsiteX9" fmla="*/ 125642 w 157053"/>
                <a:gd name="connsiteY9" fmla="*/ 76782 h 143093"/>
                <a:gd name="connsiteX10" fmla="*/ 136113 w 157053"/>
                <a:gd name="connsiteY10" fmla="*/ 94232 h 143093"/>
                <a:gd name="connsiteX11" fmla="*/ 143093 w 157053"/>
                <a:gd name="connsiteY11" fmla="*/ 115172 h 143093"/>
                <a:gd name="connsiteX12" fmla="*/ 146583 w 157053"/>
                <a:gd name="connsiteY12" fmla="*/ 129133 h 143093"/>
                <a:gd name="connsiteX13" fmla="*/ 157053 w 157053"/>
                <a:gd name="connsiteY13" fmla="*/ 143093 h 14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53" h="143093">
                  <a:moveTo>
                    <a:pt x="0" y="0"/>
                  </a:moveTo>
                  <a:cubicBezTo>
                    <a:pt x="5817" y="1163"/>
                    <a:pt x="11695" y="2051"/>
                    <a:pt x="17450" y="3490"/>
                  </a:cubicBezTo>
                  <a:cubicBezTo>
                    <a:pt x="21019" y="4382"/>
                    <a:pt x="24383" y="5969"/>
                    <a:pt x="27920" y="6980"/>
                  </a:cubicBezTo>
                  <a:cubicBezTo>
                    <a:pt x="32532" y="8298"/>
                    <a:pt x="37227" y="9307"/>
                    <a:pt x="41881" y="10470"/>
                  </a:cubicBezTo>
                  <a:cubicBezTo>
                    <a:pt x="46534" y="12797"/>
                    <a:pt x="50970" y="15623"/>
                    <a:pt x="55841" y="17450"/>
                  </a:cubicBezTo>
                  <a:cubicBezTo>
                    <a:pt x="60332" y="19134"/>
                    <a:pt x="65511" y="18795"/>
                    <a:pt x="69801" y="20940"/>
                  </a:cubicBezTo>
                  <a:cubicBezTo>
                    <a:pt x="77305" y="24692"/>
                    <a:pt x="83762" y="30247"/>
                    <a:pt x="90742" y="34901"/>
                  </a:cubicBezTo>
                  <a:lnTo>
                    <a:pt x="101212" y="41881"/>
                  </a:lnTo>
                  <a:cubicBezTo>
                    <a:pt x="117671" y="66569"/>
                    <a:pt x="97005" y="35990"/>
                    <a:pt x="118662" y="66311"/>
                  </a:cubicBezTo>
                  <a:cubicBezTo>
                    <a:pt x="121100" y="69724"/>
                    <a:pt x="123766" y="73030"/>
                    <a:pt x="125642" y="76782"/>
                  </a:cubicBezTo>
                  <a:cubicBezTo>
                    <a:pt x="134702" y="94902"/>
                    <a:pt x="122479" y="80600"/>
                    <a:pt x="136113" y="94232"/>
                  </a:cubicBezTo>
                  <a:cubicBezTo>
                    <a:pt x="138440" y="101212"/>
                    <a:pt x="141309" y="108034"/>
                    <a:pt x="143093" y="115172"/>
                  </a:cubicBezTo>
                  <a:cubicBezTo>
                    <a:pt x="144256" y="119826"/>
                    <a:pt x="144693" y="124724"/>
                    <a:pt x="146583" y="129133"/>
                  </a:cubicBezTo>
                  <a:cubicBezTo>
                    <a:pt x="149543" y="136039"/>
                    <a:pt x="152532" y="138572"/>
                    <a:pt x="157053" y="143093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0535506-1B1F-4F9E-A3B6-336215309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13970"/>
              </p:ext>
            </p:extLst>
          </p:nvPr>
        </p:nvGraphicFramePr>
        <p:xfrm>
          <a:off x="130312" y="1160818"/>
          <a:ext cx="200660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5" imgW="2006280" imgH="419040" progId="Equation.DSMT4">
                  <p:embed/>
                </p:oleObj>
              </mc:Choice>
              <mc:Fallback>
                <p:oleObj name="Equation" r:id="rId5" imgW="2006280" imgH="419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C1D9036-B8E0-4264-91C2-6AB8E82B3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312" y="1160818"/>
                        <a:ext cx="2006601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C1D9036-B8E0-4264-91C2-6AB8E82B3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54667"/>
              </p:ext>
            </p:extLst>
          </p:nvPr>
        </p:nvGraphicFramePr>
        <p:xfrm>
          <a:off x="369680" y="325114"/>
          <a:ext cx="1104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680" y="325114"/>
                        <a:ext cx="1104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1843D391-C5E4-4289-B44B-80033AB70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47" y="3594715"/>
            <a:ext cx="2027096" cy="293395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F820435C-3EB4-4E92-9893-17B9DCDFAF4E}"/>
              </a:ext>
            </a:extLst>
          </p:cNvPr>
          <p:cNvSpPr/>
          <p:nvPr/>
        </p:nvSpPr>
        <p:spPr>
          <a:xfrm>
            <a:off x="2136913" y="3959205"/>
            <a:ext cx="2544417" cy="1348291"/>
          </a:xfrm>
          <a:prstGeom prst="wedgeEllipseCallout">
            <a:avLst>
              <a:gd name="adj1" fmla="val -64582"/>
              <a:gd name="adj2" fmla="val -4897"/>
            </a:avLst>
          </a:prstGeom>
          <a:solidFill>
            <a:srgbClr val="E35B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Uma das bombas fica sempre como reserva.</a:t>
            </a:r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6F9D9A6A-2173-482A-A957-B98AF78E5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82264"/>
              </p:ext>
            </p:extLst>
          </p:nvPr>
        </p:nvGraphicFramePr>
        <p:xfrm>
          <a:off x="130175" y="2408238"/>
          <a:ext cx="1993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10" imgW="1993680" imgH="419040" progId="Equation.DSMT4">
                  <p:embed/>
                </p:oleObj>
              </mc:Choice>
              <mc:Fallback>
                <p:oleObj name="Equation" r:id="rId10" imgW="1993680" imgH="4190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0535506-1B1F-4F9E-A3B6-336215309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0175" y="2408238"/>
                        <a:ext cx="1993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3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677" y="4951108"/>
            <a:ext cx="53990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1" y="1180356"/>
            <a:ext cx="30575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42" y="1696201"/>
            <a:ext cx="4181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915704" y="1180357"/>
            <a:ext cx="648072" cy="5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858063" y="5530569"/>
            <a:ext cx="648072" cy="5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4330417" y="2318800"/>
            <a:ext cx="648072" cy="5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BE54-D4D2-4A13-A321-61E99C9F4190}" type="slidenum">
              <a:rPr lang="pt-BR" smtClean="0"/>
              <a:t>4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258658" y="189674"/>
            <a:ext cx="5691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ASSOCIAÇÃO EM SÉRIE</a:t>
            </a:r>
          </a:p>
        </p:txBody>
      </p:sp>
      <p:pic>
        <p:nvPicPr>
          <p:cNvPr id="14" name="Imagem 13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3070146F-831E-40C7-B236-00002CE00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95" y="3758641"/>
            <a:ext cx="2027096" cy="2933954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9DA540E1-8C35-428B-AFFD-E7FA0AB2A8A0}"/>
              </a:ext>
            </a:extLst>
          </p:cNvPr>
          <p:cNvSpPr/>
          <p:nvPr/>
        </p:nvSpPr>
        <p:spPr>
          <a:xfrm>
            <a:off x="8637286" y="1369885"/>
            <a:ext cx="3200218" cy="2097157"/>
          </a:xfrm>
          <a:prstGeom prst="wedgeEllipseCallout">
            <a:avLst>
              <a:gd name="adj1" fmla="val 9167"/>
              <a:gd name="adj2" fmla="val 71132"/>
            </a:avLst>
          </a:prstGeom>
          <a:solidFill>
            <a:srgbClr val="E35B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Objetivo desta associação é aumentar a carga manométrica com a vazão constante.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64D585F-219E-4379-91DD-106DC9204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49820"/>
              </p:ext>
            </p:extLst>
          </p:nvPr>
        </p:nvGraphicFramePr>
        <p:xfrm>
          <a:off x="2480103" y="3745664"/>
          <a:ext cx="2194443" cy="48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0103" y="3745664"/>
                        <a:ext cx="2194443" cy="487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FE6012A8-16EA-4047-8D99-72212E664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093883"/>
              </p:ext>
            </p:extLst>
          </p:nvPr>
        </p:nvGraphicFramePr>
        <p:xfrm>
          <a:off x="2594288" y="4403882"/>
          <a:ext cx="2049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4D585F-219E-4379-91DD-106DC9204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4288" y="4403882"/>
                        <a:ext cx="2049463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9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6E7C99D-D0D0-4CFA-93BD-621A9E8A8345}"/>
              </a:ext>
            </a:extLst>
          </p:cNvPr>
          <p:cNvSpPr/>
          <p:nvPr/>
        </p:nvSpPr>
        <p:spPr>
          <a:xfrm>
            <a:off x="3258658" y="189674"/>
            <a:ext cx="5691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ASSOCIAÇÃO EM SÉRIE</a:t>
            </a:r>
          </a:p>
        </p:txBody>
      </p:sp>
      <p:pic>
        <p:nvPicPr>
          <p:cNvPr id="5" name="Imagem 4" descr="avatar12.png">
            <a:extLst>
              <a:ext uri="{FF2B5EF4-FFF2-40B4-BE49-F238E27FC236}">
                <a16:creationId xmlns:a16="http://schemas.microsoft.com/office/drawing/2014/main" id="{096A39CB-50DC-4058-9E90-D56C94A93D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260" y="2243332"/>
            <a:ext cx="2972215" cy="4515481"/>
          </a:xfrm>
          <a:prstGeom prst="rect">
            <a:avLst/>
          </a:prstGeom>
        </p:spPr>
      </p:pic>
      <p:sp>
        <p:nvSpPr>
          <p:cNvPr id="6" name="Texto explicativo em elipse 7">
            <a:extLst>
              <a:ext uri="{FF2B5EF4-FFF2-40B4-BE49-F238E27FC236}">
                <a16:creationId xmlns:a16="http://schemas.microsoft.com/office/drawing/2014/main" id="{32767285-C3DD-4A99-97BB-500584466306}"/>
              </a:ext>
            </a:extLst>
          </p:cNvPr>
          <p:cNvSpPr/>
          <p:nvPr/>
        </p:nvSpPr>
        <p:spPr>
          <a:xfrm>
            <a:off x="2961126" y="1268760"/>
            <a:ext cx="3916751" cy="2160240"/>
          </a:xfrm>
          <a:prstGeom prst="wedgeEllipseCallout">
            <a:avLst>
              <a:gd name="adj1" fmla="val -58944"/>
              <a:gd name="adj2" fmla="val 54498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Então</a:t>
            </a:r>
            <a:r>
              <a:rPr lang="en-US" b="1" dirty="0"/>
              <a:t> é isso, </a:t>
            </a:r>
            <a:r>
              <a:rPr lang="en-US" b="1" dirty="0" err="1"/>
              <a:t>pensamos</a:t>
            </a:r>
            <a:r>
              <a:rPr lang="en-US" b="1" dirty="0"/>
              <a:t> na </a:t>
            </a:r>
            <a:r>
              <a:rPr lang="en-US" b="1" dirty="0" err="1"/>
              <a:t>associação</a:t>
            </a:r>
            <a:r>
              <a:rPr lang="en-US" b="1" dirty="0"/>
              <a:t> em </a:t>
            </a:r>
            <a:r>
              <a:rPr lang="en-US" b="1" dirty="0" err="1"/>
              <a:t>série</a:t>
            </a:r>
            <a:r>
              <a:rPr lang="en-US" b="1" dirty="0"/>
              <a:t> quando </a:t>
            </a:r>
            <a:r>
              <a:rPr lang="en-US" b="1" dirty="0" err="1"/>
              <a:t>há</a:t>
            </a:r>
            <a:r>
              <a:rPr lang="en-US" b="1" dirty="0"/>
              <a:t> a necessidade de </a:t>
            </a:r>
            <a:r>
              <a:rPr lang="en-US" b="1" dirty="0" err="1"/>
              <a:t>aumentar</a:t>
            </a:r>
            <a:r>
              <a:rPr lang="en-US" b="1" dirty="0"/>
              <a:t> a carga manométrica!</a:t>
            </a:r>
            <a:endParaRPr lang="pt-BR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9A30CAC-482C-4ACC-8408-E3E4096F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41" y="1302685"/>
            <a:ext cx="4808637" cy="3772227"/>
          </a:xfrm>
          <a:prstGeom prst="rect">
            <a:avLst/>
          </a:prstGeom>
        </p:spPr>
      </p:pic>
      <p:pic>
        <p:nvPicPr>
          <p:cNvPr id="8" name="Imagem 7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8DD0CE8-2026-464A-BF44-ACAC84EB8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95" y="3824859"/>
            <a:ext cx="2027096" cy="2933954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724AAD6F-BFE0-499E-A285-337ADC9F7A70}"/>
              </a:ext>
            </a:extLst>
          </p:cNvPr>
          <p:cNvSpPr/>
          <p:nvPr/>
        </p:nvSpPr>
        <p:spPr>
          <a:xfrm>
            <a:off x="6758609" y="5191022"/>
            <a:ext cx="4313582" cy="1348291"/>
          </a:xfrm>
          <a:prstGeom prst="wedgeEllipseCallout">
            <a:avLst>
              <a:gd name="adj1" fmla="val -74895"/>
              <a:gd name="adj2" fmla="val -74928"/>
            </a:avLst>
          </a:prstGeom>
          <a:solidFill>
            <a:srgbClr val="E35B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Associando bombas iguais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736007D6-DB26-4732-834F-B991AEAD6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30378"/>
              </p:ext>
            </p:extLst>
          </p:nvPr>
        </p:nvGraphicFramePr>
        <p:xfrm>
          <a:off x="9902742" y="318687"/>
          <a:ext cx="1968500" cy="279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300">
                  <a:extLst>
                    <a:ext uri="{9D8B030D-6E8A-4147-A177-3AD203B41FA5}">
                      <a16:colId xmlns:a16="http://schemas.microsoft.com/office/drawing/2014/main" val="4185226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893657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4058652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Q(m³/h)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H</a:t>
                      </a:r>
                      <a:r>
                        <a:rPr lang="pt-BR" sz="1200" u="none" strike="noStrike" baseline="-25000">
                          <a:effectLst/>
                        </a:rPr>
                        <a:t>B214</a:t>
                      </a:r>
                      <a:r>
                        <a:rPr lang="pt-BR" sz="1200" u="none" strike="noStrike">
                          <a:effectLst/>
                        </a:rPr>
                        <a:t> (m)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H</a:t>
                      </a:r>
                      <a:r>
                        <a:rPr lang="pt-BR" sz="1200" u="none" strike="noStrike" baseline="-25000">
                          <a:effectLst/>
                        </a:rPr>
                        <a:t>Bas</a:t>
                      </a:r>
                      <a:r>
                        <a:rPr lang="pt-BR" sz="1200" u="none" strike="noStrike">
                          <a:effectLst/>
                        </a:rPr>
                        <a:t> (m)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526362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17,2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34,4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161837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17,2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34,4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277649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34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628788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16,5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055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32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999948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653144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13,5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470081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338898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3445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5,5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993706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6</a:t>
                      </a:r>
                      <a:endParaRPr lang="pt-BR" sz="1200" b="0" i="0" u="none" strike="noStrike" dirty="0">
                        <a:solidFill>
                          <a:srgbClr val="1F497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9216733"/>
                  </a:ext>
                </a:extLst>
              </a:tr>
            </a:tbl>
          </a:graphicData>
        </a:graphic>
      </p:graphicFrame>
      <p:sp>
        <p:nvSpPr>
          <p:cNvPr id="11" name="Seta: Dobrada 10">
            <a:extLst>
              <a:ext uri="{FF2B5EF4-FFF2-40B4-BE49-F238E27FC236}">
                <a16:creationId xmlns:a16="http://schemas.microsoft.com/office/drawing/2014/main" id="{6D4D432B-F43E-4E20-AB70-55EB5FD3ECE5}"/>
              </a:ext>
            </a:extLst>
          </p:cNvPr>
          <p:cNvSpPr/>
          <p:nvPr/>
        </p:nvSpPr>
        <p:spPr>
          <a:xfrm>
            <a:off x="8950248" y="1451114"/>
            <a:ext cx="952494" cy="645888"/>
          </a:xfrm>
          <a:prstGeom prst="bentArrow">
            <a:avLst/>
          </a:prstGeom>
          <a:solidFill>
            <a:srgbClr val="E15A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07" y="3457575"/>
            <a:ext cx="37719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390236" y="583015"/>
            <a:ext cx="7729289" cy="2124075"/>
            <a:chOff x="539552" y="2204864"/>
            <a:chExt cx="7729289" cy="21240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2348880"/>
              <a:ext cx="3866259" cy="191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2204864"/>
              <a:ext cx="3552825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74" y="3352200"/>
            <a:ext cx="1914061" cy="3173145"/>
          </a:xfrm>
          <a:prstGeom prst="rect">
            <a:avLst/>
          </a:prstGeom>
        </p:spPr>
      </p:pic>
      <p:sp>
        <p:nvSpPr>
          <p:cNvPr id="11" name="Texto explicativo em elipse 10"/>
          <p:cNvSpPr/>
          <p:nvPr/>
        </p:nvSpPr>
        <p:spPr>
          <a:xfrm>
            <a:off x="4390236" y="260649"/>
            <a:ext cx="3715496" cy="3091551"/>
          </a:xfrm>
          <a:prstGeom prst="wedgeEllipseCallout">
            <a:avLst>
              <a:gd name="adj1" fmla="val -35526"/>
              <a:gd name="adj2" fmla="val 110177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o explicativo em elipse 11"/>
          <p:cNvSpPr/>
          <p:nvPr/>
        </p:nvSpPr>
        <p:spPr>
          <a:xfrm>
            <a:off x="8415937" y="260649"/>
            <a:ext cx="3662362" cy="3091551"/>
          </a:xfrm>
          <a:prstGeom prst="wedgeEllipseCallout">
            <a:avLst>
              <a:gd name="adj1" fmla="val -140081"/>
              <a:gd name="adj2" fmla="val 1101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73782" y="260649"/>
            <a:ext cx="3635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ASSOCIAÇÃO </a:t>
            </a:r>
          </a:p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EM PARALELO</a:t>
            </a:r>
          </a:p>
        </p:txBody>
      </p:sp>
      <p:pic>
        <p:nvPicPr>
          <p:cNvPr id="13" name="Imagem 1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E44E8C82-3CBD-4112-88E8-FDF92911A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54" y="3591391"/>
            <a:ext cx="2027096" cy="2933954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13AC7881-0B4D-4372-B9F7-296EFBB8529E}"/>
              </a:ext>
            </a:extLst>
          </p:cNvPr>
          <p:cNvSpPr/>
          <p:nvPr/>
        </p:nvSpPr>
        <p:spPr>
          <a:xfrm>
            <a:off x="1292570" y="1946095"/>
            <a:ext cx="3200218" cy="2097157"/>
          </a:xfrm>
          <a:prstGeom prst="wedgeEllipseCallout">
            <a:avLst>
              <a:gd name="adj1" fmla="val -38351"/>
              <a:gd name="adj2" fmla="val 61180"/>
            </a:avLst>
          </a:prstGeom>
          <a:solidFill>
            <a:srgbClr val="E35B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Objetivo desta associação é aumentar a vazão com carga manométrica constante.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C9D1A609-B73D-4FE5-BA74-693BD529D2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212260"/>
              </p:ext>
            </p:extLst>
          </p:nvPr>
        </p:nvGraphicFramePr>
        <p:xfrm>
          <a:off x="1949450" y="4391025"/>
          <a:ext cx="2241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9" imgW="1168200" imgH="266400" progId="Equation.DSMT4">
                  <p:embed/>
                </p:oleObj>
              </mc:Choice>
              <mc:Fallback>
                <p:oleObj name="Equation" r:id="rId9" imgW="1168200" imgH="2664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64D585F-219E-4379-91DD-106DC9204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9450" y="4391025"/>
                        <a:ext cx="22415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BEEFE8C1-6770-4C7A-8CC8-0461873F3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10865"/>
              </p:ext>
            </p:extLst>
          </p:nvPr>
        </p:nvGraphicFramePr>
        <p:xfrm>
          <a:off x="1888950" y="5262316"/>
          <a:ext cx="2049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1066680" imgH="253800" progId="Equation.DSMT4">
                  <p:embed/>
                </p:oleObj>
              </mc:Choice>
              <mc:Fallback>
                <p:oleObj name="Equation" r:id="rId11" imgW="1066680" imgH="2538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FE6012A8-16EA-4047-8D99-72212E664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88950" y="5262316"/>
                        <a:ext cx="2049463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8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34F0F8-0503-439C-803F-682F282FB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3" y="1889627"/>
            <a:ext cx="4404742" cy="307874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F7A2F9C-A579-4B69-A1AE-22675D204560}"/>
              </a:ext>
            </a:extLst>
          </p:cNvPr>
          <p:cNvSpPr/>
          <p:nvPr/>
        </p:nvSpPr>
        <p:spPr>
          <a:xfrm>
            <a:off x="341832" y="422917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E35B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Bombas iguais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F6A7A1-EDC0-4231-86D0-3DACE3F38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007" y="1954402"/>
            <a:ext cx="5723116" cy="294919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7B20363-991B-4041-A0D5-569FECB38528}"/>
              </a:ext>
            </a:extLst>
          </p:cNvPr>
          <p:cNvSpPr/>
          <p:nvPr/>
        </p:nvSpPr>
        <p:spPr>
          <a:xfrm>
            <a:off x="5918007" y="422917"/>
            <a:ext cx="5440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E35B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Bombas diferentes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8121A9-E31E-42C3-ADC1-D7D7EB363D94}"/>
              </a:ext>
            </a:extLst>
          </p:cNvPr>
          <p:cNvSpPr/>
          <p:nvPr/>
        </p:nvSpPr>
        <p:spPr>
          <a:xfrm>
            <a:off x="2815133" y="5253336"/>
            <a:ext cx="6561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E35B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curva do sistema = CCI</a:t>
            </a:r>
          </a:p>
        </p:txBody>
      </p:sp>
    </p:spTree>
    <p:extLst>
      <p:ext uri="{BB962C8B-B14F-4D97-AF65-F5344CB8AC3E}">
        <p14:creationId xmlns:p14="http://schemas.microsoft.com/office/powerpoint/2010/main" val="13115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/>
          <p:cNvGrpSpPr/>
          <p:nvPr/>
        </p:nvGrpSpPr>
        <p:grpSpPr>
          <a:xfrm>
            <a:off x="4850436" y="3130005"/>
            <a:ext cx="5760640" cy="3472433"/>
            <a:chOff x="4295800" y="2980904"/>
            <a:chExt cx="5760640" cy="3472433"/>
          </a:xfrm>
        </p:grpSpPr>
        <p:cxnSp>
          <p:nvCxnSpPr>
            <p:cNvPr id="15" name="Conector de seta reta 14"/>
            <p:cNvCxnSpPr>
              <a:stCxn id="2" idx="4"/>
            </p:cNvCxnSpPr>
            <p:nvPr/>
          </p:nvCxnSpPr>
          <p:spPr>
            <a:xfrm flipH="1">
              <a:off x="4799856" y="3717032"/>
              <a:ext cx="192398" cy="53039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4295800" y="424742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atenção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Agrupar 3"/>
            <p:cNvGrpSpPr/>
            <p:nvPr/>
          </p:nvGrpSpPr>
          <p:grpSpPr>
            <a:xfrm>
              <a:off x="4464572" y="2980904"/>
              <a:ext cx="5591868" cy="3472433"/>
              <a:chOff x="4464572" y="2980904"/>
              <a:chExt cx="5591868" cy="3472433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4511824" y="3052912"/>
                <a:ext cx="5428084" cy="3400425"/>
                <a:chOff x="2987824" y="3052911"/>
                <a:chExt cx="5428084" cy="3400425"/>
              </a:xfrm>
            </p:grpSpPr>
            <p:pic>
              <p:nvPicPr>
                <p:cNvPr id="563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920" y="3052911"/>
                  <a:ext cx="3771900" cy="3400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3" name="Conector de seta reta 2"/>
                <p:cNvCxnSpPr/>
                <p:nvPr/>
              </p:nvCxnSpPr>
              <p:spPr>
                <a:xfrm>
                  <a:off x="2987824" y="3573016"/>
                  <a:ext cx="100811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de seta reta 11"/>
                <p:cNvCxnSpPr/>
                <p:nvPr/>
              </p:nvCxnSpPr>
              <p:spPr>
                <a:xfrm>
                  <a:off x="7407796" y="6021288"/>
                  <a:ext cx="100811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7" name="Objeto 6"/>
              <p:cNvGraphicFramePr>
                <a:graphicFrameLocks noChangeAspect="1"/>
              </p:cNvGraphicFramePr>
              <p:nvPr/>
            </p:nvGraphicFramePr>
            <p:xfrm>
              <a:off x="4465175" y="3068960"/>
              <a:ext cx="971635" cy="4781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4" name="Equação" r:id="rId5" imgW="799920" imgH="393480" progId="Equation.3">
                      <p:embed/>
                    </p:oleObj>
                  </mc:Choice>
                  <mc:Fallback>
                    <p:oleObj name="Equação" r:id="rId5" imgW="799920" imgH="393480" progId="Equation.3">
                      <p:embed/>
                      <p:pic>
                        <p:nvPicPr>
                          <p:cNvPr id="7" name="Objeto 6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465175" y="3068960"/>
                            <a:ext cx="971635" cy="47810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to 7"/>
              <p:cNvGraphicFramePr>
                <a:graphicFrameLocks noChangeAspect="1"/>
              </p:cNvGraphicFramePr>
              <p:nvPr/>
            </p:nvGraphicFramePr>
            <p:xfrm>
              <a:off x="8931796" y="5445225"/>
              <a:ext cx="971550" cy="477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5" name="Equação" r:id="rId7" imgW="799920" imgH="393480" progId="Equation.3">
                      <p:embed/>
                    </p:oleObj>
                  </mc:Choice>
                  <mc:Fallback>
                    <p:oleObj name="Equação" r:id="rId7" imgW="799920" imgH="393480" progId="Equation.3">
                      <p:embed/>
                      <p:pic>
                        <p:nvPicPr>
                          <p:cNvPr id="8" name="Objeto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31796" y="5445225"/>
                            <a:ext cx="971550" cy="477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Elipse 1"/>
              <p:cNvSpPr/>
              <p:nvPr/>
            </p:nvSpPr>
            <p:spPr>
              <a:xfrm>
                <a:off x="4464572" y="2980904"/>
                <a:ext cx="1055364" cy="73612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8832304" y="5373216"/>
                <a:ext cx="1224136" cy="6480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0" name="Conector de seta reta 19"/>
              <p:cNvCxnSpPr>
                <a:stCxn id="18" idx="0"/>
              </p:cNvCxnSpPr>
              <p:nvPr/>
            </p:nvCxnSpPr>
            <p:spPr>
              <a:xfrm flipV="1">
                <a:off x="9444372" y="4753124"/>
                <a:ext cx="108012" cy="6200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ixaDeTexto 21"/>
              <p:cNvSpPr txBox="1"/>
              <p:nvPr/>
            </p:nvSpPr>
            <p:spPr>
              <a:xfrm>
                <a:off x="9120336" y="443209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atenção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1" name="Imagem 20" descr="avatar12.png">
            <a:extLst>
              <a:ext uri="{FF2B5EF4-FFF2-40B4-BE49-F238E27FC236}">
                <a16:creationId xmlns:a16="http://schemas.microsoft.com/office/drawing/2014/main" id="{46D499D6-D049-4500-865E-ABAE175F564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58392" y="1873590"/>
            <a:ext cx="2972215" cy="4515481"/>
          </a:xfrm>
          <a:prstGeom prst="rect">
            <a:avLst/>
          </a:prstGeom>
        </p:spPr>
      </p:pic>
      <p:sp>
        <p:nvSpPr>
          <p:cNvPr id="6" name="Texto explicativo retangular com cantos arredondados 5"/>
          <p:cNvSpPr/>
          <p:nvPr/>
        </p:nvSpPr>
        <p:spPr>
          <a:xfrm>
            <a:off x="3097261" y="393701"/>
            <a:ext cx="3938398" cy="2541539"/>
          </a:xfrm>
          <a:prstGeom prst="wedgeRoundRectCallout">
            <a:avLst>
              <a:gd name="adj1" fmla="val -62707"/>
              <a:gd name="adj2" fmla="val 73488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Aqui é importante se pensar na alimentação pela tubulação que causa menor perda de carga, pois se houver acentuadas perda de carga na linha, o aumento da vazão com duas ou mais bombas em paralelo será pequeno e pouco compensador.</a:t>
            </a:r>
            <a:endParaRPr lang="pt-BR" b="1" dirty="0"/>
          </a:p>
        </p:txBody>
      </p:sp>
      <p:pic>
        <p:nvPicPr>
          <p:cNvPr id="23" name="Imagem 2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86D7024D-5247-497F-999F-F999E0D75F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87" y="2102631"/>
            <a:ext cx="1541321" cy="2230859"/>
          </a:xfrm>
          <a:prstGeom prst="rect">
            <a:avLst/>
          </a:prstGeom>
        </p:spPr>
      </p:pic>
      <p:sp>
        <p:nvSpPr>
          <p:cNvPr id="11" name="Texto explicativo em elipse 10"/>
          <p:cNvSpPr/>
          <p:nvPr/>
        </p:nvSpPr>
        <p:spPr>
          <a:xfrm>
            <a:off x="7548322" y="332656"/>
            <a:ext cx="2796150" cy="2160240"/>
          </a:xfrm>
          <a:prstGeom prst="wedgeEllipseCallout">
            <a:avLst>
              <a:gd name="adj1" fmla="val 50243"/>
              <a:gd name="adj2" fmla="val 55941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 figura abaixo especifica as recomendações para as velocidades em uma associação em paralelo.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6540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1919537" y="836712"/>
          <a:ext cx="842935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de Seta Reta 6"/>
          <p:cNvCxnSpPr/>
          <p:nvPr/>
        </p:nvCxnSpPr>
        <p:spPr>
          <a:xfrm>
            <a:off x="4137285" y="3672590"/>
            <a:ext cx="0" cy="17838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302177" y="3426058"/>
            <a:ext cx="0" cy="20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186597" y="4332157"/>
            <a:ext cx="0" cy="128915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6820525" y="4017364"/>
            <a:ext cx="0" cy="16039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1FBD7640-CEE5-4DF3-AEF5-0097933D5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439" y="1463163"/>
            <a:ext cx="1541321" cy="2230859"/>
          </a:xfrm>
          <a:prstGeom prst="rect">
            <a:avLst/>
          </a:prstGeom>
        </p:spPr>
      </p:pic>
      <p:sp>
        <p:nvSpPr>
          <p:cNvPr id="4" name="Texto explicativo retangular com cantos arredondados 3"/>
          <p:cNvSpPr/>
          <p:nvPr/>
        </p:nvSpPr>
        <p:spPr>
          <a:xfrm>
            <a:off x="525489" y="260648"/>
            <a:ext cx="10467187" cy="673630"/>
          </a:xfrm>
          <a:prstGeom prst="wedgeRoundRectCallout">
            <a:avLst>
              <a:gd name="adj1" fmla="val 43764"/>
              <a:gd name="adj2" fmla="val 224526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Observe que para a perda acentuada (CCI verde) a contribuição para o aumento da vazão na associação em paralelo é muito pequena.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56313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550</Words>
  <Application>Microsoft Office PowerPoint</Application>
  <PresentationFormat>Widescreen</PresentationFormat>
  <Paragraphs>95</Paragraphs>
  <Slides>16</Slides>
  <Notes>16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Gabriola</vt:lpstr>
      <vt:lpstr>Symbol</vt:lpstr>
      <vt:lpstr>Verdana</vt:lpstr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13</cp:revision>
  <dcterms:created xsi:type="dcterms:W3CDTF">2019-11-01T14:43:54Z</dcterms:created>
  <dcterms:modified xsi:type="dcterms:W3CDTF">2020-04-27T15:03:35Z</dcterms:modified>
</cp:coreProperties>
</file>