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6" r:id="rId3"/>
    <p:sldId id="257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A09"/>
    <a:srgbClr val="5F5F5F"/>
    <a:srgbClr val="860011"/>
    <a:srgbClr val="EF3D2F"/>
    <a:srgbClr val="800010"/>
    <a:srgbClr val="BE9A37"/>
    <a:srgbClr val="242424"/>
    <a:srgbClr val="C4CED4"/>
    <a:srgbClr val="231F20"/>
    <a:srgbClr val="002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51.wmf"/><Relationship Id="rId4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2E236-3D89-405B-8459-840F908961F1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EC0F-4568-46ED-BB98-6686318F8C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76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EC0F-4568-46ED-BB98-6686318F8CD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20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EC0F-4568-46ED-BB98-6686318F8CD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2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EC0F-4568-46ED-BB98-6686318F8CD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350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EC0F-4568-46ED-BB98-6686318F8CD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02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2B02B-FA71-41E0-BF55-B9F0DB8C1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9E36A2-E7EB-4206-A590-0C10434FE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38F04C-E1FE-4D58-87DF-93ADEDBA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228EDF-B99F-4F31-9749-713016FC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055E40-7A72-4390-9F21-13F78396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03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B3BA6-14FE-450A-AF62-890B6A1D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883050-644A-458D-9B84-655ACA678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C8B82E-8CD8-4995-A50E-88990696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2254AF-A78C-411E-BD18-19FDCE8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6D9BA8-6684-4A09-A5B9-706730993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37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AB63F6-B481-4CA2-8E2C-C3FA93B6E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E0630B-5B9A-449E-9B28-C4EF1F4F3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D90638-0018-44B4-8989-4D49650E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04D410-FC43-4D32-B305-1620E439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8CD1DE-9F7B-4036-BC18-74A77F20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9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CBD4A0-510C-40FC-9A01-0FD4AF57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ECEFE9-F057-4B9B-9BCC-EED559ACB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E20BD9-1DDA-4440-9FAC-969F1F66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30F9CA-65B1-4FE5-9264-8F06AC91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3CFCD4-D8FA-4F85-A7B2-582F9565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82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E9775-807D-4AFE-A137-CB7ADFF8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2D434F-F6A5-425F-886B-E89BF0174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790227-1CA6-4BC0-BA17-9B960634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5EF87-9DBE-42CF-AE3B-18F5878B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437F1E-845B-4D1A-AB8B-2EEA3C52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26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3EA38-ED91-45B6-9352-6D947BB7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67BABA-6A2A-4932-9C2C-58CB50618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F352C1-B7EC-4BD8-8326-7D448ECE6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EE8BB0-687E-48EE-8115-2719DFFC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174151-2E9C-45DC-8290-A6AE6FDF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625A5B-37B9-47E3-93C1-DD133633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56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27B2E0-80B8-468F-8B7F-5FFC1362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0CDF39-97CA-4A49-BD41-361374DE3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D32CCC-E159-4087-BC4F-FCC8DC967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8C33AE-6499-4DAD-8106-388B6596ED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AA7EB1-2ADC-4BAD-89B1-C097F22BE7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D60995-33DC-4D21-883D-15117775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82DA2D5-A93F-4749-AA94-FF39694A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15965E-B7CC-416D-91DD-7F2069E7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67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368D1-B0E3-4D4B-8CB3-B408B516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189EF2-E493-467B-A5D7-5E804476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B5559C-E8D8-44B4-B8FE-B450448A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8EC952-3AB0-4136-8332-751CF864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60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0498095-6E8D-47DD-A8AD-DA1FC165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8E98E41-402A-456F-A058-692F1FE2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C2460E-FE9D-4824-97E2-20214CD1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E8BB1-D618-473D-B7CD-18B8312E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EC9BA8-6F46-49B5-B47D-D6E560C2E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CB84F84-DC72-4151-8D68-492D20CC5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03613D-EF61-45F4-A8D9-406A7F2A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BB8A08-62A9-41A1-A6C5-89CE0463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4B2F47-6FD6-42DB-A87D-39000EC2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65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23EDD-74AE-4BDB-83EF-34F635FB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E3F393B-A84C-4032-BACC-36BA1654E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65850B-B5AF-45A9-87D3-D4C528C52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C6F82E-6F15-4068-82D8-14C77757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AB368A-477C-47D2-BA9F-C81942A8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6DD65B5-E434-4E7A-B3E4-4FB1C7C9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45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0FA0551-044D-40A1-8851-E56113FF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6A07AE6-0F25-4A3A-9330-1B470D08C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7B66D0-9DE9-4F73-9300-CC3751974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0674F-FEF6-425F-9C24-E2B0649C212D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204613-5028-4323-B72B-F66014E4F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40BCAB-F060-412F-97E4-21DCFCD7D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A0B00-64ED-4B1B-9CD8-250FC944D5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18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5.png"/><Relationship Id="rId7" Type="http://schemas.openxmlformats.org/officeDocument/2006/relationships/image" Target="../media/image36.wmf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9.png"/><Relationship Id="rId5" Type="http://schemas.openxmlformats.org/officeDocument/2006/relationships/image" Target="../media/image32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49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image" Target="../media/image53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18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54.png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60.png"/><Relationship Id="rId10" Type="http://schemas.openxmlformats.org/officeDocument/2006/relationships/image" Target="../media/image57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6.png"/><Relationship Id="rId3" Type="http://schemas.openxmlformats.org/officeDocument/2006/relationships/image" Target="../media/image54.pn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64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wmf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4.png"/><Relationship Id="rId7" Type="http://schemas.openxmlformats.org/officeDocument/2006/relationships/image" Target="../media/image21.w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F49159B-9F5B-4359-9787-00AB790A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962" y="560390"/>
            <a:ext cx="7039491" cy="5877355"/>
          </a:xfrm>
          <a:prstGeom prst="rect">
            <a:avLst/>
          </a:prstGeom>
        </p:spPr>
      </p:pic>
      <p:pic>
        <p:nvPicPr>
          <p:cNvPr id="4098" name="Picture 2" descr="C:\Users\RAIMUN~1\AppData\Local\Temp\SNAGHTML1b574403.PNG">
            <a:extLst>
              <a:ext uri="{FF2B5EF4-FFF2-40B4-BE49-F238E27FC236}">
                <a16:creationId xmlns:a16="http://schemas.microsoft.com/office/drawing/2014/main" id="{3FBFC542-B591-4F45-BC04-A9A9F5F0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2" y="465410"/>
            <a:ext cx="16573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EFD0DE3-FE09-4182-AA05-14ACCF0D6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419"/>
            <a:ext cx="2570144" cy="255632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649F1E7-4A84-4E31-871E-9CC724444C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8327" y="3428999"/>
            <a:ext cx="2799021" cy="3218873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77EC1E9E-4CAD-4467-BCB1-2B8FF24DCA00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Balão de Pensamento: Nuvem 19">
            <a:extLst>
              <a:ext uri="{FF2B5EF4-FFF2-40B4-BE49-F238E27FC236}">
                <a16:creationId xmlns:a16="http://schemas.microsoft.com/office/drawing/2014/main" id="{2C1FFEDD-7D15-46AD-B7BD-E59D23814FBA}"/>
              </a:ext>
            </a:extLst>
          </p:cNvPr>
          <p:cNvSpPr/>
          <p:nvPr/>
        </p:nvSpPr>
        <p:spPr>
          <a:xfrm>
            <a:off x="8896980" y="1077191"/>
            <a:ext cx="2658688" cy="1422400"/>
          </a:xfrm>
          <a:prstGeom prst="cloudCallout">
            <a:avLst>
              <a:gd name="adj1" fmla="val 30583"/>
              <a:gd name="adj2" fmla="val 133929"/>
            </a:avLst>
          </a:prstGeom>
          <a:solidFill>
            <a:srgbClr val="BB1000"/>
          </a:solidFill>
          <a:ln>
            <a:solidFill>
              <a:srgbClr val="CEA03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Precisamos mudar isso!</a:t>
            </a:r>
          </a:p>
        </p:txBody>
      </p:sp>
    </p:spTree>
    <p:extLst>
      <p:ext uri="{BB962C8B-B14F-4D97-AF65-F5344CB8AC3E}">
        <p14:creationId xmlns:p14="http://schemas.microsoft.com/office/powerpoint/2010/main" val="23427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0AA3988-6F5D-4618-8E5E-9F85A902F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4" b="-2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506292-0A9B-4EFF-8038-9D428C5DF5B8}"/>
              </a:ext>
            </a:extLst>
          </p:cNvPr>
          <p:cNvSpPr/>
          <p:nvPr/>
        </p:nvSpPr>
        <p:spPr>
          <a:xfrm>
            <a:off x="300991" y="4359"/>
            <a:ext cx="3702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Valores de C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EED80C8-A033-4A84-85F6-E9EB2656F67D}"/>
              </a:ext>
            </a:extLst>
          </p:cNvPr>
          <p:cNvSpPr/>
          <p:nvPr/>
        </p:nvSpPr>
        <p:spPr>
          <a:xfrm>
            <a:off x="8778241" y="5780219"/>
            <a:ext cx="2973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para FoFo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B6E51F-A292-470C-8FEE-5B1615470B44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92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esporte&#10;&#10;Descrição gerada com muito alta confiança">
            <a:extLst>
              <a:ext uri="{FF2B5EF4-FFF2-40B4-BE49-F238E27FC236}">
                <a16:creationId xmlns:a16="http://schemas.microsoft.com/office/drawing/2014/main" id="{2FBB1CF8-B976-4C2A-AA95-6BAC4E973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463" y="598234"/>
            <a:ext cx="2428627" cy="2514421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CA44B6C7-BEE4-463B-9D2A-1CE092F6A993}"/>
              </a:ext>
            </a:extLst>
          </p:cNvPr>
          <p:cNvSpPr/>
          <p:nvPr/>
        </p:nvSpPr>
        <p:spPr>
          <a:xfrm>
            <a:off x="2964872" y="193964"/>
            <a:ext cx="7943272" cy="2514422"/>
          </a:xfrm>
          <a:prstGeom prst="wedgeEllipseCallout">
            <a:avLst>
              <a:gd name="adj1" fmla="val -57345"/>
              <a:gd name="adj2" fmla="val 788"/>
            </a:avLst>
          </a:prstGeom>
          <a:solidFill>
            <a:srgbClr val="262626"/>
          </a:solidFill>
          <a:ln w="38100">
            <a:solidFill>
              <a:srgbClr val="84532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Calcular a perda de carga em uma tubulação nova de 10” de diâmetro,  e 1480 m de comprimento , feita  de ferro fundido  de coeficiente  C  =  130, por onde passa uma vazão de 100 L/s. 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Dados: D  =  10” = 0,254 m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8C2D198-E9AE-4607-AA15-3DED977FB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262187"/>
              </p:ext>
            </p:extLst>
          </p:nvPr>
        </p:nvGraphicFramePr>
        <p:xfrm>
          <a:off x="971554" y="4071287"/>
          <a:ext cx="48307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4" imgW="2438280" imgH="469800" progId="Equation.DSMT4">
                  <p:embed/>
                </p:oleObj>
              </mc:Choice>
              <mc:Fallback>
                <p:oleObj name="Equation" r:id="rId4" imgW="2438280" imgH="4698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678B554-5051-481A-9068-C02893FA99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554" y="4071287"/>
                        <a:ext cx="4830763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55F9588-D381-4B76-A17F-6D5939037E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32048"/>
              </p:ext>
            </p:extLst>
          </p:nvPr>
        </p:nvGraphicFramePr>
        <p:xfrm>
          <a:off x="6301655" y="3895074"/>
          <a:ext cx="5233987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6" imgW="2641320" imgH="647640" progId="Equation.DSMT4">
                  <p:embed/>
                </p:oleObj>
              </mc:Choice>
              <mc:Fallback>
                <p:oleObj name="Equation" r:id="rId6" imgW="2641320" imgH="6476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8C2D198-E9AE-4607-AA15-3DED977FB8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01655" y="3895074"/>
                        <a:ext cx="5233987" cy="12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B6F51D9-1E3E-45C4-9076-73322A0A8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572676"/>
              </p:ext>
            </p:extLst>
          </p:nvPr>
        </p:nvGraphicFramePr>
        <p:xfrm>
          <a:off x="3495749" y="5813679"/>
          <a:ext cx="561181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8" imgW="2831760" imgH="203040" progId="Equation.DSMT4">
                  <p:embed/>
                </p:oleObj>
              </mc:Choice>
              <mc:Fallback>
                <p:oleObj name="Equation" r:id="rId8" imgW="2831760" imgH="2030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55F9588-D381-4B76-A17F-6D5939037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5749" y="5813679"/>
                        <a:ext cx="5611813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30F6EEB6-EC6E-450B-93D1-46A3D378B6DC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13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esporte&#10;&#10;Descrição gerada com muito alta confiança">
            <a:extLst>
              <a:ext uri="{FF2B5EF4-FFF2-40B4-BE49-F238E27FC236}">
                <a16:creationId xmlns:a16="http://schemas.microsoft.com/office/drawing/2014/main" id="{2FBB1CF8-B976-4C2A-AA95-6BAC4E973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463" y="598234"/>
            <a:ext cx="2428627" cy="2514421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CA44B6C7-BEE4-463B-9D2A-1CE092F6A993}"/>
              </a:ext>
            </a:extLst>
          </p:cNvPr>
          <p:cNvSpPr/>
          <p:nvPr/>
        </p:nvSpPr>
        <p:spPr>
          <a:xfrm>
            <a:off x="2964872" y="193964"/>
            <a:ext cx="7943272" cy="2281381"/>
          </a:xfrm>
          <a:prstGeom prst="wedgeEllipseCallout">
            <a:avLst>
              <a:gd name="adj1" fmla="val -57694"/>
              <a:gd name="adj2" fmla="val 5646"/>
            </a:avLst>
          </a:prstGeom>
          <a:solidFill>
            <a:srgbClr val="262626"/>
          </a:solidFill>
          <a:ln w="38100">
            <a:solidFill>
              <a:srgbClr val="84532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Calcular a perda de carga em uma tubulação de 20 anos de 10” de diâmetro,  e 1480 m de comprimento , feita  de ferro fundido, por onde passa uma vazão de 100 L/s. 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Dados: D  =  10” = 0,254 m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8C2D198-E9AE-4607-AA15-3DED977FB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4464"/>
              </p:ext>
            </p:extLst>
          </p:nvPr>
        </p:nvGraphicFramePr>
        <p:xfrm>
          <a:off x="464509" y="3637911"/>
          <a:ext cx="4830763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Equation" r:id="rId4" imgW="2438280" imgH="469800" progId="Equation.DSMT4">
                  <p:embed/>
                </p:oleObj>
              </mc:Choice>
              <mc:Fallback>
                <p:oleObj name="Equation" r:id="rId4" imgW="2438280" imgH="4698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8C2D198-E9AE-4607-AA15-3DED977FB8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509" y="3637911"/>
                        <a:ext cx="4830763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55F9588-D381-4B76-A17F-6D5939037E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145255"/>
              </p:ext>
            </p:extLst>
          </p:nvPr>
        </p:nvGraphicFramePr>
        <p:xfrm>
          <a:off x="5611999" y="3461698"/>
          <a:ext cx="5233987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6" imgW="2641320" imgH="647640" progId="Equation.DSMT4">
                  <p:embed/>
                </p:oleObj>
              </mc:Choice>
              <mc:Fallback>
                <p:oleObj name="Equation" r:id="rId6" imgW="2641320" imgH="6476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D55F9588-D381-4B76-A17F-6D5939037E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1999" y="3461698"/>
                        <a:ext cx="5233987" cy="128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B6F51D9-1E3E-45C4-9076-73322A0A8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082088"/>
              </p:ext>
            </p:extLst>
          </p:nvPr>
        </p:nvGraphicFramePr>
        <p:xfrm>
          <a:off x="3276028" y="5330701"/>
          <a:ext cx="53355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0" name="Equation" r:id="rId8" imgW="2692080" imgH="203040" progId="Equation.DSMT4">
                  <p:embed/>
                </p:oleObj>
              </mc:Choice>
              <mc:Fallback>
                <p:oleObj name="Equation" r:id="rId8" imgW="2692080" imgH="2030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0B6F51D9-1E3E-45C4-9076-73322A0A84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6028" y="5330701"/>
                        <a:ext cx="5335587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30F6EEB6-EC6E-450B-93D1-46A3D378B6DC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14B793E-9237-4A76-9A9D-5AC58009EFB3}"/>
              </a:ext>
            </a:extLst>
          </p:cNvPr>
          <p:cNvSpPr/>
          <p:nvPr/>
        </p:nvSpPr>
        <p:spPr>
          <a:xfrm>
            <a:off x="3859728" y="2591064"/>
            <a:ext cx="5683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Neste caso o C = 96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6167CEE-2DC2-453D-AD00-A51A09E5A9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3644" y="4850904"/>
            <a:ext cx="1209675" cy="15906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3AE1AC9-9BE4-4663-9EC4-595F37A30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81992" y="2137246"/>
            <a:ext cx="847725" cy="43053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EEFD234-AABD-4D59-9B52-0425AD97CA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4325" y="4888759"/>
            <a:ext cx="1223896" cy="136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95FCB1FC-1EE8-4013-8680-C020F9E3D066}"/>
              </a:ext>
            </a:extLst>
          </p:cNvPr>
          <p:cNvSpPr/>
          <p:nvPr/>
        </p:nvSpPr>
        <p:spPr>
          <a:xfrm>
            <a:off x="3495566" y="5408351"/>
            <a:ext cx="1300082" cy="310440"/>
          </a:xfrm>
          <a:prstGeom prst="leftArrow">
            <a:avLst/>
          </a:prstGeom>
          <a:solidFill>
            <a:srgbClr val="0D2040"/>
          </a:solidFill>
          <a:ln>
            <a:solidFill>
              <a:srgbClr val="AB8B4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266" name="Picture 2" descr="C:\Users\RAIMUN~1\AppData\Local\Temp\SNAGHTML1ec84926.PNG">
            <a:extLst>
              <a:ext uri="{FF2B5EF4-FFF2-40B4-BE49-F238E27FC236}">
                <a16:creationId xmlns:a16="http://schemas.microsoft.com/office/drawing/2014/main" id="{D88F606D-112C-4F77-83CF-2CA7A89D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6048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4F61F680-2BC1-4A61-ADB6-982490B73D61}"/>
              </a:ext>
            </a:extLst>
          </p:cNvPr>
          <p:cNvSpPr/>
          <p:nvPr/>
        </p:nvSpPr>
        <p:spPr>
          <a:xfrm rot="18564550">
            <a:off x="5421826" y="5081405"/>
            <a:ext cx="1432919" cy="292437"/>
          </a:xfrm>
          <a:prstGeom prst="rightArrow">
            <a:avLst/>
          </a:prstGeom>
          <a:solidFill>
            <a:srgbClr val="0D2040"/>
          </a:solidFill>
          <a:ln>
            <a:solidFill>
              <a:srgbClr val="AB8B4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EFC0A5-2CD4-4E59-9224-B96C25CE6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608" y="1624713"/>
            <a:ext cx="2724629" cy="2580142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E26A2D82-1090-4178-98E9-52066CA1D47E}"/>
              </a:ext>
            </a:extLst>
          </p:cNvPr>
          <p:cNvSpPr/>
          <p:nvPr/>
        </p:nvSpPr>
        <p:spPr>
          <a:xfrm>
            <a:off x="1902692" y="886692"/>
            <a:ext cx="3823854" cy="1800204"/>
          </a:xfrm>
          <a:prstGeom prst="wedgeEllipseCallout">
            <a:avLst>
              <a:gd name="adj1" fmla="val -53300"/>
              <a:gd name="adj2" fmla="val 45192"/>
            </a:avLst>
          </a:prstGeom>
          <a:solidFill>
            <a:srgbClr val="DD696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tubulações de FoFo, podemos recorrer ao ábaco de Hazen-Williams, que é um procedimento mais simples</a:t>
            </a:r>
          </a:p>
        </p:txBody>
      </p:sp>
      <p:pic>
        <p:nvPicPr>
          <p:cNvPr id="6" name="Imagem 5" descr="Uma imagem contendo pessoa, árvore, ao ar livre, chapéu&#10;&#10;Descrição gerada com muito alta confiança">
            <a:extLst>
              <a:ext uri="{FF2B5EF4-FFF2-40B4-BE49-F238E27FC236}">
                <a16:creationId xmlns:a16="http://schemas.microsoft.com/office/drawing/2014/main" id="{4842ABF3-BCFF-4D0B-9279-174A52725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93" y="5074267"/>
            <a:ext cx="1197467" cy="1202960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7E0EF2AB-E639-4F11-BC87-CF5823556129}"/>
              </a:ext>
            </a:extLst>
          </p:cNvPr>
          <p:cNvSpPr/>
          <p:nvPr/>
        </p:nvSpPr>
        <p:spPr>
          <a:xfrm>
            <a:off x="3371373" y="2733964"/>
            <a:ext cx="2724628" cy="1847272"/>
          </a:xfrm>
          <a:prstGeom prst="cloudCallout">
            <a:avLst>
              <a:gd name="adj1" fmla="val 22990"/>
              <a:gd name="adj2" fmla="val 79507"/>
            </a:avLst>
          </a:prstGeom>
          <a:solidFill>
            <a:srgbClr val="0D2040"/>
          </a:solidFill>
          <a:ln>
            <a:solidFill>
              <a:srgbClr val="AB8B4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Através dele calculamos o J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deve ser corrigido por K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802265F-27AE-4070-A772-A9F7D3D25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099899"/>
              </p:ext>
            </p:extLst>
          </p:nvPr>
        </p:nvGraphicFramePr>
        <p:xfrm>
          <a:off x="1062336" y="5227623"/>
          <a:ext cx="2276556" cy="620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6" imgW="838080" imgH="228600" progId="Equation.DSMT4">
                  <p:embed/>
                </p:oleObj>
              </mc:Choice>
              <mc:Fallback>
                <p:oleObj name="Equation" r:id="rId6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2336" y="5227623"/>
                        <a:ext cx="2276556" cy="620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09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89FE0F2-3F0D-42CC-854D-E7590EBF6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554" y="427309"/>
            <a:ext cx="5125573" cy="6148982"/>
          </a:xfrm>
          <a:prstGeom prst="rect">
            <a:avLst/>
          </a:prstGeom>
        </p:spPr>
      </p:pic>
      <p:pic>
        <p:nvPicPr>
          <p:cNvPr id="13314" name="Picture 2" descr="C:\Users\RAIMUN~1\AppData\Local\Temp\SNAGHTML1ed20d07.PNG">
            <a:extLst>
              <a:ext uri="{FF2B5EF4-FFF2-40B4-BE49-F238E27FC236}">
                <a16:creationId xmlns:a16="http://schemas.microsoft.com/office/drawing/2014/main" id="{19392CEB-5A36-46EB-9003-CA7F8ECE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678">
            <a:off x="33985" y="2768991"/>
            <a:ext cx="5705367" cy="9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0A17D29-B24E-4A4F-816F-AFBE2F11CC0B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95CE65-119E-499C-8F22-E4B2724D2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" y="358812"/>
            <a:ext cx="1561033" cy="182423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86ECDD8-2888-4A41-AD1A-A64A56773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99" y="4022304"/>
            <a:ext cx="1285200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7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29E1F7-2926-4A00-BFA1-C6C657B90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945" y="430815"/>
            <a:ext cx="3350223" cy="2998185"/>
          </a:xfrm>
          <a:prstGeom prst="rect">
            <a:avLst/>
          </a:prstGeom>
        </p:spPr>
      </p:pic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55DC6ACC-9BED-40C5-BED8-B5C238D54AC6}"/>
              </a:ext>
            </a:extLst>
          </p:cNvPr>
          <p:cNvSpPr/>
          <p:nvPr/>
        </p:nvSpPr>
        <p:spPr>
          <a:xfrm>
            <a:off x="4304145" y="184728"/>
            <a:ext cx="6382328" cy="2373745"/>
          </a:xfrm>
          <a:prstGeom prst="cloudCallout">
            <a:avLst>
              <a:gd name="adj1" fmla="val -85811"/>
              <a:gd name="adj2" fmla="val -14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Utilizando o Ábaco de Hazen-Williams, calcular a perda de carga em uma tubulação nova de 10” com 1480 m de comprimento, de ferro fundido , por onde passa uma vazão de água de 100 L/s.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212FE3F-92B2-490A-ABDF-F653909B1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489" y="2692644"/>
            <a:ext cx="4172557" cy="3727941"/>
          </a:xfrm>
          <a:prstGeom prst="rect">
            <a:avLst/>
          </a:prstGeom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2D2BEF99-B583-4FFD-87CF-9A92DB11C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552334"/>
              </p:ext>
            </p:extLst>
          </p:nvPr>
        </p:nvGraphicFramePr>
        <p:xfrm>
          <a:off x="752330" y="5010298"/>
          <a:ext cx="5343670" cy="78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Equation" r:id="rId5" imgW="2781000" imgH="406080" progId="Equation.DSMT4">
                  <p:embed/>
                </p:oleObj>
              </mc:Choice>
              <mc:Fallback>
                <p:oleObj name="Equation" r:id="rId5" imgW="2781000" imgH="4060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802265F-27AE-4070-A772-A9F7D3D25B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330" y="5010298"/>
                        <a:ext cx="5343670" cy="78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BB860AAA-D6C0-4116-AE16-045862D29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122089"/>
              </p:ext>
            </p:extLst>
          </p:nvPr>
        </p:nvGraphicFramePr>
        <p:xfrm>
          <a:off x="1209234" y="3273728"/>
          <a:ext cx="1638737" cy="73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Equation" r:id="rId7" imgW="901440" imgH="406080" progId="Equation.DSMT4">
                  <p:embed/>
                </p:oleObj>
              </mc:Choice>
              <mc:Fallback>
                <p:oleObj name="Equation" r:id="rId7" imgW="901440" imgH="40608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802265F-27AE-4070-A772-A9F7D3D25B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9234" y="3273728"/>
                        <a:ext cx="1638737" cy="738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467587FE-4855-402C-82A7-20191150F6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0188" y="4076217"/>
            <a:ext cx="1487783" cy="884627"/>
          </a:xfrm>
          <a:prstGeom prst="rect">
            <a:avLst/>
          </a:prstGeom>
        </p:spPr>
      </p:pic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069B59A7-AE92-41FA-8EF1-CBE440600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34034"/>
              </p:ext>
            </p:extLst>
          </p:nvPr>
        </p:nvGraphicFramePr>
        <p:xfrm>
          <a:off x="1776413" y="5954713"/>
          <a:ext cx="32924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Equation" r:id="rId10" imgW="1714320" imgH="203040" progId="Equation.DSMT4">
                  <p:embed/>
                </p:oleObj>
              </mc:Choice>
              <mc:Fallback>
                <p:oleObj name="Equation" r:id="rId10" imgW="1714320" imgH="2030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2D2BEF99-B583-4FFD-87CF-9A92DB11C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76413" y="5954713"/>
                        <a:ext cx="3292475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402082A3-2468-402D-9541-FD4AC4A161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5134" y="3351951"/>
            <a:ext cx="1105054" cy="1714740"/>
          </a:xfrm>
          <a:prstGeom prst="rect">
            <a:avLst/>
          </a:prstGeom>
        </p:spPr>
      </p:pic>
      <p:sp>
        <p:nvSpPr>
          <p:cNvPr id="19" name="Balão de Pensamento: Nuvem 18">
            <a:extLst>
              <a:ext uri="{FF2B5EF4-FFF2-40B4-BE49-F238E27FC236}">
                <a16:creationId xmlns:a16="http://schemas.microsoft.com/office/drawing/2014/main" id="{0B8B5E50-796D-4A2D-B57E-85023B20E2A0}"/>
              </a:ext>
            </a:extLst>
          </p:cNvPr>
          <p:cNvSpPr/>
          <p:nvPr/>
        </p:nvSpPr>
        <p:spPr>
          <a:xfrm>
            <a:off x="2918691" y="2410691"/>
            <a:ext cx="2072255" cy="1385454"/>
          </a:xfrm>
          <a:prstGeom prst="cloudCallout">
            <a:avLst>
              <a:gd name="adj1" fmla="val 72767"/>
              <a:gd name="adj2" fmla="val 36500"/>
            </a:avLst>
          </a:prstGeom>
          <a:solidFill>
            <a:srgbClr val="002245"/>
          </a:solidFill>
          <a:ln>
            <a:solidFill>
              <a:srgbClr val="E7E7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fórmula tinha dado 21,63 m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EC8793A-9A88-4E68-A0DA-19AC236DE269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0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4936693B-9C0F-46B6-A9D2-B4E3EF5D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0" y="2878221"/>
            <a:ext cx="3571875" cy="3190875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A9856F31-68DD-4C34-BC93-4CEF8447E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" y="358812"/>
            <a:ext cx="1561033" cy="1824230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ACD870D2-1304-4274-B357-52C7A8A7B040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7E9094AB-7260-49D4-B23F-E28E1C7F43EC}"/>
              </a:ext>
            </a:extLst>
          </p:cNvPr>
          <p:cNvSpPr/>
          <p:nvPr/>
        </p:nvSpPr>
        <p:spPr>
          <a:xfrm>
            <a:off x="2235198" y="338829"/>
            <a:ext cx="7536873" cy="2348345"/>
          </a:xfrm>
          <a:prstGeom prst="wedgeEllipseCallout">
            <a:avLst>
              <a:gd name="adj1" fmla="val -62867"/>
              <a:gd name="adj2" fmla="val 5469"/>
            </a:avLst>
          </a:prstGeom>
          <a:solidFill>
            <a:srgbClr val="231F20"/>
          </a:solidFill>
          <a:ln w="28575"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Admitindo-se que e tubulação da questão anterior esteja interligando dois reservatórios  com diferença de nível de 25 m e que o comprimento total , incluindo ao comprimento  equivalentes seja 1480 m, pede-se determinar a vazão para a instalação nova e para a instalação com 20 anos. </a:t>
            </a:r>
          </a:p>
        </p:txBody>
      </p:sp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C6C7D947-69B5-4F26-A041-26196FE67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95761"/>
              </p:ext>
            </p:extLst>
          </p:nvPr>
        </p:nvGraphicFramePr>
        <p:xfrm>
          <a:off x="3744228" y="2820019"/>
          <a:ext cx="8158427" cy="67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5" imgW="5346360" imgH="444240" progId="Equation.DSMT4">
                  <p:embed/>
                </p:oleObj>
              </mc:Choice>
              <mc:Fallback>
                <p:oleObj name="Equation" r:id="rId5" imgW="53463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228" y="2820019"/>
                        <a:ext cx="8158427" cy="678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B76FA78F-75C9-4599-8787-AF273F395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15140"/>
              </p:ext>
            </p:extLst>
          </p:nvPr>
        </p:nvGraphicFramePr>
        <p:xfrm>
          <a:off x="3897017" y="3642385"/>
          <a:ext cx="29654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7" imgW="1942920" imgH="431640" progId="Equation.DSMT4">
                  <p:embed/>
                </p:oleObj>
              </mc:Choice>
              <mc:Fallback>
                <p:oleObj name="Equation" r:id="rId7" imgW="1942920" imgH="43164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C6C7D947-69B5-4F26-A041-26196FE67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7017" y="3642385"/>
                        <a:ext cx="296545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Imagem 40">
            <a:extLst>
              <a:ext uri="{FF2B5EF4-FFF2-40B4-BE49-F238E27FC236}">
                <a16:creationId xmlns:a16="http://schemas.microsoft.com/office/drawing/2014/main" id="{65D616AE-FFCD-4693-8E56-9A95CA8B0B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3299" y="3456744"/>
            <a:ext cx="1487783" cy="884627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1A426C-F1AA-4606-9752-508C2D7C148E}"/>
              </a:ext>
            </a:extLst>
          </p:cNvPr>
          <p:cNvSpPr txBox="1"/>
          <p:nvPr/>
        </p:nvSpPr>
        <p:spPr>
          <a:xfrm>
            <a:off x="6744128" y="3748665"/>
            <a:ext cx="250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Tubulação nova</a:t>
            </a:r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6AEA8C92-CE62-4088-924E-2D0A3D92F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589025"/>
              </p:ext>
            </p:extLst>
          </p:nvPr>
        </p:nvGraphicFramePr>
        <p:xfrm>
          <a:off x="4476384" y="4553177"/>
          <a:ext cx="45354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6" name="Equation" r:id="rId10" imgW="2971800" imgH="406080" progId="Equation.DSMT4">
                  <p:embed/>
                </p:oleObj>
              </mc:Choice>
              <mc:Fallback>
                <p:oleObj name="Equation" r:id="rId10" imgW="2971800" imgH="40608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B76FA78F-75C9-4599-8787-AF273F395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76384" y="4553177"/>
                        <a:ext cx="453548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Imagem 44">
            <a:extLst>
              <a:ext uri="{FF2B5EF4-FFF2-40B4-BE49-F238E27FC236}">
                <a16:creationId xmlns:a16="http://schemas.microsoft.com/office/drawing/2014/main" id="{C0BD7E6C-B14D-4F2B-88AE-2714C99433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8468" y="4978096"/>
            <a:ext cx="1424187" cy="1481345"/>
          </a:xfrm>
          <a:prstGeom prst="rect">
            <a:avLst/>
          </a:prstGeom>
        </p:spPr>
      </p:pic>
      <p:sp>
        <p:nvSpPr>
          <p:cNvPr id="46" name="Balão de Fala: Oval 45">
            <a:extLst>
              <a:ext uri="{FF2B5EF4-FFF2-40B4-BE49-F238E27FC236}">
                <a16:creationId xmlns:a16="http://schemas.microsoft.com/office/drawing/2014/main" id="{8E2AB275-97CA-4FF4-928A-A9CD235BEB8B}"/>
              </a:ext>
            </a:extLst>
          </p:cNvPr>
          <p:cNvSpPr/>
          <p:nvPr/>
        </p:nvSpPr>
        <p:spPr>
          <a:xfrm>
            <a:off x="6539345" y="5292436"/>
            <a:ext cx="3787151" cy="884627"/>
          </a:xfrm>
          <a:prstGeom prst="wedgeEllipseCallout">
            <a:avLst>
              <a:gd name="adj1" fmla="val 63552"/>
              <a:gd name="adj2" fmla="val 5075"/>
            </a:avLst>
          </a:prstGeom>
          <a:solidFill>
            <a:srgbClr val="242424"/>
          </a:solidFill>
          <a:ln w="28575">
            <a:solidFill>
              <a:srgbClr val="BE9A3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Agora é trabalhar no ábaco de Hazen-Williams</a:t>
            </a:r>
          </a:p>
        </p:txBody>
      </p:sp>
    </p:spTree>
    <p:extLst>
      <p:ext uri="{BB962C8B-B14F-4D97-AF65-F5344CB8AC3E}">
        <p14:creationId xmlns:p14="http://schemas.microsoft.com/office/powerpoint/2010/main" val="26693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AIMUN~1\AppData\Local\Temp\SNAGHTML1f0794b3.PNG">
            <a:extLst>
              <a:ext uri="{FF2B5EF4-FFF2-40B4-BE49-F238E27FC236}">
                <a16:creationId xmlns:a16="http://schemas.microsoft.com/office/drawing/2014/main" id="{B2367C86-A4F6-4826-92D3-3243190E3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940" y="941246"/>
            <a:ext cx="7726316" cy="49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D52BB53-903A-4C95-9B21-F9078087C81C}"/>
              </a:ext>
            </a:extLst>
          </p:cNvPr>
          <p:cNvCxnSpPr>
            <a:cxnSpLocks/>
          </p:cNvCxnSpPr>
          <p:nvPr/>
        </p:nvCxnSpPr>
        <p:spPr>
          <a:xfrm flipH="1">
            <a:off x="1430270" y="2489019"/>
            <a:ext cx="954414" cy="755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DAC8A76B-376F-4495-BEA8-268EA7FF3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" y="626666"/>
            <a:ext cx="1561033" cy="182423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8203E20-8186-449B-820F-776DB45B869D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BC7DE67-B43F-41A0-992E-AF5AA1C78590}"/>
              </a:ext>
            </a:extLst>
          </p:cNvPr>
          <p:cNvSpPr/>
          <p:nvPr/>
        </p:nvSpPr>
        <p:spPr>
          <a:xfrm>
            <a:off x="2272147" y="2410510"/>
            <a:ext cx="230909" cy="175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DCC19F56-FB25-4FDD-B747-2099CE9D5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412292"/>
              </p:ext>
            </p:extLst>
          </p:nvPr>
        </p:nvGraphicFramePr>
        <p:xfrm>
          <a:off x="700384" y="3116117"/>
          <a:ext cx="1055978" cy="62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5" imgW="685800" imgH="406080" progId="Equation.DSMT4">
                  <p:embed/>
                </p:oleObj>
              </mc:Choice>
              <mc:Fallback>
                <p:oleObj name="Equation" r:id="rId5" imgW="6858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0384" y="3116117"/>
                        <a:ext cx="1055978" cy="62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Imagem 19">
            <a:extLst>
              <a:ext uri="{FF2B5EF4-FFF2-40B4-BE49-F238E27FC236}">
                <a16:creationId xmlns:a16="http://schemas.microsoft.com/office/drawing/2014/main" id="{8FF62118-3307-429F-B4F3-E9D3D2EB01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80" y="2963613"/>
            <a:ext cx="2162477" cy="3572374"/>
          </a:xfrm>
          <a:prstGeom prst="rect">
            <a:avLst/>
          </a:prstGeom>
        </p:spPr>
      </p:pic>
      <p:sp>
        <p:nvSpPr>
          <p:cNvPr id="21" name="Balão de Pensamento: Nuvem 20">
            <a:extLst>
              <a:ext uri="{FF2B5EF4-FFF2-40B4-BE49-F238E27FC236}">
                <a16:creationId xmlns:a16="http://schemas.microsoft.com/office/drawing/2014/main" id="{938928AC-9D07-417D-8917-DC2D20643F36}"/>
              </a:ext>
            </a:extLst>
          </p:cNvPr>
          <p:cNvSpPr/>
          <p:nvPr/>
        </p:nvSpPr>
        <p:spPr>
          <a:xfrm>
            <a:off x="6887478" y="1708546"/>
            <a:ext cx="4287252" cy="1403928"/>
          </a:xfrm>
          <a:prstGeom prst="cloudCallout">
            <a:avLst>
              <a:gd name="adj1" fmla="val 46600"/>
              <a:gd name="adj2" fmla="val 68026"/>
            </a:avLst>
          </a:prstGeom>
          <a:solidFill>
            <a:srgbClr val="800010"/>
          </a:solidFill>
          <a:ln w="28575">
            <a:solidFill>
              <a:srgbClr val="5F5F5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 para a tubulação nova e para a tubulação de 20 anos?</a:t>
            </a:r>
          </a:p>
        </p:txBody>
      </p:sp>
    </p:spTree>
    <p:extLst>
      <p:ext uri="{BB962C8B-B14F-4D97-AF65-F5344CB8AC3E}">
        <p14:creationId xmlns:p14="http://schemas.microsoft.com/office/powerpoint/2010/main" val="153013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4936693B-9C0F-46B6-A9D2-B4E3EF5D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0" y="2878221"/>
            <a:ext cx="3571875" cy="3190875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A9856F31-68DD-4C34-BC93-4CEF8447E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" y="358812"/>
            <a:ext cx="1561033" cy="1824230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ACD870D2-1304-4274-B357-52C7A8A7B040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7E9094AB-7260-49D4-B23F-E28E1C7F43EC}"/>
              </a:ext>
            </a:extLst>
          </p:cNvPr>
          <p:cNvSpPr/>
          <p:nvPr/>
        </p:nvSpPr>
        <p:spPr>
          <a:xfrm>
            <a:off x="1930399" y="397305"/>
            <a:ext cx="2946402" cy="2348345"/>
          </a:xfrm>
          <a:prstGeom prst="wedgeEllipseCallout">
            <a:avLst>
              <a:gd name="adj1" fmla="val -62867"/>
              <a:gd name="adj2" fmla="val 5469"/>
            </a:avLst>
          </a:prstGeom>
          <a:solidFill>
            <a:srgbClr val="231F20"/>
          </a:solidFill>
          <a:ln w="28575"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a instalação depois de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anos, muda o valor do C e em consequência do K </a:t>
            </a:r>
          </a:p>
        </p:txBody>
      </p:sp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C6C7D947-69B5-4F26-A041-26196FE676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4228" y="2820019"/>
          <a:ext cx="8158427" cy="67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5" imgW="5346360" imgH="444240" progId="Equation.DSMT4">
                  <p:embed/>
                </p:oleObj>
              </mc:Choice>
              <mc:Fallback>
                <p:oleObj name="Equation" r:id="rId5" imgW="5346360" imgH="44424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C6C7D947-69B5-4F26-A041-26196FE67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228" y="2820019"/>
                        <a:ext cx="8158427" cy="678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B76FA78F-75C9-4599-8787-AF273F3952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7017" y="3642385"/>
          <a:ext cx="29654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7" imgW="1942920" imgH="431640" progId="Equation.DSMT4">
                  <p:embed/>
                </p:oleObj>
              </mc:Choice>
              <mc:Fallback>
                <p:oleObj name="Equation" r:id="rId7" imgW="1942920" imgH="431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B76FA78F-75C9-4599-8787-AF273F395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97017" y="3642385"/>
                        <a:ext cx="296545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1A426C-F1AA-4606-9752-508C2D7C148E}"/>
              </a:ext>
            </a:extLst>
          </p:cNvPr>
          <p:cNvSpPr txBox="1"/>
          <p:nvPr/>
        </p:nvSpPr>
        <p:spPr>
          <a:xfrm>
            <a:off x="6862467" y="3748665"/>
            <a:ext cx="250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Tubulação com 20 anos</a:t>
            </a:r>
          </a:p>
        </p:txBody>
      </p:sp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6AEA8C92-CE62-4088-924E-2D0A3D92F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658649"/>
              </p:ext>
            </p:extLst>
          </p:nvPr>
        </p:nvGraphicFramePr>
        <p:xfrm>
          <a:off x="4495800" y="4552950"/>
          <a:ext cx="4495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9" imgW="2946240" imgH="406080" progId="Equation.DSMT4">
                  <p:embed/>
                </p:oleObj>
              </mc:Choice>
              <mc:Fallback>
                <p:oleObj name="Equation" r:id="rId9" imgW="2946240" imgH="406080" progId="Equation.DSMT4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6AEA8C92-CE62-4088-924E-2D0A3D92F7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5800" y="4552950"/>
                        <a:ext cx="44958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Imagem 44">
            <a:extLst>
              <a:ext uri="{FF2B5EF4-FFF2-40B4-BE49-F238E27FC236}">
                <a16:creationId xmlns:a16="http://schemas.microsoft.com/office/drawing/2014/main" id="{C0BD7E6C-B14D-4F2B-88AE-2714C9943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8468" y="4978096"/>
            <a:ext cx="1424187" cy="1481345"/>
          </a:xfrm>
          <a:prstGeom prst="rect">
            <a:avLst/>
          </a:prstGeom>
        </p:spPr>
      </p:pic>
      <p:sp>
        <p:nvSpPr>
          <p:cNvPr id="46" name="Balão de Fala: Oval 45">
            <a:extLst>
              <a:ext uri="{FF2B5EF4-FFF2-40B4-BE49-F238E27FC236}">
                <a16:creationId xmlns:a16="http://schemas.microsoft.com/office/drawing/2014/main" id="{8E2AB275-97CA-4FF4-928A-A9CD235BEB8B}"/>
              </a:ext>
            </a:extLst>
          </p:cNvPr>
          <p:cNvSpPr/>
          <p:nvPr/>
        </p:nvSpPr>
        <p:spPr>
          <a:xfrm>
            <a:off x="5650149" y="5267287"/>
            <a:ext cx="4544532" cy="884627"/>
          </a:xfrm>
          <a:prstGeom prst="wedgeEllipseCallout">
            <a:avLst>
              <a:gd name="adj1" fmla="val 63552"/>
              <a:gd name="adj2" fmla="val 5075"/>
            </a:avLst>
          </a:prstGeom>
          <a:solidFill>
            <a:srgbClr val="242424"/>
          </a:solidFill>
          <a:ln w="28575">
            <a:solidFill>
              <a:srgbClr val="BE9A3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Novamente, recorremos ao ábaco de Hazen-Williams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6EA48E-7AD8-4846-B14B-0A5F9D4D4D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0700" y="632087"/>
            <a:ext cx="2446232" cy="175275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57128F9-6FFB-4FD8-A3E4-B322EFA4A7F2}"/>
              </a:ext>
            </a:extLst>
          </p:cNvPr>
          <p:cNvSpPr/>
          <p:nvPr/>
        </p:nvSpPr>
        <p:spPr>
          <a:xfrm>
            <a:off x="5781964" y="2078182"/>
            <a:ext cx="757381" cy="306657"/>
          </a:xfrm>
          <a:prstGeom prst="ellipse">
            <a:avLst/>
          </a:prstGeom>
          <a:noFill/>
          <a:ln w="28575">
            <a:solidFill>
              <a:srgbClr val="EF3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4DA0DE1A-97B7-4CEF-B0C6-ABE0D4B1DBB0}"/>
              </a:ext>
            </a:extLst>
          </p:cNvPr>
          <p:cNvSpPr/>
          <p:nvPr/>
        </p:nvSpPr>
        <p:spPr>
          <a:xfrm>
            <a:off x="7624348" y="622822"/>
            <a:ext cx="489646" cy="648105"/>
          </a:xfrm>
          <a:prstGeom prst="ellipse">
            <a:avLst/>
          </a:prstGeom>
          <a:noFill/>
          <a:ln w="28575">
            <a:solidFill>
              <a:srgbClr val="EF3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B7B5B077-337D-41BD-AF3A-16C73B12FDF7}"/>
              </a:ext>
            </a:extLst>
          </p:cNvPr>
          <p:cNvSpPr/>
          <p:nvPr/>
        </p:nvSpPr>
        <p:spPr>
          <a:xfrm>
            <a:off x="7730836" y="2087447"/>
            <a:ext cx="383158" cy="306657"/>
          </a:xfrm>
          <a:prstGeom prst="ellipse">
            <a:avLst/>
          </a:prstGeom>
          <a:noFill/>
          <a:ln w="28575">
            <a:solidFill>
              <a:srgbClr val="EF3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DC78620-337D-4758-A8DE-470446070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73164"/>
              </p:ext>
            </p:extLst>
          </p:nvPr>
        </p:nvGraphicFramePr>
        <p:xfrm>
          <a:off x="9223375" y="1270000"/>
          <a:ext cx="13160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13" imgW="583920" imgH="177480" progId="Equation.DSMT4">
                  <p:embed/>
                </p:oleObj>
              </mc:Choice>
              <mc:Fallback>
                <p:oleObj name="Equation" r:id="rId13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223375" y="1270000"/>
                        <a:ext cx="1316038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D90F4F59-0178-4E48-849C-921247ECF5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5522" y="3529288"/>
            <a:ext cx="1311863" cy="8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5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 animBg="1"/>
      <p:bldP spid="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208071BD-41BF-457C-BA69-8B8BEACA6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289" y="626666"/>
            <a:ext cx="7740376" cy="5172364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D52BB53-903A-4C95-9B21-F9078087C81C}"/>
              </a:ext>
            </a:extLst>
          </p:cNvPr>
          <p:cNvCxnSpPr>
            <a:cxnSpLocks/>
          </p:cNvCxnSpPr>
          <p:nvPr/>
        </p:nvCxnSpPr>
        <p:spPr>
          <a:xfrm flipH="1">
            <a:off x="1365211" y="2703490"/>
            <a:ext cx="954414" cy="755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DAC8A76B-376F-4495-BEA8-268EA7FF3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8" y="626666"/>
            <a:ext cx="1561033" cy="182423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8203E20-8186-449B-820F-776DB45B869D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BC7DE67-B43F-41A0-992E-AF5AA1C78590}"/>
              </a:ext>
            </a:extLst>
          </p:cNvPr>
          <p:cNvSpPr/>
          <p:nvPr/>
        </p:nvSpPr>
        <p:spPr>
          <a:xfrm>
            <a:off x="2204171" y="2615745"/>
            <a:ext cx="230909" cy="175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DCC19F56-FB25-4FDD-B747-2099CE9D5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14427"/>
              </p:ext>
            </p:extLst>
          </p:nvPr>
        </p:nvGraphicFramePr>
        <p:xfrm>
          <a:off x="840509" y="3281112"/>
          <a:ext cx="9588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5" imgW="622080" imgH="406080" progId="Equation.DSMT4">
                  <p:embed/>
                </p:oleObj>
              </mc:Choice>
              <mc:Fallback>
                <p:oleObj name="Equation" r:id="rId5" imgW="622080" imgH="40608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DCC19F56-FB25-4FDD-B747-2099CE9D5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0509" y="3281112"/>
                        <a:ext cx="958850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Imagem 23">
            <a:extLst>
              <a:ext uri="{FF2B5EF4-FFF2-40B4-BE49-F238E27FC236}">
                <a16:creationId xmlns:a16="http://schemas.microsoft.com/office/drawing/2014/main" id="{4E98F670-AE18-45C8-9309-F1B9DD88FF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880" y="2963613"/>
            <a:ext cx="2162477" cy="3572374"/>
          </a:xfrm>
          <a:prstGeom prst="rect">
            <a:avLst/>
          </a:prstGeom>
        </p:spPr>
      </p:pic>
      <p:sp>
        <p:nvSpPr>
          <p:cNvPr id="25" name="Balão de Pensamento: Nuvem 24">
            <a:extLst>
              <a:ext uri="{FF2B5EF4-FFF2-40B4-BE49-F238E27FC236}">
                <a16:creationId xmlns:a16="http://schemas.microsoft.com/office/drawing/2014/main" id="{C9DD7CB4-A7AF-462A-B49B-C57498D49481}"/>
              </a:ext>
            </a:extLst>
          </p:cNvPr>
          <p:cNvSpPr/>
          <p:nvPr/>
        </p:nvSpPr>
        <p:spPr>
          <a:xfrm>
            <a:off x="6887478" y="1708546"/>
            <a:ext cx="4287252" cy="1403928"/>
          </a:xfrm>
          <a:prstGeom prst="cloudCallout">
            <a:avLst>
              <a:gd name="adj1" fmla="val 46600"/>
              <a:gd name="adj2" fmla="val 68026"/>
            </a:avLst>
          </a:prstGeom>
          <a:solidFill>
            <a:srgbClr val="800010"/>
          </a:solidFill>
          <a:ln w="28575">
            <a:solidFill>
              <a:srgbClr val="5F5F5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 para resolver pela fórmula de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hazen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-Williams?</a:t>
            </a:r>
          </a:p>
        </p:txBody>
      </p:sp>
    </p:spTree>
    <p:extLst>
      <p:ext uri="{BB962C8B-B14F-4D97-AF65-F5344CB8AC3E}">
        <p14:creationId xmlns:p14="http://schemas.microsoft.com/office/powerpoint/2010/main" val="41258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FE82CF-E24F-4E70-96E4-F16CD6323F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50" r="4356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8578825-764D-4DBC-AEF9-4BAEABF6B3CA}"/>
              </a:ext>
            </a:extLst>
          </p:cNvPr>
          <p:cNvSpPr/>
          <p:nvPr/>
        </p:nvSpPr>
        <p:spPr>
          <a:xfrm>
            <a:off x="905575" y="-4571"/>
            <a:ext cx="3435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Fórmula 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219579A-AFBF-46DC-AFB2-EAB0F33B8DCD}"/>
              </a:ext>
            </a:extLst>
          </p:cNvPr>
          <p:cNvSpPr/>
          <p:nvPr/>
        </p:nvSpPr>
        <p:spPr>
          <a:xfrm>
            <a:off x="7042687" y="6010319"/>
            <a:ext cx="4960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Hazen - Williams</a:t>
            </a:r>
          </a:p>
        </p:txBody>
      </p:sp>
      <p:pic>
        <p:nvPicPr>
          <p:cNvPr id="1026" name="Picture 2" descr="C:\Users\RAIMUN~1\AppData\Local\Temp\SNAGHTML1aab5f5f.PNG">
            <a:extLst>
              <a:ext uri="{FF2B5EF4-FFF2-40B4-BE49-F238E27FC236}">
                <a16:creationId xmlns:a16="http://schemas.microsoft.com/office/drawing/2014/main" id="{5532735B-D4CF-40CB-ABEE-F118BCF5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62" y="2006365"/>
            <a:ext cx="279082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lão de Pensamento: Nuvem 8">
            <a:extLst>
              <a:ext uri="{FF2B5EF4-FFF2-40B4-BE49-F238E27FC236}">
                <a16:creationId xmlns:a16="http://schemas.microsoft.com/office/drawing/2014/main" id="{C5CF3203-5436-4AB0-8D2C-36329C62D04F}"/>
              </a:ext>
            </a:extLst>
          </p:cNvPr>
          <p:cNvSpPr/>
          <p:nvPr/>
        </p:nvSpPr>
        <p:spPr>
          <a:xfrm>
            <a:off x="6342039" y="756022"/>
            <a:ext cx="3528291" cy="1451469"/>
          </a:xfrm>
          <a:prstGeom prst="cloudCallout">
            <a:avLst>
              <a:gd name="adj1" fmla="val -59315"/>
              <a:gd name="adj2" fmla="val 143745"/>
            </a:avLst>
          </a:prstGeom>
          <a:solidFill>
            <a:srgbClr val="002244"/>
          </a:solidFill>
          <a:ln>
            <a:solidFill>
              <a:srgbClr val="4B92D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outra forma de calcular as perdas de carga!</a:t>
            </a:r>
          </a:p>
        </p:txBody>
      </p:sp>
      <p:sp>
        <p:nvSpPr>
          <p:cNvPr id="14" name="Balão de Pensamento: Nuvem 13">
            <a:extLst>
              <a:ext uri="{FF2B5EF4-FFF2-40B4-BE49-F238E27FC236}">
                <a16:creationId xmlns:a16="http://schemas.microsoft.com/office/drawing/2014/main" id="{FC4C3A11-FA12-4C8A-BDF1-91781138F0D7}"/>
              </a:ext>
            </a:extLst>
          </p:cNvPr>
          <p:cNvSpPr/>
          <p:nvPr/>
        </p:nvSpPr>
        <p:spPr>
          <a:xfrm>
            <a:off x="1717967" y="834435"/>
            <a:ext cx="3528291" cy="1451469"/>
          </a:xfrm>
          <a:prstGeom prst="cloudCallout">
            <a:avLst>
              <a:gd name="adj1" fmla="val 50371"/>
              <a:gd name="adj2" fmla="val 69929"/>
            </a:avLst>
          </a:prstGeom>
          <a:solidFill>
            <a:srgbClr val="FCC11A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será que foi obtida?</a:t>
            </a:r>
          </a:p>
        </p:txBody>
      </p:sp>
    </p:spTree>
    <p:extLst>
      <p:ext uri="{BB962C8B-B14F-4D97-AF65-F5344CB8AC3E}">
        <p14:creationId xmlns:p14="http://schemas.microsoft.com/office/powerpoint/2010/main" val="6236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>
            <a:extLst>
              <a:ext uri="{FF2B5EF4-FFF2-40B4-BE49-F238E27FC236}">
                <a16:creationId xmlns:a16="http://schemas.microsoft.com/office/drawing/2014/main" id="{4936693B-9C0F-46B6-A9D2-B4E3EF5DB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0" y="2878221"/>
            <a:ext cx="3571875" cy="3190875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A9856F31-68DD-4C34-BC93-4CEF8447E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" y="358812"/>
            <a:ext cx="1561033" cy="1824230"/>
          </a:xfrm>
          <a:prstGeom prst="rect">
            <a:avLst/>
          </a:prstGeom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ACD870D2-1304-4274-B357-52C7A8A7B040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7E9094AB-7260-49D4-B23F-E28E1C7F43EC}"/>
              </a:ext>
            </a:extLst>
          </p:cNvPr>
          <p:cNvSpPr/>
          <p:nvPr/>
        </p:nvSpPr>
        <p:spPr>
          <a:xfrm>
            <a:off x="1962301" y="1390665"/>
            <a:ext cx="1561033" cy="667468"/>
          </a:xfrm>
          <a:prstGeom prst="wedgeEllipseCallout">
            <a:avLst>
              <a:gd name="adj1" fmla="val -104285"/>
              <a:gd name="adj2" fmla="val -16672"/>
            </a:avLst>
          </a:prstGeom>
          <a:solidFill>
            <a:srgbClr val="231F20"/>
          </a:solidFill>
          <a:ln w="28575"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Claro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C6C7D947-69B5-4F26-A041-26196FE67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421179"/>
              </p:ext>
            </p:extLst>
          </p:nvPr>
        </p:nvGraphicFramePr>
        <p:xfrm>
          <a:off x="3523334" y="505724"/>
          <a:ext cx="8158427" cy="67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Equation" r:id="rId5" imgW="5346360" imgH="444240" progId="Equation.DSMT4">
                  <p:embed/>
                </p:oleObj>
              </mc:Choice>
              <mc:Fallback>
                <p:oleObj name="Equation" r:id="rId5" imgW="5346360" imgH="44424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C6C7D947-69B5-4F26-A041-26196FE67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3334" y="505724"/>
                        <a:ext cx="8158427" cy="678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B76FA78F-75C9-4599-8787-AF273F395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001082"/>
              </p:ext>
            </p:extLst>
          </p:nvPr>
        </p:nvGraphicFramePr>
        <p:xfrm>
          <a:off x="4945352" y="1522642"/>
          <a:ext cx="416718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7" imgW="2730240" imgH="431640" progId="Equation.DSMT4">
                  <p:embed/>
                </p:oleObj>
              </mc:Choice>
              <mc:Fallback>
                <p:oleObj name="Equation" r:id="rId7" imgW="2730240" imgH="431640" progId="Equation.DSMT4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B76FA78F-75C9-4599-8787-AF273F395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5352" y="1522642"/>
                        <a:ext cx="416718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EFAF32BF-1125-4663-AF2C-21DEF7DD3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39637"/>
              </p:ext>
            </p:extLst>
          </p:nvPr>
        </p:nvGraphicFramePr>
        <p:xfrm>
          <a:off x="5028479" y="2338466"/>
          <a:ext cx="2702357" cy="36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Equation" r:id="rId9" imgW="1688760" imgH="228600" progId="Equation.DSMT4">
                  <p:embed/>
                </p:oleObj>
              </mc:Choice>
              <mc:Fallback>
                <p:oleObj name="Equation" r:id="rId9" imgW="168876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E56208E0-78EA-4791-AA1C-34C831A32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28479" y="2338466"/>
                        <a:ext cx="2702357" cy="36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2890FDD4-559C-4685-A2FF-AEF4D3030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44513"/>
              </p:ext>
            </p:extLst>
          </p:nvPr>
        </p:nvGraphicFramePr>
        <p:xfrm>
          <a:off x="4945352" y="2988908"/>
          <a:ext cx="4002088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Equation" r:id="rId11" imgW="2501640" imgH="888840" progId="Equation.DSMT4">
                  <p:embed/>
                </p:oleObj>
              </mc:Choice>
              <mc:Fallback>
                <p:oleObj name="Equation" r:id="rId11" imgW="2501640" imgH="8888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EFAF32BF-1125-4663-AF2C-21DEF7DD3D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45352" y="2988908"/>
                        <a:ext cx="4002088" cy="142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E2201A84-299F-47CE-9D7C-381088C51C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3822" y="3343397"/>
            <a:ext cx="3086531" cy="3267531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65F67709-EB0E-4B22-B7FD-3864DBA01499}"/>
              </a:ext>
            </a:extLst>
          </p:cNvPr>
          <p:cNvSpPr/>
          <p:nvPr/>
        </p:nvSpPr>
        <p:spPr>
          <a:xfrm>
            <a:off x="6018908" y="4586249"/>
            <a:ext cx="3167277" cy="1425575"/>
          </a:xfrm>
          <a:prstGeom prst="wedgeEllipseCallout">
            <a:avLst>
              <a:gd name="adj1" fmla="val 76489"/>
              <a:gd name="adj2" fmla="val -7474"/>
            </a:avLst>
          </a:prstGeom>
          <a:solidFill>
            <a:srgbClr val="860011"/>
          </a:solidFill>
          <a:ln w="28575">
            <a:solidFill>
              <a:srgbClr val="5F5F5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Refaça o exercício para uma tubulação de 8”</a:t>
            </a:r>
          </a:p>
        </p:txBody>
      </p:sp>
    </p:spTree>
    <p:extLst>
      <p:ext uri="{BB962C8B-B14F-4D97-AF65-F5344CB8AC3E}">
        <p14:creationId xmlns:p14="http://schemas.microsoft.com/office/powerpoint/2010/main" val="3970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26D05C2A-D1FA-4F73-9437-C970A2626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8"/>
            <a:ext cx="12192000" cy="67818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E3358E05-FE02-426F-8BCF-BA7580BE819C}"/>
              </a:ext>
            </a:extLst>
          </p:cNvPr>
          <p:cNvSpPr/>
          <p:nvPr/>
        </p:nvSpPr>
        <p:spPr>
          <a:xfrm>
            <a:off x="5514109" y="38100"/>
            <a:ext cx="5412509" cy="3019136"/>
          </a:xfrm>
          <a:prstGeom prst="wedgeEllipseCallout">
            <a:avLst>
              <a:gd name="adj1" fmla="val -51418"/>
              <a:gd name="adj2" fmla="val 34275"/>
            </a:avLst>
          </a:prstGeom>
          <a:solidFill>
            <a:srgbClr val="353535"/>
          </a:solidFill>
          <a:ln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Desenvolvida pelo Engenheiro Civil e Sanitarista Allen Hazen e pelo Professor de Hidráulica Garden Williams, em 1903, é, sem dúvida, a fórmula prática mais empregada pelos calculistas devido ao amplo uso e confirmações experimentais. </a:t>
            </a:r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855CDD81-F8E7-4860-B575-9C93656564F4}"/>
              </a:ext>
            </a:extLst>
          </p:cNvPr>
          <p:cNvSpPr/>
          <p:nvPr/>
        </p:nvSpPr>
        <p:spPr>
          <a:xfrm>
            <a:off x="2761673" y="4904509"/>
            <a:ext cx="4211781" cy="1223818"/>
          </a:xfrm>
          <a:prstGeom prst="wedgeEllipseCallout">
            <a:avLst>
              <a:gd name="adj1" fmla="val 16701"/>
              <a:gd name="adj2" fmla="val 72299"/>
            </a:avLst>
          </a:prstGeom>
          <a:solidFill>
            <a:srgbClr val="353535"/>
          </a:solidFill>
          <a:ln>
            <a:solidFill>
              <a:srgbClr val="EAC9BC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 limitação seria pelo fato de não se considerar a viscosidade do fluido!</a:t>
            </a:r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4F510C0C-0315-4511-895C-20CF190E8703}"/>
              </a:ext>
            </a:extLst>
          </p:cNvPr>
          <p:cNvSpPr/>
          <p:nvPr/>
        </p:nvSpPr>
        <p:spPr>
          <a:xfrm>
            <a:off x="965201" y="274925"/>
            <a:ext cx="3177308" cy="2545485"/>
          </a:xfrm>
          <a:prstGeom prst="wedgeEllipseCallout">
            <a:avLst>
              <a:gd name="adj1" fmla="val -13319"/>
              <a:gd name="adj2" fmla="val 98357"/>
            </a:avLst>
          </a:prstGeom>
          <a:solidFill>
            <a:srgbClr val="6AA36A"/>
          </a:solidFill>
          <a:ln w="57150">
            <a:solidFill>
              <a:srgbClr val="B8E6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resultados bastante razoáveis para diâmetros de 50 a 3.000 mm, com velocidades de escoamento inferiores a 3,0 m/s.</a:t>
            </a:r>
          </a:p>
        </p:txBody>
      </p:sp>
    </p:spTree>
    <p:extLst>
      <p:ext uri="{BB962C8B-B14F-4D97-AF65-F5344CB8AC3E}">
        <p14:creationId xmlns:p14="http://schemas.microsoft.com/office/powerpoint/2010/main" val="223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162A51E-5DF2-4352-BFDF-30174FF8D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460" y="757381"/>
            <a:ext cx="2454360" cy="2324205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5517369-DABC-464F-9E58-8D3945EEF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384271"/>
              </p:ext>
            </p:extLst>
          </p:nvPr>
        </p:nvGraphicFramePr>
        <p:xfrm>
          <a:off x="8509624" y="3595615"/>
          <a:ext cx="3373438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0" name="Equation" r:id="rId5" imgW="2273040" imgH="1485720" progId="Equation.DSMT4">
                  <p:embed/>
                </p:oleObj>
              </mc:Choice>
              <mc:Fallback>
                <p:oleObj name="Equation" r:id="rId5" imgW="227304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9624" y="3595615"/>
                        <a:ext cx="3373438" cy="220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461E9AC-4712-4ACE-99D3-44D33A8BE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472601"/>
              </p:ext>
            </p:extLst>
          </p:nvPr>
        </p:nvGraphicFramePr>
        <p:xfrm>
          <a:off x="3065463" y="2514600"/>
          <a:ext cx="3333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1" name="Equation" r:id="rId7" imgW="2247840" imgH="406080" progId="Equation.DSMT4">
                  <p:embed/>
                </p:oleObj>
              </mc:Choice>
              <mc:Fallback>
                <p:oleObj name="Equation" r:id="rId7" imgW="2247840" imgH="40608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65517369-DABC-464F-9E58-8D3945EEF5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5463" y="2514600"/>
                        <a:ext cx="33337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97CC8E84-37E1-4EAE-AF83-AA1021427253}"/>
              </a:ext>
            </a:extLst>
          </p:cNvPr>
          <p:cNvSpPr/>
          <p:nvPr/>
        </p:nvSpPr>
        <p:spPr>
          <a:xfrm>
            <a:off x="230909" y="175491"/>
            <a:ext cx="6964218" cy="3121891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258E058-BF5A-4F66-824D-04310970963A}"/>
              </a:ext>
            </a:extLst>
          </p:cNvPr>
          <p:cNvSpPr/>
          <p:nvPr/>
        </p:nvSpPr>
        <p:spPr>
          <a:xfrm>
            <a:off x="7324436" y="175491"/>
            <a:ext cx="4738255" cy="3121891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3734B0C-8474-47B4-9A51-C209E28ED4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158" y="1447761"/>
            <a:ext cx="1742735" cy="181267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688AD29-3E02-4515-86AC-6C0C5ECB28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2634" y="5273963"/>
            <a:ext cx="976990" cy="1292567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BDC52A74-F47B-452A-86D6-14A376A7B551}"/>
              </a:ext>
            </a:extLst>
          </p:cNvPr>
          <p:cNvSpPr/>
          <p:nvPr/>
        </p:nvSpPr>
        <p:spPr>
          <a:xfrm>
            <a:off x="7730836" y="293883"/>
            <a:ext cx="3278909" cy="1858189"/>
          </a:xfrm>
          <a:prstGeom prst="wedgeEllipseCallout">
            <a:avLst>
              <a:gd name="adj1" fmla="val 40069"/>
              <a:gd name="adj2" fmla="val 57001"/>
            </a:avLst>
          </a:prstGeom>
          <a:solidFill>
            <a:srgbClr val="242424"/>
          </a:solidFill>
          <a:ln w="28575">
            <a:solidFill>
              <a:srgbClr val="C09A3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“C” é o coeficiente de Hazen-Williams e depende do material do conduto e de seu estado.</a:t>
            </a:r>
          </a:p>
        </p:txBody>
      </p:sp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AD0A185C-96D5-45FB-BF33-A1BA8B31B6EC}"/>
              </a:ext>
            </a:extLst>
          </p:cNvPr>
          <p:cNvSpPr/>
          <p:nvPr/>
        </p:nvSpPr>
        <p:spPr>
          <a:xfrm>
            <a:off x="7331679" y="2152072"/>
            <a:ext cx="2954480" cy="1102800"/>
          </a:xfrm>
          <a:prstGeom prst="wedgeEllipseCallout">
            <a:avLst>
              <a:gd name="adj1" fmla="val 67413"/>
              <a:gd name="adj2" fmla="val -21156"/>
            </a:avLst>
          </a:prstGeom>
          <a:solidFill>
            <a:srgbClr val="0F0001"/>
          </a:solidFill>
          <a:ln>
            <a:solidFill>
              <a:srgbClr val="5F5F5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 também ser escrita explicitando a Q e a v.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91ED4E7-09C0-4C08-9D16-45EDE825BFBB}"/>
              </a:ext>
            </a:extLst>
          </p:cNvPr>
          <p:cNvSpPr/>
          <p:nvPr/>
        </p:nvSpPr>
        <p:spPr>
          <a:xfrm>
            <a:off x="230909" y="3537527"/>
            <a:ext cx="6964218" cy="3121891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5D486700-6BCB-401E-90B2-E7114452D7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5" y="3760880"/>
            <a:ext cx="1696044" cy="2631793"/>
          </a:xfrm>
          <a:prstGeom prst="rect">
            <a:avLst/>
          </a:prstGeom>
        </p:spPr>
      </p:pic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6F656616-32E4-41D4-A7C6-2B52569B0D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94985"/>
              </p:ext>
            </p:extLst>
          </p:nvPr>
        </p:nvGraphicFramePr>
        <p:xfrm>
          <a:off x="2720975" y="3967163"/>
          <a:ext cx="29194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2" name="Equation" r:id="rId12" imgW="1968480" imgH="660240" progId="Equation.DSMT4">
                  <p:embed/>
                </p:oleObj>
              </mc:Choice>
              <mc:Fallback>
                <p:oleObj name="Equation" r:id="rId12" imgW="1968480" imgH="6602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65517369-DABC-464F-9E58-8D3945EEF5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20975" y="3967163"/>
                        <a:ext cx="2919413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alão de Fala: Retângulo com Cantos Arredondados 19">
            <a:extLst>
              <a:ext uri="{FF2B5EF4-FFF2-40B4-BE49-F238E27FC236}">
                <a16:creationId xmlns:a16="http://schemas.microsoft.com/office/drawing/2014/main" id="{4CADC4F0-81C8-49E9-B9E3-8C8C56435B14}"/>
              </a:ext>
            </a:extLst>
          </p:cNvPr>
          <p:cNvSpPr/>
          <p:nvPr/>
        </p:nvSpPr>
        <p:spPr>
          <a:xfrm>
            <a:off x="2354638" y="5183404"/>
            <a:ext cx="4526453" cy="1237673"/>
          </a:xfrm>
          <a:prstGeom prst="wedgeRoundRectCallout">
            <a:avLst>
              <a:gd name="adj1" fmla="val -76167"/>
              <a:gd name="adj2" fmla="val -29637"/>
              <a:gd name="adj3" fmla="val 16667"/>
            </a:avLst>
          </a:prstGeom>
          <a:solidFill>
            <a:srgbClr val="710E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tubos em série ou em paralelo, ou no caso mais geral de redes de tubulações a equação de Hazen-Williams facilita a solução de problemas! </a:t>
            </a:r>
          </a:p>
        </p:txBody>
      </p: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84CAA901-D0C2-40F3-93A6-F1B1A7F92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740014"/>
              </p:ext>
            </p:extLst>
          </p:nvPr>
        </p:nvGraphicFramePr>
        <p:xfrm>
          <a:off x="2697163" y="1938338"/>
          <a:ext cx="40687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Equation" r:id="rId14" imgW="2743200" imgH="406080" progId="Equation.DSMT4">
                  <p:embed/>
                </p:oleObj>
              </mc:Choice>
              <mc:Fallback>
                <p:oleObj name="Equation" r:id="rId14" imgW="2743200" imgH="40608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65517369-DABC-464F-9E58-8D3945EEF5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97163" y="1938338"/>
                        <a:ext cx="4068762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ângulo 21">
            <a:extLst>
              <a:ext uri="{FF2B5EF4-FFF2-40B4-BE49-F238E27FC236}">
                <a16:creationId xmlns:a16="http://schemas.microsoft.com/office/drawing/2014/main" id="{288EC3E1-F34C-4654-815E-F676EE48C051}"/>
              </a:ext>
            </a:extLst>
          </p:cNvPr>
          <p:cNvSpPr/>
          <p:nvPr/>
        </p:nvSpPr>
        <p:spPr>
          <a:xfrm>
            <a:off x="7391998" y="3537527"/>
            <a:ext cx="4670693" cy="3121891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21154EDF-3411-4948-8F9F-7B36728ED2AD}"/>
              </a:ext>
            </a:extLst>
          </p:cNvPr>
          <p:cNvSpPr/>
          <p:nvPr/>
        </p:nvSpPr>
        <p:spPr>
          <a:xfrm>
            <a:off x="2068944" y="198582"/>
            <a:ext cx="5323053" cy="1720901"/>
          </a:xfrm>
          <a:prstGeom prst="wedgeEllipseCallout">
            <a:avLst>
              <a:gd name="adj1" fmla="val -56773"/>
              <a:gd name="adj2" fmla="val 30682"/>
            </a:avLst>
          </a:prstGeom>
          <a:solidFill>
            <a:srgbClr val="DC6969"/>
          </a:solidFill>
          <a:ln w="285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fórmula de Hazen – Williams é uma fórmula empírica, o que equivale a dizer, que teve sua origem em ensaios, que foram realizados com a água em escoamentos turbulentos!</a:t>
            </a:r>
          </a:p>
        </p:txBody>
      </p:sp>
      <p:sp>
        <p:nvSpPr>
          <p:cNvPr id="24" name="Balão de Fala: Oval 23">
            <a:extLst>
              <a:ext uri="{FF2B5EF4-FFF2-40B4-BE49-F238E27FC236}">
                <a16:creationId xmlns:a16="http://schemas.microsoft.com/office/drawing/2014/main" id="{75063E83-5C01-4B7F-B984-41F2138B4D61}"/>
              </a:ext>
            </a:extLst>
          </p:cNvPr>
          <p:cNvSpPr/>
          <p:nvPr/>
        </p:nvSpPr>
        <p:spPr>
          <a:xfrm>
            <a:off x="8765813" y="5609410"/>
            <a:ext cx="3322398" cy="1050008"/>
          </a:xfrm>
          <a:prstGeom prst="wedgeEllipseCallout">
            <a:avLst>
              <a:gd name="adj1" fmla="val -66894"/>
              <a:gd name="adj2" fmla="val 9721"/>
            </a:avLst>
          </a:prstGeom>
          <a:solidFill>
            <a:srgbClr val="070A09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 foi considerado conduto circular e forçado!</a:t>
            </a:r>
          </a:p>
        </p:txBody>
      </p:sp>
    </p:spTree>
    <p:extLst>
      <p:ext uri="{BB962C8B-B14F-4D97-AF65-F5344CB8AC3E}">
        <p14:creationId xmlns:p14="http://schemas.microsoft.com/office/powerpoint/2010/main" val="21034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16" grpId="0" animBg="1"/>
      <p:bldP spid="20" grpId="0" animBg="1"/>
      <p:bldP spid="22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livro&#10;&#10;Descrição gerada com muito alta confiança">
            <a:extLst>
              <a:ext uri="{FF2B5EF4-FFF2-40B4-BE49-F238E27FC236}">
                <a16:creationId xmlns:a16="http://schemas.microsoft.com/office/drawing/2014/main" id="{26D05C2A-D1FA-4F73-9437-C970A2626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100"/>
            <a:ext cx="12192000" cy="67818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E3358E05-FE02-426F-8BCF-BA7580BE819C}"/>
              </a:ext>
            </a:extLst>
          </p:cNvPr>
          <p:cNvSpPr/>
          <p:nvPr/>
        </p:nvSpPr>
        <p:spPr>
          <a:xfrm>
            <a:off x="2244436" y="905163"/>
            <a:ext cx="4128655" cy="1487054"/>
          </a:xfrm>
          <a:prstGeom prst="wedgeEllipseCallout">
            <a:avLst>
              <a:gd name="adj1" fmla="val 65471"/>
              <a:gd name="adj2" fmla="val 34350"/>
            </a:avLst>
          </a:prstGeom>
          <a:solidFill>
            <a:srgbClr val="7C595A"/>
          </a:solidFill>
          <a:ln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fórmula de Hazen Williams pode ser aplicada a qualquer fluido, tipo de conduto e material!</a:t>
            </a:r>
          </a:p>
        </p:txBody>
      </p:sp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7B6EFC73-2BCD-49C4-9B30-53AA36814942}"/>
              </a:ext>
            </a:extLst>
          </p:cNvPr>
          <p:cNvSpPr/>
          <p:nvPr/>
        </p:nvSpPr>
        <p:spPr>
          <a:xfrm>
            <a:off x="5551056" y="4932219"/>
            <a:ext cx="3519054" cy="1487054"/>
          </a:xfrm>
          <a:prstGeom prst="wedgeEllipseCallout">
            <a:avLst>
              <a:gd name="adj1" fmla="val 13025"/>
              <a:gd name="adj2" fmla="val 58773"/>
            </a:avLst>
          </a:prstGeom>
          <a:solidFill>
            <a:srgbClr val="2A2A2A"/>
          </a:solidFill>
          <a:scene3d>
            <a:camera prst="isometricOffAxis1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o gráfico a seguir possibilita a constatação, ou não, disso.</a:t>
            </a:r>
          </a:p>
        </p:txBody>
      </p:sp>
    </p:spTree>
    <p:extLst>
      <p:ext uri="{BB962C8B-B14F-4D97-AF65-F5344CB8AC3E}">
        <p14:creationId xmlns:p14="http://schemas.microsoft.com/office/powerpoint/2010/main" val="20147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7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02C38DA-F551-4D42-9BC4-A1D19D469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84" y="3929940"/>
            <a:ext cx="1285200" cy="244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9763AC-2BAC-4E61-B41E-08FAAD6C7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069" y="3903406"/>
            <a:ext cx="1481856" cy="244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14C398F-57B9-48EC-AB66-CB93E0E50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6" y="506594"/>
            <a:ext cx="1561033" cy="182423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E7F1D8-C973-4EEF-839C-99E35B877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675" y="647700"/>
            <a:ext cx="824865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7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material de escritório&#10;&#10;Descrição gerada com alta confiança">
            <a:extLst>
              <a:ext uri="{FF2B5EF4-FFF2-40B4-BE49-F238E27FC236}">
                <a16:creationId xmlns:a16="http://schemas.microsoft.com/office/drawing/2014/main" id="{AF26FA16-423B-41DF-A17A-5F02B15A5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876" y="569698"/>
            <a:ext cx="4096322" cy="3077004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81B9D29F-3E21-47E8-8CFD-3DCE9EE0B90D}"/>
              </a:ext>
            </a:extLst>
          </p:cNvPr>
          <p:cNvSpPr/>
          <p:nvPr/>
        </p:nvSpPr>
        <p:spPr>
          <a:xfrm>
            <a:off x="4341090" y="569698"/>
            <a:ext cx="6712524" cy="2429163"/>
          </a:xfrm>
          <a:prstGeom prst="wedgeEllipseCallout">
            <a:avLst>
              <a:gd name="adj1" fmla="val -71194"/>
              <a:gd name="adj2" fmla="val -238"/>
            </a:avLst>
          </a:prstGeom>
          <a:solidFill>
            <a:srgbClr val="002244"/>
          </a:solidFill>
          <a:ln w="28575">
            <a:solidFill>
              <a:srgbClr val="4B92D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Após análise do diagrama anterior, podemos afirmar que a fórmula de Hazen Williams é recomendada para água com massa específica aproximadamente 1000 kg/m³ e viscosidade cinemática aproximadamente 10</a:t>
            </a:r>
            <a:r>
              <a:rPr lang="pt-BR" baseline="30000" dirty="0"/>
              <a:t>-6</a:t>
            </a:r>
            <a:r>
              <a:rPr lang="pt-BR" dirty="0"/>
              <a:t> m²/s e pode ser considerada para qualquer tipo de conduto e material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678B554-5051-481A-9068-C02893FA99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56457"/>
              </p:ext>
            </p:extLst>
          </p:nvPr>
        </p:nvGraphicFramePr>
        <p:xfrm>
          <a:off x="5172581" y="3145201"/>
          <a:ext cx="5436379" cy="806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Equation" r:id="rId4" imgW="2743200" imgH="406080" progId="Equation.DSMT4">
                  <p:embed/>
                </p:oleObj>
              </mc:Choice>
              <mc:Fallback>
                <p:oleObj name="Equation" r:id="rId4" imgW="2743200" imgH="40608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84CAA901-D0C2-40F3-93A6-F1B1A7F92E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2581" y="3145201"/>
                        <a:ext cx="5436379" cy="806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56208E0-78EA-4791-AA1C-34C831A32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273984"/>
              </p:ext>
            </p:extLst>
          </p:nvPr>
        </p:nvGraphicFramePr>
        <p:xfrm>
          <a:off x="6061075" y="4121150"/>
          <a:ext cx="32718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Equation" r:id="rId6" imgW="1688760" imgH="241200" progId="Equation.DSMT4">
                  <p:embed/>
                </p:oleObj>
              </mc:Choice>
              <mc:Fallback>
                <p:oleObj name="Equation" r:id="rId6" imgW="1688760" imgH="24120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6F656616-32E4-41D4-A7C6-2B52569B0D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1075" y="4121150"/>
                        <a:ext cx="3271838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EF9445A-ED0D-46E1-A597-C7C3D6D23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911527"/>
              </p:ext>
            </p:extLst>
          </p:nvPr>
        </p:nvGraphicFramePr>
        <p:xfrm>
          <a:off x="5489892" y="4977536"/>
          <a:ext cx="32242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Equation" r:id="rId8" imgW="1663560" imgH="228600" progId="Equation.DSMT4">
                  <p:embed/>
                </p:oleObj>
              </mc:Choice>
              <mc:Fallback>
                <p:oleObj name="Equation" r:id="rId8" imgW="166356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65517369-DABC-464F-9E58-8D3945EEF5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89892" y="4977536"/>
                        <a:ext cx="32242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D948ADE-08C7-4180-B1A8-2C4B4F874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290794"/>
              </p:ext>
            </p:extLst>
          </p:nvPr>
        </p:nvGraphicFramePr>
        <p:xfrm>
          <a:off x="5638271" y="5787706"/>
          <a:ext cx="4905038" cy="674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10" imgW="2958840" imgH="406080" progId="Equation.DSMT4">
                  <p:embed/>
                </p:oleObj>
              </mc:Choice>
              <mc:Fallback>
                <p:oleObj name="Equation" r:id="rId10" imgW="2958840" imgH="4060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461E9AC-4712-4ACE-99D3-44D33A8BE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38271" y="5787706"/>
                        <a:ext cx="4905038" cy="674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71623255-2CC7-4817-8680-F7A222DC0C32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9997B5C-62D9-4931-B466-E349AD3865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36" y="4068618"/>
            <a:ext cx="2502568" cy="2445403"/>
          </a:xfrm>
          <a:prstGeom prst="rect">
            <a:avLst/>
          </a:prstGeom>
        </p:spPr>
      </p:pic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C776C2E0-B4F4-4B00-9E86-46B4BF3A91D0}"/>
              </a:ext>
            </a:extLst>
          </p:cNvPr>
          <p:cNvSpPr/>
          <p:nvPr/>
        </p:nvSpPr>
        <p:spPr>
          <a:xfrm>
            <a:off x="8768268" y="5133221"/>
            <a:ext cx="708241" cy="287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2A00092-834E-49AD-A9B3-317D99EA9AAE}"/>
              </a:ext>
            </a:extLst>
          </p:cNvPr>
          <p:cNvSpPr/>
          <p:nvPr/>
        </p:nvSpPr>
        <p:spPr>
          <a:xfrm>
            <a:off x="5357091" y="4765964"/>
            <a:ext cx="6253018" cy="9328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3243E9D-975D-456D-ACC4-4E45C4972860}"/>
              </a:ext>
            </a:extLst>
          </p:cNvPr>
          <p:cNvSpPr txBox="1"/>
          <p:nvPr/>
        </p:nvSpPr>
        <p:spPr>
          <a:xfrm>
            <a:off x="9476509" y="475618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só para condutos circulares e forçados</a:t>
            </a:r>
          </a:p>
        </p:txBody>
      </p:sp>
    </p:spTree>
    <p:extLst>
      <p:ext uri="{BB962C8B-B14F-4D97-AF65-F5344CB8AC3E}">
        <p14:creationId xmlns:p14="http://schemas.microsoft.com/office/powerpoint/2010/main" val="6647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C8AA8A5-30F8-4127-B5E1-BF78E2072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69" y="508804"/>
            <a:ext cx="2034716" cy="2773920"/>
          </a:xfrm>
          <a:prstGeom prst="rect">
            <a:avLst/>
          </a:prstGeom>
        </p:spPr>
      </p:pic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E5A3B25B-A17B-403C-B213-0FD80B627A16}"/>
              </a:ext>
            </a:extLst>
          </p:cNvPr>
          <p:cNvSpPr/>
          <p:nvPr/>
        </p:nvSpPr>
        <p:spPr>
          <a:xfrm>
            <a:off x="3962400" y="538018"/>
            <a:ext cx="7647709" cy="2611582"/>
          </a:xfrm>
          <a:prstGeom prst="wedgeRectCallout">
            <a:avLst>
              <a:gd name="adj1" fmla="val -63587"/>
              <a:gd name="adj2" fmla="val -2995"/>
            </a:avLst>
          </a:prstGeom>
          <a:solidFill>
            <a:srgbClr val="1E425C"/>
          </a:solidFill>
          <a:ln w="28575">
            <a:solidFill>
              <a:srgbClr val="EF3D2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fórmula de Hazen-Williams, sendo das mais perfeitas, requer, para sua aplicação criteriosa, maior cuidado na adoção do coeficiente C. A escolha negligente desse coeficiente ou a fixação de um valor médio invariável reduz muito a precisão que se pode esperar de tal fórmula. Para tubos de ferro ou aço, o coeficiente C é uma função do tempo, de modo que seu valor deve prever a vida útil que se espera da canalização. Para avaliações expeditas, pode-se usar, para tubos metálicos, C = 100. Tal valor corresponde, aproximadamente, à situação da tubulação em quinze a vinte anos. (página 151)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1E68C79-5342-4F4F-8D33-C5AAE126F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69" y="3899425"/>
            <a:ext cx="1696044" cy="2631793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9C507C30-A8A0-4EB6-AAAC-FE431410B6C2}"/>
              </a:ext>
            </a:extLst>
          </p:cNvPr>
          <p:cNvSpPr/>
          <p:nvPr/>
        </p:nvSpPr>
        <p:spPr>
          <a:xfrm>
            <a:off x="3833092" y="3708400"/>
            <a:ext cx="7647709" cy="2611582"/>
          </a:xfrm>
          <a:prstGeom prst="wedgeRoundRectCallout">
            <a:avLst>
              <a:gd name="adj1" fmla="val -73128"/>
              <a:gd name="adj2" fmla="val -3665"/>
              <a:gd name="adj3" fmla="val 16667"/>
            </a:avLst>
          </a:prstGeom>
          <a:solidFill>
            <a:srgbClr val="1E425C"/>
          </a:solidFill>
          <a:ln w="28575">
            <a:solidFill>
              <a:srgbClr val="9A813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nosso material, estaremos apresentando as tabelas e gráficos sugeridos pelo Professor Dr. Gilberto Oswaldo Ieno.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pic>
        <p:nvPicPr>
          <p:cNvPr id="7" name="Imagem 6" descr="Uma imagem contendo pessoa, árvore, ao ar livre, chapéu&#10;&#10;Descrição gerada com muito alta confiança">
            <a:extLst>
              <a:ext uri="{FF2B5EF4-FFF2-40B4-BE49-F238E27FC236}">
                <a16:creationId xmlns:a16="http://schemas.microsoft.com/office/drawing/2014/main" id="{38DC8083-770F-4FB2-956D-7258CFFDD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956" y="4917248"/>
            <a:ext cx="1197467" cy="120296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14F171D6-E508-4625-915D-43284C76D0EF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5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BDF9D65-638B-4A58-8B62-EE879D310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05180">
            <a:off x="602942" y="2350264"/>
            <a:ext cx="4926165" cy="421655"/>
          </a:xfrm>
          <a:prstGeom prst="rect">
            <a:avLst/>
          </a:prstGeom>
        </p:spPr>
      </p:pic>
      <p:pic>
        <p:nvPicPr>
          <p:cNvPr id="7172" name="Picture 4" descr="C:\Users\RAIMUN~1\AppData\Local\Temp\SNAGHTML1ea41999.PNG">
            <a:extLst>
              <a:ext uri="{FF2B5EF4-FFF2-40B4-BE49-F238E27FC236}">
                <a16:creationId xmlns:a16="http://schemas.microsoft.com/office/drawing/2014/main" id="{D47B8460-E817-461D-8F4B-8B8077B5F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50" y="-27708"/>
            <a:ext cx="683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RAIMUN~1\AppData\Local\Temp\SNAGHTML1ea5c12f.PNG">
            <a:extLst>
              <a:ext uri="{FF2B5EF4-FFF2-40B4-BE49-F238E27FC236}">
                <a16:creationId xmlns:a16="http://schemas.microsoft.com/office/drawing/2014/main" id="{D182E679-CF2D-4794-B379-C4034BE1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47" y="3253516"/>
            <a:ext cx="313372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2C6E203C-98B6-4EDD-BEE6-8AB6E7EC242D}"/>
              </a:ext>
            </a:extLst>
          </p:cNvPr>
          <p:cNvSpPr/>
          <p:nvPr/>
        </p:nvSpPr>
        <p:spPr>
          <a:xfrm>
            <a:off x="147782" y="147782"/>
            <a:ext cx="11887200" cy="6500090"/>
          </a:xfrm>
          <a:prstGeom prst="rect">
            <a:avLst/>
          </a:prstGeom>
          <a:noFill/>
          <a:ln w="76200">
            <a:solidFill>
              <a:srgbClr val="BB1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D55107D-FEAC-4E48-A23F-1BDFF90030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" y="358812"/>
            <a:ext cx="1561033" cy="182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89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730</Words>
  <Application>Microsoft Office PowerPoint</Application>
  <PresentationFormat>Widescreen</PresentationFormat>
  <Paragraphs>46</Paragraphs>
  <Slides>20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65</cp:revision>
  <dcterms:created xsi:type="dcterms:W3CDTF">2018-05-16T17:37:56Z</dcterms:created>
  <dcterms:modified xsi:type="dcterms:W3CDTF">2020-02-17T19:44:42Z</dcterms:modified>
</cp:coreProperties>
</file>