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259" r:id="rId3"/>
    <p:sldId id="260" r:id="rId4"/>
    <p:sldId id="272" r:id="rId5"/>
    <p:sldId id="274" r:id="rId6"/>
    <p:sldId id="288" r:id="rId7"/>
    <p:sldId id="289" r:id="rId8"/>
    <p:sldId id="291" r:id="rId9"/>
    <p:sldId id="273" r:id="rId10"/>
    <p:sldId id="290" r:id="rId11"/>
    <p:sldId id="295" r:id="rId12"/>
    <p:sldId id="292" r:id="rId13"/>
    <p:sldId id="293" r:id="rId14"/>
    <p:sldId id="257" r:id="rId15"/>
    <p:sldId id="296" r:id="rId16"/>
    <p:sldId id="297" r:id="rId17"/>
    <p:sldId id="298" r:id="rId18"/>
    <p:sldId id="299" r:id="rId19"/>
    <p:sldId id="300" r:id="rId20"/>
    <p:sldId id="301" r:id="rId21"/>
    <p:sldId id="287" r:id="rId22"/>
    <p:sldId id="271" r:id="rId23"/>
    <p:sldId id="281" r:id="rId24"/>
    <p:sldId id="304" r:id="rId25"/>
    <p:sldId id="285" r:id="rId26"/>
    <p:sldId id="286" r:id="rId27"/>
    <p:sldId id="302" r:id="rId28"/>
    <p:sldId id="282" r:id="rId29"/>
    <p:sldId id="283" r:id="rId30"/>
    <p:sldId id="303" r:id="rId31"/>
    <p:sldId id="284" r:id="rId32"/>
    <p:sldId id="305" r:id="rId33"/>
    <p:sldId id="306" r:id="rId34"/>
    <p:sldId id="280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403C3E"/>
    <a:srgbClr val="7F001B"/>
    <a:srgbClr val="0C0C0D"/>
    <a:srgbClr val="3D3D3D"/>
    <a:srgbClr val="5881CA"/>
    <a:srgbClr val="27275B"/>
    <a:srgbClr val="2D2630"/>
    <a:srgbClr val="FFC202"/>
    <a:srgbClr val="0D1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93.wmf"/><Relationship Id="rId7" Type="http://schemas.openxmlformats.org/officeDocument/2006/relationships/image" Target="../media/image97.wmf"/><Relationship Id="rId12" Type="http://schemas.openxmlformats.org/officeDocument/2006/relationships/image" Target="../media/image102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96.wmf"/><Relationship Id="rId11" Type="http://schemas.openxmlformats.org/officeDocument/2006/relationships/image" Target="../media/image101.wmf"/><Relationship Id="rId5" Type="http://schemas.openxmlformats.org/officeDocument/2006/relationships/image" Target="../media/image95.wmf"/><Relationship Id="rId10" Type="http://schemas.openxmlformats.org/officeDocument/2006/relationships/image" Target="../media/image100.wmf"/><Relationship Id="rId4" Type="http://schemas.openxmlformats.org/officeDocument/2006/relationships/image" Target="../media/image94.wmf"/><Relationship Id="rId9" Type="http://schemas.openxmlformats.org/officeDocument/2006/relationships/image" Target="../media/image9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6" Type="http://schemas.openxmlformats.org/officeDocument/2006/relationships/image" Target="../media/image121.wmf"/><Relationship Id="rId5" Type="http://schemas.openxmlformats.org/officeDocument/2006/relationships/image" Target="../media/image120.wmf"/><Relationship Id="rId4" Type="http://schemas.openxmlformats.org/officeDocument/2006/relationships/image" Target="../media/image119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1.wmf"/><Relationship Id="rId4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0BDBA-8CB6-4BB0-B1D5-41478AD54640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6582A-37D5-4BD4-84E7-D02E5D5918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22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41E0E-1DE9-4725-84C2-192E19EAA8D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469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6084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932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89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088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29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234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825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508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707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39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41E0E-1DE9-4725-84C2-192E19EAA8D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47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085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679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395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6921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37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754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3835A-4139-4BE7-BB58-AB412899D3F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444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3835A-4139-4BE7-BB58-AB412899D3F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019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41E0E-1DE9-4725-84C2-192E19EAA8D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368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41E0E-1DE9-4725-84C2-192E19EAA8D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5410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338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6582A-37D5-4BD4-84E7-D02E5D59189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253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F6E0F-0476-4692-93D1-6238A5E7D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696F2A-6AEF-404E-ADF2-175436F56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E48571-77EA-4679-B24A-E83B564F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EE9C9D-4EAB-4D06-AC7E-55D102D5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44203A-8737-42FF-9269-9B572790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50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44CB4-7AEF-4C30-BA5A-B03ED2F00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5C8CEEF-3E63-4877-AA45-6D4200BBD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FAC287-B87F-4240-96D7-CD7D1A5D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233582-CFDB-4FC4-BC03-AB5DAC72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724E9E-3883-466E-A4D6-CC288883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00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B80189-1572-4E0A-A804-479FC92A6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DE8F59-3062-42AE-A2BA-04B0C34ED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461236-D533-4E96-9831-028C66CA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B56AE8-DCC1-42B7-88AF-C33AC60C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C5D25E-89EB-4850-93BF-7AA3EADC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71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C2BF4-7D96-4F9E-BCDF-A67F1233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F0BE9E-5DFC-4203-A14C-36F6EC5BB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9BE6FC-33AC-4592-AC29-C5844B96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2D5AAB-9B40-488F-B948-9713CD4B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F1D6DA-0A09-4604-BC6A-24B8E1ED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77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2D112-0744-4C61-81BB-70A0B931D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F6B02D-2287-4B35-903C-734BCB693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107466-61AB-4BF0-9065-6E792E84E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8A25BC-01E7-453B-B8BD-D7AD29ECF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4053FE-7E8E-4C47-A0E9-7C722CB1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24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4965A-2FDB-439B-BFFB-0C83DDC1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289F88-3A05-47D6-ACF1-CCA81D981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7AD6CF5-D71C-48FE-9D61-9B687D1A7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6A77F7-00DA-4670-8C1E-145C6DCC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39EE7F4-F586-4586-8557-BC1CB056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C5305A-BB74-49F1-ACD9-3FA407B8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4534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E5A2A-F597-4ACA-9103-E4E6FFA65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B7455B-F2C0-47CC-9CBB-365E31256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41401C-3A97-4CD4-9B88-9B1146694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6640645-75D7-4708-B1AC-C5799196D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2D40BC3-9476-494F-9952-71CBF5A57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968381D-EEA4-4FE7-B3D7-031CBE23F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D09FFAB-1637-4904-8330-CBF78520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5C3037F-6F78-4FA5-A82A-EF72C422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168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E4DE0-88F6-48D4-B62F-7AA97F02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6CD9649-571F-48D2-B918-C3F7FD91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B7653B1-D989-439A-86E0-AC7425C7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B189CB3-E45B-4FDA-B794-1A446A07E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85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7B6D0C8-DEAE-4D5C-B095-268E6D8D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319C65-2A1D-4456-ABB9-E6876AF8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1C6E11-26CA-4D38-A361-46363775D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87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322611-4606-4C4C-9F63-5D713DD03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0C206F-20B4-4248-8A6B-EB62D5C2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8A59A89-7F4A-460E-AB91-F25F5D6D1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8479F0D-B5E2-4444-A346-5FBEB008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7400AC1-3277-4F5D-8981-155F51F5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CA298B-BA84-450E-8B21-7A6FB716F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67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5CA22-F544-4639-8F37-BED9D9A4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2F69EB6-7CAD-4089-9BDE-FFEF935CE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45BA56-90EA-41D9-B098-F3BEDE8A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E962B6A-5BAA-4FD2-B344-800FE03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1EFA81-7821-4C63-BF92-0CA7F115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908C25D-A59A-4061-B1B9-81201DD6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743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B339271-0D38-45E8-81C6-EA60DC2D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5BA129-C413-4A1E-B8A1-5B1FD5674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309A6F-85B6-449B-AD8A-B872C221B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8BB14-D1E4-4407-B2F4-AA7FF5998763}" type="datetimeFigureOut">
              <a:rPr lang="pt-BR" smtClean="0"/>
              <a:t>14/05/2020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69B74C-C9A6-4262-8FCF-AC5731D0C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143D79-8BCC-49AF-9657-D540384B9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C7695-B48D-470B-941D-9D7088AE20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41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Relationship Id="rId9" Type="http://schemas.openxmlformats.org/officeDocument/2006/relationships/image" Target="../media/image3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49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6.wmf"/><Relationship Id="rId5" Type="http://schemas.openxmlformats.org/officeDocument/2006/relationships/image" Target="../media/image51.png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50.png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55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4.wmf"/><Relationship Id="rId5" Type="http://schemas.openxmlformats.org/officeDocument/2006/relationships/image" Target="../media/image58.png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57.png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61.w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3.png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wmf"/><Relationship Id="rId11" Type="http://schemas.openxmlformats.org/officeDocument/2006/relationships/image" Target="../media/image65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oleObject" Target="../embeddings/oleObject19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2.png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1.pn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70.gif"/><Relationship Id="rId10" Type="http://schemas.openxmlformats.org/officeDocument/2006/relationships/image" Target="../media/image66.wmf"/><Relationship Id="rId4" Type="http://schemas.openxmlformats.org/officeDocument/2006/relationships/image" Target="../media/image69.pn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6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79.wmf"/><Relationship Id="rId4" Type="http://schemas.openxmlformats.org/officeDocument/2006/relationships/image" Target="../media/image81.png"/><Relationship Id="rId9" Type="http://schemas.openxmlformats.org/officeDocument/2006/relationships/oleObject" Target="../embeddings/oleObject2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atamentodeagua.com.br/ar-agua-potavel/?utm_source=Newsletter&amp;utm_medium=RD_abril12&amp;utm_campaign=RD_abril2&amp;utm_term=%C3%A1gua%20pot%C3%A1vel&amp;utm_content=%C3%A1gua%20pot%C3%A1vel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4.png"/><Relationship Id="rId9" Type="http://schemas.openxmlformats.org/officeDocument/2006/relationships/image" Target="../media/image8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9.png"/><Relationship Id="rId5" Type="http://schemas.openxmlformats.org/officeDocument/2006/relationships/image" Target="../media/image88.wmf"/><Relationship Id="rId4" Type="http://schemas.openxmlformats.org/officeDocument/2006/relationships/oleObject" Target="../embeddings/oleObject2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7.png"/><Relationship Id="rId5" Type="http://schemas.openxmlformats.org/officeDocument/2006/relationships/image" Target="../media/image90.wmf"/><Relationship Id="rId4" Type="http://schemas.openxmlformats.org/officeDocument/2006/relationships/oleObject" Target="../embeddings/oleObject2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95.wmf"/><Relationship Id="rId18" Type="http://schemas.openxmlformats.org/officeDocument/2006/relationships/oleObject" Target="../embeddings/oleObject35.bin"/><Relationship Id="rId26" Type="http://schemas.openxmlformats.org/officeDocument/2006/relationships/oleObject" Target="../embeddings/oleObject39.bin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99.wmf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97.wmf"/><Relationship Id="rId25" Type="http://schemas.openxmlformats.org/officeDocument/2006/relationships/image" Target="../media/image10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4.bin"/><Relationship Id="rId20" Type="http://schemas.openxmlformats.org/officeDocument/2006/relationships/oleObject" Target="../embeddings/oleObject36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94.wmf"/><Relationship Id="rId24" Type="http://schemas.openxmlformats.org/officeDocument/2006/relationships/oleObject" Target="../embeddings/oleObject38.bin"/><Relationship Id="rId5" Type="http://schemas.openxmlformats.org/officeDocument/2006/relationships/image" Target="../media/image91.wmf"/><Relationship Id="rId15" Type="http://schemas.openxmlformats.org/officeDocument/2006/relationships/image" Target="../media/image96.wmf"/><Relationship Id="rId23" Type="http://schemas.openxmlformats.org/officeDocument/2006/relationships/image" Target="../media/image100.wmf"/><Relationship Id="rId10" Type="http://schemas.openxmlformats.org/officeDocument/2006/relationships/oleObject" Target="../embeddings/oleObject31.bin"/><Relationship Id="rId19" Type="http://schemas.openxmlformats.org/officeDocument/2006/relationships/image" Target="../media/image98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93.wmf"/><Relationship Id="rId14" Type="http://schemas.openxmlformats.org/officeDocument/2006/relationships/oleObject" Target="../embeddings/oleObject33.bin"/><Relationship Id="rId22" Type="http://schemas.openxmlformats.org/officeDocument/2006/relationships/oleObject" Target="../embeddings/oleObject37.bin"/><Relationship Id="rId27" Type="http://schemas.openxmlformats.org/officeDocument/2006/relationships/image" Target="../media/image10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image" Target="../media/image106.png"/><Relationship Id="rId7" Type="http://schemas.openxmlformats.org/officeDocument/2006/relationships/image" Target="../media/image10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10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0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0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0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0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image" Target="../media/image112.png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9.wmf"/><Relationship Id="rId11" Type="http://schemas.openxmlformats.org/officeDocument/2006/relationships/image" Target="../media/image111.wmf"/><Relationship Id="rId5" Type="http://schemas.openxmlformats.org/officeDocument/2006/relationships/oleObject" Target="../embeddings/oleObject48.bin"/><Relationship Id="rId10" Type="http://schemas.openxmlformats.org/officeDocument/2006/relationships/oleObject" Target="../embeddings/oleObject51.bin"/><Relationship Id="rId4" Type="http://schemas.openxmlformats.org/officeDocument/2006/relationships/image" Target="../media/image113.png"/><Relationship Id="rId9" Type="http://schemas.openxmlformats.org/officeDocument/2006/relationships/image" Target="../media/image11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52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120.wmf"/><Relationship Id="rId3" Type="http://schemas.openxmlformats.org/officeDocument/2006/relationships/image" Target="../media/image115.png"/><Relationship Id="rId7" Type="http://schemas.openxmlformats.org/officeDocument/2006/relationships/image" Target="../media/image117.wmf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2.png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119.wmf"/><Relationship Id="rId5" Type="http://schemas.openxmlformats.org/officeDocument/2006/relationships/image" Target="../media/image116.wmf"/><Relationship Id="rId15" Type="http://schemas.openxmlformats.org/officeDocument/2006/relationships/image" Target="../media/image121.wmf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118.wmf"/><Relationship Id="rId14" Type="http://schemas.openxmlformats.org/officeDocument/2006/relationships/oleObject" Target="../embeddings/oleObject58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image" Target="../media/image127.png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126.wmf"/><Relationship Id="rId5" Type="http://schemas.openxmlformats.org/officeDocument/2006/relationships/image" Target="../media/image121.w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125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C4CFC13-53FC-4C9E-8A80-9341E4AFA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FC3AC58-F733-4C0C-8EE3-4315677E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E489F909-BFF2-4DDF-9D64-953D2FC60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3E04F449-2D12-4334-8EAF-364910966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F73C69BC-73D0-4DBF-8582-5E2332FD0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C0DD954E-BC76-4C70-8DAC-04877191E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AF499201-F5C6-48E3-9801-6D89901171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CFF6A7D-3CE7-4050-AAC1-70559810A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5542353C-DA4A-412F-8E29-3295DDD3C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BBC23D77-2F0B-4C01-A831-7302D0BCE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1B045492-0EDD-4ABA-A996-6FA22B034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0590EFF0-53E8-4DDE-99C8-A0E56BEDB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CF74DC45-443A-4754-AF30-F20AF716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643BDA9B-32D4-4218-AA3E-9ED3D44CD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5FA22D2D-018A-4709-8780-8CC771726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F6763F50-418A-4711-97D6-A64AFE59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3F1C46CB-EE0A-4810-B8CA-B6BB5E368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4A76AC57-BA39-43D8-AC0C-229C229FB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48B78E09-A655-499D-9F9D-5A3E38CB2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566A4ECE-FCF2-49D8-BFE8-E40C53AC3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26C34413-916D-4F91-904E-3A1C4BE22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Imagem 7" descr="Uma imagem contendo ao ar livre, placa, edifício, banco&#10;&#10;Descrição gerada automaticamente">
            <a:extLst>
              <a:ext uri="{FF2B5EF4-FFF2-40B4-BE49-F238E27FC236}">
                <a16:creationId xmlns:a16="http://schemas.microsoft.com/office/drawing/2014/main" id="{92F7EB54-90BD-4791-87AE-67509A5B6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8537"/>
          <a:stretch/>
        </p:blipFill>
        <p:spPr>
          <a:xfrm>
            <a:off x="20" y="10"/>
            <a:ext cx="6096591" cy="3429217"/>
          </a:xfrm>
          <a:prstGeom prst="rect">
            <a:avLst/>
          </a:prstGeom>
          <a:ln w="9525">
            <a:noFill/>
          </a:ln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33A8A70C-9483-4B4B-B6CA-5B5834CBA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12791" y="1186483"/>
            <a:ext cx="4473771" cy="4477933"/>
            <a:chOff x="807084" y="1186483"/>
            <a:chExt cx="4473771" cy="4477933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7E33D8D-7C2C-4342-A43A-E4484E20F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607" y="1186483"/>
              <a:ext cx="4472724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39">
              <a:extLst>
                <a:ext uri="{FF2B5EF4-FFF2-40B4-BE49-F238E27FC236}">
                  <a16:creationId xmlns:a16="http://schemas.microsoft.com/office/drawing/2014/main" id="{2C4E09ED-5E32-4A91-A7AA-C8522EBEC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840353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1A01401-4D79-4718-B29E-CB24EA53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4473771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9E6D095C-E3FF-435F-8A90-D362E23737A5}"/>
              </a:ext>
            </a:extLst>
          </p:cNvPr>
          <p:cNvSpPr txBox="1"/>
          <p:nvPr/>
        </p:nvSpPr>
        <p:spPr>
          <a:xfrm>
            <a:off x="7020198" y="2560113"/>
            <a:ext cx="4299456" cy="20539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VENHA PARA ESSE MUNDO ATRAVÉS DE UMA FORMAÇÃO RESPONSÁVEL E SUTENTÁVEL.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67689C6-9CF6-4A69-870F-ED8420BF93C8}"/>
              </a:ext>
            </a:extLst>
          </p:cNvPr>
          <p:cNvSpPr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Engenhar é desafiador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apaixonante!</a:t>
            </a:r>
          </a:p>
        </p:txBody>
      </p:sp>
      <p:pic>
        <p:nvPicPr>
          <p:cNvPr id="21506" name="Picture 2" descr="Ver a imagem de origem">
            <a:extLst>
              <a:ext uri="{FF2B5EF4-FFF2-40B4-BE49-F238E27FC236}">
                <a16:creationId xmlns:a16="http://schemas.microsoft.com/office/drawing/2014/main" id="{80E716B0-2C7C-4831-A338-FD797CE6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74" y="3470271"/>
            <a:ext cx="4490244" cy="331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94757F0-6428-44CE-A97C-3D40F59FFAF3}"/>
              </a:ext>
            </a:extLst>
          </p:cNvPr>
          <p:cNvSpPr/>
          <p:nvPr/>
        </p:nvSpPr>
        <p:spPr>
          <a:xfrm>
            <a:off x="1373428" y="4799268"/>
            <a:ext cx="3735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Haverá água</a:t>
            </a:r>
          </a:p>
          <a:p>
            <a:pPr algn="ctr"/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amanhã?</a:t>
            </a:r>
            <a:endParaRPr lang="pt-B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Imagem 3" descr="Uma imagem contendo segurando, azul, bola, homem&#10;&#10;Descrição gerada automaticamente">
            <a:extLst>
              <a:ext uri="{FF2B5EF4-FFF2-40B4-BE49-F238E27FC236}">
                <a16:creationId xmlns:a16="http://schemas.microsoft.com/office/drawing/2014/main" id="{3C04CCDB-1FF5-4B11-85FA-61F64AB96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826" y="4565657"/>
            <a:ext cx="2224613" cy="222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Freeform: Shape 140">
            <a:extLst>
              <a:ext uri="{FF2B5EF4-FFF2-40B4-BE49-F238E27FC236}">
                <a16:creationId xmlns:a16="http://schemas.microsoft.com/office/drawing/2014/main" id="{87DEBA14-FDA2-45EF-9928-4F56DAB2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6994"/>
            <a:ext cx="1217216" cy="863632"/>
          </a:xfrm>
          <a:custGeom>
            <a:avLst/>
            <a:gdLst>
              <a:gd name="connsiteX0" fmla="*/ 0 w 1217216"/>
              <a:gd name="connsiteY0" fmla="*/ 0 h 863632"/>
              <a:gd name="connsiteX1" fmla="*/ 1217216 w 1217216"/>
              <a:gd name="connsiteY1" fmla="*/ 0 h 863632"/>
              <a:gd name="connsiteX2" fmla="*/ 1217216 w 1217216"/>
              <a:gd name="connsiteY2" fmla="*/ 863632 h 863632"/>
              <a:gd name="connsiteX3" fmla="*/ 0 w 1217216"/>
              <a:gd name="connsiteY3" fmla="*/ 863632 h 8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16" h="863632">
                <a:moveTo>
                  <a:pt x="0" y="0"/>
                </a:moveTo>
                <a:lnTo>
                  <a:pt x="1217216" y="0"/>
                </a:lnTo>
                <a:lnTo>
                  <a:pt x="1217216" y="863632"/>
                </a:lnTo>
                <a:lnTo>
                  <a:pt x="0" y="863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m 1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D49D5A7F-8D70-470A-862C-C4BFCC068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83" y="972547"/>
            <a:ext cx="888009" cy="210559"/>
          </a:xfrm>
          <a:prstGeom prst="rect">
            <a:avLst/>
          </a:prstGeom>
        </p:spPr>
      </p:pic>
      <p:sp>
        <p:nvSpPr>
          <p:cNvPr id="2059" name="Right Triangle 142">
            <a:extLst>
              <a:ext uri="{FF2B5EF4-FFF2-40B4-BE49-F238E27FC236}">
                <a16:creationId xmlns:a16="http://schemas.microsoft.com/office/drawing/2014/main" id="{E1FB3D03-386F-4B20-BFF7-5A6FF3C2D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29562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9581B7DD-04B3-4856-8C61-59D7A3F65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5" y="2837669"/>
            <a:ext cx="2344059" cy="3416073"/>
          </a:xfrm>
          <a:custGeom>
            <a:avLst/>
            <a:gdLst>
              <a:gd name="connsiteX0" fmla="*/ 0 w 2344059"/>
              <a:gd name="connsiteY0" fmla="*/ 0 h 3416073"/>
              <a:gd name="connsiteX1" fmla="*/ 2344059 w 2344059"/>
              <a:gd name="connsiteY1" fmla="*/ 0 h 3416073"/>
              <a:gd name="connsiteX2" fmla="*/ 2344059 w 2344059"/>
              <a:gd name="connsiteY2" fmla="*/ 3416073 h 3416073"/>
              <a:gd name="connsiteX3" fmla="*/ 0 w 2344059"/>
              <a:gd name="connsiteY3" fmla="*/ 3416073 h 34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4059" h="3416073">
                <a:moveTo>
                  <a:pt x="0" y="0"/>
                </a:moveTo>
                <a:lnTo>
                  <a:pt x="2344059" y="0"/>
                </a:lnTo>
                <a:lnTo>
                  <a:pt x="2344059" y="3416073"/>
                </a:lnTo>
                <a:lnTo>
                  <a:pt x="0" y="34160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7" name="Right Triangle 146">
            <a:extLst>
              <a:ext uri="{FF2B5EF4-FFF2-40B4-BE49-F238E27FC236}">
                <a16:creationId xmlns:a16="http://schemas.microsoft.com/office/drawing/2014/main" id="{1F3C359C-B3DD-4FB2-A6F9-1D519B65B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0EB2088F-2F1B-43DE-957F-CF2F16D53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100" y="2828369"/>
            <a:ext cx="3471464" cy="2557932"/>
          </a:xfrm>
          <a:custGeom>
            <a:avLst/>
            <a:gdLst>
              <a:gd name="connsiteX0" fmla="*/ 0 w 3471464"/>
              <a:gd name="connsiteY0" fmla="*/ 0 h 2557932"/>
              <a:gd name="connsiteX1" fmla="*/ 3471464 w 3471464"/>
              <a:gd name="connsiteY1" fmla="*/ 0 h 2557932"/>
              <a:gd name="connsiteX2" fmla="*/ 3471464 w 3471464"/>
              <a:gd name="connsiteY2" fmla="*/ 2557932 h 2557932"/>
              <a:gd name="connsiteX3" fmla="*/ 0 w 3471464"/>
              <a:gd name="connsiteY3" fmla="*/ 2557932 h 25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1464" h="2557932">
                <a:moveTo>
                  <a:pt x="0" y="0"/>
                </a:moveTo>
                <a:lnTo>
                  <a:pt x="3471464" y="0"/>
                </a:lnTo>
                <a:lnTo>
                  <a:pt x="3471464" y="2557932"/>
                </a:lnTo>
                <a:lnTo>
                  <a:pt x="0" y="25579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F417D09-0122-4227-8FDD-2C4C19C68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841" y="604258"/>
            <a:ext cx="1990594" cy="2254327"/>
          </a:xfrm>
          <a:custGeom>
            <a:avLst/>
            <a:gdLst>
              <a:gd name="connsiteX0" fmla="*/ 0 w 1990594"/>
              <a:gd name="connsiteY0" fmla="*/ 0 h 2254327"/>
              <a:gd name="connsiteX1" fmla="*/ 1990594 w 1990594"/>
              <a:gd name="connsiteY1" fmla="*/ 0 h 2254327"/>
              <a:gd name="connsiteX2" fmla="*/ 1990594 w 1990594"/>
              <a:gd name="connsiteY2" fmla="*/ 2254327 h 2254327"/>
              <a:gd name="connsiteX3" fmla="*/ 0 w 1990594"/>
              <a:gd name="connsiteY3" fmla="*/ 2254327 h 225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0594" h="2254327">
                <a:moveTo>
                  <a:pt x="0" y="0"/>
                </a:moveTo>
                <a:lnTo>
                  <a:pt x="1990594" y="0"/>
                </a:lnTo>
                <a:lnTo>
                  <a:pt x="1990594" y="2254327"/>
                </a:lnTo>
                <a:lnTo>
                  <a:pt x="0" y="22543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" name="Right Triangle 152">
            <a:extLst>
              <a:ext uri="{FF2B5EF4-FFF2-40B4-BE49-F238E27FC236}">
                <a16:creationId xmlns:a16="http://schemas.microsoft.com/office/drawing/2014/main" id="{FF35A874-2690-497F-80A0-03675049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9390" y="576989"/>
            <a:ext cx="1092260" cy="225432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Right Triangle 154">
            <a:extLst>
              <a:ext uri="{FF2B5EF4-FFF2-40B4-BE49-F238E27FC236}">
                <a16:creationId xmlns:a16="http://schemas.microsoft.com/office/drawing/2014/main" id="{297C449B-67BB-4D99-86C4-E6ECDEA69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4934" y="633344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8C9D831B-1474-4A35-98F0-2826A355C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Imagem de jogo de vídeo game&#10;&#10;Descrição gerada automaticamente">
            <a:extLst>
              <a:ext uri="{FF2B5EF4-FFF2-40B4-BE49-F238E27FC236}">
                <a16:creationId xmlns:a16="http://schemas.microsoft.com/office/drawing/2014/main" id="{8F70DBB1-BACD-4B8A-BBC8-AA4BA2B4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8342" y="1304152"/>
            <a:ext cx="1644158" cy="83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er a imagem de origem">
            <a:extLst>
              <a:ext uri="{FF2B5EF4-FFF2-40B4-BE49-F238E27FC236}">
                <a16:creationId xmlns:a16="http://schemas.microsoft.com/office/drawing/2014/main" id="{2F9082F2-692A-43C9-ABCA-1DC3BCD4A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283" y="3782426"/>
            <a:ext cx="2036959" cy="151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Right Triangle 158">
            <a:extLst>
              <a:ext uri="{FF2B5EF4-FFF2-40B4-BE49-F238E27FC236}">
                <a16:creationId xmlns:a16="http://schemas.microsoft.com/office/drawing/2014/main" id="{946410AA-0894-4BBC-A1E1-6BB8EF472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1600" y="3243308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Ver a imagem de origem">
            <a:extLst>
              <a:ext uri="{FF2B5EF4-FFF2-40B4-BE49-F238E27FC236}">
                <a16:creationId xmlns:a16="http://schemas.microsoft.com/office/drawing/2014/main" id="{43A3954A-D3A8-4213-ADFD-9A3C9AF66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4553" y="3396227"/>
            <a:ext cx="3155695" cy="142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Right Triangle 160">
            <a:extLst>
              <a:ext uri="{FF2B5EF4-FFF2-40B4-BE49-F238E27FC236}">
                <a16:creationId xmlns:a16="http://schemas.microsoft.com/office/drawing/2014/main" id="{21908082-D0BB-4FF0-A90D-6B6B3DE2A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6013" y="2827175"/>
            <a:ext cx="1092260" cy="2560320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419A395-0EE8-465E-9AAC-375DF289D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3205" y="631297"/>
            <a:ext cx="3837241" cy="5581640"/>
          </a:xfrm>
          <a:custGeom>
            <a:avLst/>
            <a:gdLst>
              <a:gd name="connsiteX0" fmla="*/ 0 w 3837241"/>
              <a:gd name="connsiteY0" fmla="*/ 0 h 5581640"/>
              <a:gd name="connsiteX1" fmla="*/ 3837241 w 3837241"/>
              <a:gd name="connsiteY1" fmla="*/ 0 h 5581640"/>
              <a:gd name="connsiteX2" fmla="*/ 3837241 w 3837241"/>
              <a:gd name="connsiteY2" fmla="*/ 5581640 h 5581640"/>
              <a:gd name="connsiteX3" fmla="*/ 0 w 3837241"/>
              <a:gd name="connsiteY3" fmla="*/ 5581640 h 558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7241" h="5581640">
                <a:moveTo>
                  <a:pt x="0" y="0"/>
                </a:moveTo>
                <a:lnTo>
                  <a:pt x="3837241" y="0"/>
                </a:lnTo>
                <a:lnTo>
                  <a:pt x="3837241" y="5581640"/>
                </a:lnTo>
                <a:lnTo>
                  <a:pt x="0" y="55816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6" name="Picture 8" descr="Ver a imagem de origem">
            <a:extLst>
              <a:ext uri="{FF2B5EF4-FFF2-40B4-BE49-F238E27FC236}">
                <a16:creationId xmlns:a16="http://schemas.microsoft.com/office/drawing/2014/main" id="{6978B2DB-8645-43DB-BC5D-CD372713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8151" y="1830279"/>
            <a:ext cx="3181990" cy="31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61B3E4A-AC2E-400C-AACC-0B490754005F}"/>
              </a:ext>
            </a:extLst>
          </p:cNvPr>
          <p:cNvSpPr/>
          <p:nvPr/>
        </p:nvSpPr>
        <p:spPr>
          <a:xfrm>
            <a:off x="5172133" y="316343"/>
            <a:ext cx="246125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Devemos</a:t>
            </a:r>
          </a:p>
          <a:p>
            <a:pPr algn="ctr"/>
            <a:r>
              <a:rPr lang="pt-BR" sz="3600" b="1" spc="5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conhecer</a:t>
            </a:r>
            <a:endParaRPr lang="pt-BR" sz="36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pt-BR" sz="3600" b="1" cap="none" spc="5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os</a:t>
            </a:r>
            <a:endParaRPr lang="pt-BR" sz="36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pt-BR" sz="36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parâmetros</a:t>
            </a:r>
            <a:endParaRPr lang="pt-BR" sz="36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B41F2854-1558-45AB-AE85-E3B1224756D1}"/>
              </a:ext>
            </a:extLst>
          </p:cNvPr>
          <p:cNvSpPr/>
          <p:nvPr/>
        </p:nvSpPr>
        <p:spPr>
          <a:xfrm>
            <a:off x="3074005" y="5523489"/>
            <a:ext cx="48867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 </a:t>
            </a:r>
            <a:r>
              <a:rPr lang="pt-BR" sz="36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como equacionar</a:t>
            </a:r>
          </a:p>
          <a:p>
            <a:pPr algn="ctr"/>
            <a:r>
              <a:rPr lang="pt-BR" sz="36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estes e outros sistemas</a:t>
            </a:r>
            <a:endParaRPr lang="pt-BR" sz="36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26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623037-F3AE-4CF3-BD88-A394DD72C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690" y="114507"/>
            <a:ext cx="333375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AFA452-5528-4619-8518-3538B91415FE}"/>
              </a:ext>
            </a:extLst>
          </p:cNvPr>
          <p:cNvSpPr txBox="1"/>
          <p:nvPr/>
        </p:nvSpPr>
        <p:spPr>
          <a:xfrm>
            <a:off x="367747" y="259565"/>
            <a:ext cx="78022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Comic Sans MS" panose="030F0702030302020204" pitchFamily="66" charset="0"/>
              </a:rPr>
              <a:t>A compreensão, a interpretação e o dimensionamento de condutos livres são importantes nos aspectos econômicos, ecológico e social em atividades do desenvolvimento: drenagem, irrigação, contenção e previsão de cheias, diagnóstico e estudo de impacto ambiental, modelagem, navegação, transporte e tratamento de esgoto, proteções, entre outras.  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B78B5F-F95C-4096-B96B-7395AF10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57600"/>
            <a:ext cx="3295650" cy="3200400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5351AE1B-0F4C-4A2D-A2DC-A06B0D155E53}"/>
              </a:ext>
            </a:extLst>
          </p:cNvPr>
          <p:cNvSpPr/>
          <p:nvPr/>
        </p:nvSpPr>
        <p:spPr>
          <a:xfrm>
            <a:off x="8517834" y="2867232"/>
            <a:ext cx="3508514" cy="2042699"/>
          </a:xfrm>
          <a:prstGeom prst="wedgeEllipseCallout">
            <a:avLst>
              <a:gd name="adj1" fmla="val -63800"/>
              <a:gd name="adj2" fmla="val 52724"/>
            </a:avLst>
          </a:prstGeom>
          <a:solidFill>
            <a:srgbClr val="C6111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Foi ter que achar um tempo para estudar tudo isto, pois quero me tornar um profissional respeitado.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669D022-6112-4C5B-89CF-D42287779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3" y="2937221"/>
            <a:ext cx="4031932" cy="343771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665313C-E3FC-4F51-99E8-1AF2DB4E655B}"/>
              </a:ext>
            </a:extLst>
          </p:cNvPr>
          <p:cNvSpPr txBox="1"/>
          <p:nvPr/>
        </p:nvSpPr>
        <p:spPr>
          <a:xfrm>
            <a:off x="1371600" y="3288416"/>
            <a:ext cx="2894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rgbClr val="0D118A"/>
                </a:solidFill>
              </a:rPr>
              <a:t>Aproveite, pois estão dando um jeito de acabar com estes estudos na Faculdade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F1004F3-0669-4B62-A657-F849C7E74950}"/>
              </a:ext>
            </a:extLst>
          </p:cNvPr>
          <p:cNvSpPr/>
          <p:nvPr/>
        </p:nvSpPr>
        <p:spPr>
          <a:xfrm>
            <a:off x="0" y="6305366"/>
            <a:ext cx="6370983" cy="562574"/>
          </a:xfrm>
          <a:prstGeom prst="rect">
            <a:avLst/>
          </a:prstGeom>
          <a:solidFill>
            <a:srgbClr val="0D118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D5CFE61-17F2-43FE-A6CB-3BEEC84C87CA}"/>
              </a:ext>
            </a:extLst>
          </p:cNvPr>
          <p:cNvSpPr txBox="1"/>
          <p:nvPr/>
        </p:nvSpPr>
        <p:spPr>
          <a:xfrm>
            <a:off x="268357" y="6450496"/>
            <a:ext cx="582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omic Sans MS" panose="030F0702030302020204" pitchFamily="66" charset="0"/>
              </a:rPr>
              <a:t>Precisamos valorizar a formação sustentável!</a:t>
            </a:r>
          </a:p>
        </p:txBody>
      </p:sp>
    </p:spTree>
    <p:extLst>
      <p:ext uri="{BB962C8B-B14F-4D97-AF65-F5344CB8AC3E}">
        <p14:creationId xmlns:p14="http://schemas.microsoft.com/office/powerpoint/2010/main" val="372142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59E752F-B79F-4333-BAAF-C25454E0C1DA}"/>
              </a:ext>
            </a:extLst>
          </p:cNvPr>
          <p:cNvSpPr/>
          <p:nvPr/>
        </p:nvSpPr>
        <p:spPr>
          <a:xfrm>
            <a:off x="1619357" y="403040"/>
            <a:ext cx="8953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Font typeface="+mj-lt"/>
              <a:buAutoNum type="arabicPeriod" startAt="2"/>
            </a:pPr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Definição de raio hidráulico</a:t>
            </a:r>
          </a:p>
        </p:txBody>
      </p:sp>
      <p:pic>
        <p:nvPicPr>
          <p:cNvPr id="4" name="Imagem 3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4FF3E224-5121-47F0-AEDC-023C87D89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0" y="2613490"/>
            <a:ext cx="1409822" cy="3917019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E66E34EF-2AFA-47D0-BB71-3120C263DA31}"/>
              </a:ext>
            </a:extLst>
          </p:cNvPr>
          <p:cNvSpPr/>
          <p:nvPr/>
        </p:nvSpPr>
        <p:spPr>
          <a:xfrm>
            <a:off x="1441174" y="1620079"/>
            <a:ext cx="2842591" cy="1808921"/>
          </a:xfrm>
          <a:prstGeom prst="wedgeEllipseCallout">
            <a:avLst>
              <a:gd name="adj1" fmla="val -52423"/>
              <a:gd name="adj2" fmla="val 39972"/>
            </a:avLst>
          </a:prstGeom>
          <a:solidFill>
            <a:srgbClr val="2587E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Parâmetro importante para estudo do conduto livre.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A983789-63FF-43E9-BF29-CED9FAA022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634502"/>
              </p:ext>
            </p:extLst>
          </p:nvPr>
        </p:nvGraphicFramePr>
        <p:xfrm>
          <a:off x="5137426" y="1847022"/>
          <a:ext cx="4670964" cy="923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Equation" r:id="rId5" imgW="2184120" imgH="431640" progId="Equation.DSMT4">
                  <p:embed/>
                </p:oleObj>
              </mc:Choice>
              <mc:Fallback>
                <p:oleObj name="Equation" r:id="rId5" imgW="21841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37426" y="1847022"/>
                        <a:ext cx="4670964" cy="923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2423BADF-F6C9-415A-9A80-AF7EBAA90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045" y="3429000"/>
            <a:ext cx="2371725" cy="3200400"/>
          </a:xfrm>
          <a:prstGeom prst="rect">
            <a:avLst/>
          </a:prstGeom>
        </p:spPr>
      </p:pic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60710694-0BE5-4832-9BEE-7DB8B39247DF}"/>
              </a:ext>
            </a:extLst>
          </p:cNvPr>
          <p:cNvSpPr/>
          <p:nvPr/>
        </p:nvSpPr>
        <p:spPr>
          <a:xfrm>
            <a:off x="8825948" y="3021496"/>
            <a:ext cx="3180522" cy="1620078"/>
          </a:xfrm>
          <a:prstGeom prst="wedgeEllipseCallout">
            <a:avLst>
              <a:gd name="adj1" fmla="val -71285"/>
              <a:gd name="adj2" fmla="val 30598"/>
            </a:avLst>
          </a:prstGeom>
          <a:solidFill>
            <a:srgbClr val="2D26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C202"/>
                </a:solidFill>
              </a:rPr>
              <a:t>Então, eu posso relacionar o raio hidráulico com o diâmetro hidráulico?</a:t>
            </a:r>
          </a:p>
        </p:txBody>
      </p:sp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9610FD32-1CC2-4158-BB4C-59FAC8BDD9E0}"/>
              </a:ext>
            </a:extLst>
          </p:cNvPr>
          <p:cNvSpPr/>
          <p:nvPr/>
        </p:nvSpPr>
        <p:spPr>
          <a:xfrm>
            <a:off x="4711147" y="3737113"/>
            <a:ext cx="1769165" cy="923330"/>
          </a:xfrm>
          <a:prstGeom prst="wedgeEllipseCallout">
            <a:avLst>
              <a:gd name="adj1" fmla="val 63437"/>
              <a:gd name="adj2" fmla="val 19442"/>
            </a:avLst>
          </a:prstGeom>
          <a:solidFill>
            <a:srgbClr val="27275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Sim, já que: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E62641AE-E2F3-462A-898D-547B8065FB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255008"/>
              </p:ext>
            </p:extLst>
          </p:nvPr>
        </p:nvGraphicFramePr>
        <p:xfrm>
          <a:off x="2871788" y="5192713"/>
          <a:ext cx="2824162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Equation" r:id="rId8" imgW="1320480" imgH="406080" progId="Equation.DSMT4">
                  <p:embed/>
                </p:oleObj>
              </mc:Choice>
              <mc:Fallback>
                <p:oleObj name="Equation" r:id="rId8" imgW="1320480" imgH="406080" progId="Equation.DSMT4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FA983789-63FF-43E9-BF29-CED9FAA022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71788" y="5192713"/>
                        <a:ext cx="2824162" cy="868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79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4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05121B5-B2A5-4F18-B837-876CEFD6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7" y="3023658"/>
            <a:ext cx="1066800" cy="30956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17B3D16-C68F-4866-B808-C7113670A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012" y="3023658"/>
            <a:ext cx="1285875" cy="319087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143C81B-AA60-4574-9DDA-E4EC28C2EA38}"/>
              </a:ext>
            </a:extLst>
          </p:cNvPr>
          <p:cNvGrpSpPr/>
          <p:nvPr/>
        </p:nvGrpSpPr>
        <p:grpSpPr>
          <a:xfrm>
            <a:off x="2385390" y="591783"/>
            <a:ext cx="7657822" cy="5571066"/>
            <a:chOff x="2393140" y="591783"/>
            <a:chExt cx="7657822" cy="5571066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4F7B27CB-4D5E-4536-A0B5-6CB149C97750}"/>
                </a:ext>
              </a:extLst>
            </p:cNvPr>
            <p:cNvGrpSpPr/>
            <p:nvPr/>
          </p:nvGrpSpPr>
          <p:grpSpPr>
            <a:xfrm>
              <a:off x="2393140" y="591783"/>
              <a:ext cx="7657822" cy="5571066"/>
              <a:chOff x="2267089" y="643467"/>
              <a:chExt cx="7657822" cy="5571066"/>
            </a:xfrm>
          </p:grpSpPr>
          <p:pic>
            <p:nvPicPr>
              <p:cNvPr id="2" name="Imagem 1" descr="Uma imagem contendo mesa&#10;&#10;Descrição gerada automaticamente">
                <a:extLst>
                  <a:ext uri="{FF2B5EF4-FFF2-40B4-BE49-F238E27FC236}">
                    <a16:creationId xmlns:a16="http://schemas.microsoft.com/office/drawing/2014/main" id="{DF4A0D94-7B42-4805-B1F9-7F8011628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7089" y="643467"/>
                <a:ext cx="7657822" cy="5571066"/>
              </a:xfrm>
              <a:prstGeom prst="rect">
                <a:avLst/>
              </a:prstGeom>
            </p:spPr>
          </p:pic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F9CCA8D6-F421-4FB4-92B2-C95D170499F5}"/>
                  </a:ext>
                </a:extLst>
              </p:cNvPr>
              <p:cNvSpPr/>
              <p:nvPr/>
            </p:nvSpPr>
            <p:spPr>
              <a:xfrm>
                <a:off x="2604052" y="4721087"/>
                <a:ext cx="1159255" cy="13234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B3ABA57-D59C-4F65-9137-AA12CE14D569}"/>
                </a:ext>
              </a:extLst>
            </p:cNvPr>
            <p:cNvSpPr txBox="1"/>
            <p:nvPr/>
          </p:nvSpPr>
          <p:spPr>
            <a:xfrm>
              <a:off x="2879759" y="4713318"/>
              <a:ext cx="13851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lphaLcParenR"/>
              </a:pPr>
              <a:r>
                <a:rPr lang="pt-BR" sz="1600" b="1" dirty="0"/>
                <a:t>0,921 m</a:t>
              </a:r>
            </a:p>
            <a:p>
              <a:pPr marL="342900" indent="-342900">
                <a:buAutoNum type="alphaLcParenR"/>
              </a:pPr>
              <a:r>
                <a:rPr lang="pt-BR" sz="1600" b="1" dirty="0"/>
                <a:t>0,825 m</a:t>
              </a:r>
            </a:p>
            <a:p>
              <a:pPr marL="342900" indent="-342900">
                <a:buAutoNum type="alphaLcParenR"/>
              </a:pPr>
              <a:r>
                <a:rPr lang="pt-BR" sz="1600" b="1" dirty="0"/>
                <a:t>0,785 m</a:t>
              </a:r>
            </a:p>
            <a:p>
              <a:pPr marL="342900" indent="-342900">
                <a:buAutoNum type="alphaLcParenR"/>
              </a:pPr>
              <a:r>
                <a:rPr lang="pt-BR" sz="1600" b="1" dirty="0"/>
                <a:t>0,682 m</a:t>
              </a:r>
            </a:p>
            <a:p>
              <a:pPr marL="342900" indent="-342900">
                <a:buAutoNum type="alphaLcParenR"/>
              </a:pPr>
              <a:r>
                <a:rPr lang="pt-BR" sz="1600" b="1" dirty="0"/>
                <a:t>0,505 m</a:t>
              </a:r>
            </a:p>
          </p:txBody>
        </p:sp>
      </p:grpSp>
      <p:sp>
        <p:nvSpPr>
          <p:cNvPr id="11" name="Balão de Fala: Oval 10">
            <a:extLst>
              <a:ext uri="{FF2B5EF4-FFF2-40B4-BE49-F238E27FC236}">
                <a16:creationId xmlns:a16="http://schemas.microsoft.com/office/drawing/2014/main" id="{23671275-4DD4-4F4B-81BF-81C1D5165FBC}"/>
              </a:ext>
            </a:extLst>
          </p:cNvPr>
          <p:cNvSpPr/>
          <p:nvPr/>
        </p:nvSpPr>
        <p:spPr>
          <a:xfrm>
            <a:off x="1790077" y="2941983"/>
            <a:ext cx="1976853" cy="1086347"/>
          </a:xfrm>
          <a:prstGeom prst="wedgeEllipseCallout">
            <a:avLst>
              <a:gd name="adj1" fmla="val -59137"/>
              <a:gd name="adj2" fmla="val 43287"/>
            </a:avLst>
          </a:prstGeom>
          <a:solidFill>
            <a:srgbClr val="2727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Um exercício para o cérebro:</a:t>
            </a:r>
          </a:p>
        </p:txBody>
      </p:sp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AD8B9695-27B3-40C8-A51A-AA0457504934}"/>
              </a:ext>
            </a:extLst>
          </p:cNvPr>
          <p:cNvSpPr/>
          <p:nvPr/>
        </p:nvSpPr>
        <p:spPr>
          <a:xfrm>
            <a:off x="8338964" y="2726303"/>
            <a:ext cx="1585947" cy="1302027"/>
          </a:xfrm>
          <a:prstGeom prst="wedgeEllipseCallout">
            <a:avLst>
              <a:gd name="adj1" fmla="val 71130"/>
              <a:gd name="adj2" fmla="val 41889"/>
            </a:avLst>
          </a:prstGeom>
          <a:solidFill>
            <a:srgbClr val="2D263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C202"/>
                </a:solidFill>
              </a:rPr>
              <a:t>Deixa comigo!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CB059C4-019F-4A6E-9866-779869E3A66A}"/>
              </a:ext>
            </a:extLst>
          </p:cNvPr>
          <p:cNvSpPr/>
          <p:nvPr/>
        </p:nvSpPr>
        <p:spPr>
          <a:xfrm>
            <a:off x="2385390" y="643467"/>
            <a:ext cx="1868557" cy="3405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PROBLEMA 1</a:t>
            </a:r>
          </a:p>
        </p:txBody>
      </p:sp>
    </p:spTree>
    <p:extLst>
      <p:ext uri="{BB962C8B-B14F-4D97-AF65-F5344CB8AC3E}">
        <p14:creationId xmlns:p14="http://schemas.microsoft.com/office/powerpoint/2010/main" val="271335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75AA62-393E-404F-8408-9A88D5E1F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72" y="1165664"/>
            <a:ext cx="3596952" cy="226333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16E7EDF-5DE6-4B3F-8E71-7E2612757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482" y="1940917"/>
            <a:ext cx="922100" cy="937341"/>
          </a:xfrm>
          <a:prstGeom prst="rect">
            <a:avLst/>
          </a:prstGeom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6D010248-B0A9-41A3-A29B-7301418B46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3773" y="2067221"/>
          <a:ext cx="898709" cy="684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0" name="Equation" r:id="rId6" imgW="533160" imgH="406080" progId="Equation.DSMT4">
                  <p:embed/>
                </p:oleObj>
              </mc:Choice>
              <mc:Fallback>
                <p:oleObj name="Equation" r:id="rId6" imgW="533160" imgH="406080" progId="Equation.DSMT4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6D010248-B0A9-41A3-A29B-7301418B46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03773" y="2067221"/>
                        <a:ext cx="898709" cy="684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6B8D7B61-2FF9-4FBC-8CE5-DC71C662690F}"/>
              </a:ext>
            </a:extLst>
          </p:cNvPr>
          <p:cNvSpPr txBox="1"/>
          <p:nvPr/>
        </p:nvSpPr>
        <p:spPr>
          <a:xfrm>
            <a:off x="1441174" y="1268636"/>
            <a:ext cx="39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C307692B-762B-48B2-8A0B-E266DCD624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4243" y="3429000"/>
          <a:ext cx="32305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1" name="Equation" r:id="rId8" imgW="1917360" imgH="406080" progId="Equation.DSMT4">
                  <p:embed/>
                </p:oleObj>
              </mc:Choice>
              <mc:Fallback>
                <p:oleObj name="Equation" r:id="rId8" imgW="1917360" imgH="40608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C307692B-762B-48B2-8A0B-E266DCD624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44243" y="3429000"/>
                        <a:ext cx="323056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F2E04FC1-8171-4A1D-81B1-1B6133861DB1}"/>
              </a:ext>
            </a:extLst>
          </p:cNvPr>
          <p:cNvSpPr txBox="1"/>
          <p:nvPr/>
        </p:nvSpPr>
        <p:spPr>
          <a:xfrm>
            <a:off x="3826564" y="1578736"/>
            <a:ext cx="35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h</a:t>
            </a:r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AEC711E8-881D-4442-BEDB-12498DEA11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6234" y="4389681"/>
          <a:ext cx="3324914" cy="412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2" name="Equation" r:id="rId10" imgW="1841400" imgH="228600" progId="Equation.DSMT4">
                  <p:embed/>
                </p:oleObj>
              </mc:Choice>
              <mc:Fallback>
                <p:oleObj name="Equation" r:id="rId10" imgW="1841400" imgH="228600" progId="Equation.DSMT4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AEC711E8-881D-4442-BEDB-12498DEA11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86234" y="4389681"/>
                        <a:ext cx="3324914" cy="412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8CC29DF2-92AF-4808-96D0-BA4D40C567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4243" y="5158983"/>
          <a:ext cx="4715842" cy="72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3" name="Equation" r:id="rId12" imgW="2628720" imgH="406080" progId="Equation.DSMT4">
                  <p:embed/>
                </p:oleObj>
              </mc:Choice>
              <mc:Fallback>
                <p:oleObj name="Equation" r:id="rId12" imgW="2628720" imgH="40608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8CC29DF2-92AF-4808-96D0-BA4D40C567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44243" y="5158983"/>
                        <a:ext cx="4715842" cy="72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08379EE4-93C1-4E4D-B7AC-F3BA6A0342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4692" y="6091926"/>
          <a:ext cx="3596952" cy="402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4" name="Equation" r:id="rId14" imgW="1701720" imgH="190440" progId="Equation.DSMT4">
                  <p:embed/>
                </p:oleObj>
              </mc:Choice>
              <mc:Fallback>
                <p:oleObj name="Equation" r:id="rId14" imgW="1701720" imgH="190440" progId="Equation.DSMT4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08379EE4-93C1-4E4D-B7AC-F3BA6A0342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94692" y="6091926"/>
                        <a:ext cx="3596952" cy="402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D18758E2-233A-4C67-9519-9BDAFEDCE2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7904" y="3921010"/>
          <a:ext cx="2977436" cy="93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5" name="Equation" r:id="rId16" imgW="1371600" imgH="431640" progId="Equation.DSMT4">
                  <p:embed/>
                </p:oleObj>
              </mc:Choice>
              <mc:Fallback>
                <p:oleObj name="Equation" r:id="rId16" imgW="1371600" imgH="431640" progId="Equation.DSMT4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D18758E2-233A-4C67-9519-9BDAFEDCE2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197904" y="3921010"/>
                        <a:ext cx="2977436" cy="937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tângulo 13">
            <a:extLst>
              <a:ext uri="{FF2B5EF4-FFF2-40B4-BE49-F238E27FC236}">
                <a16:creationId xmlns:a16="http://schemas.microsoft.com/office/drawing/2014/main" id="{0A0029D7-1EE8-4CBC-8A47-F08B2BBC7258}"/>
              </a:ext>
            </a:extLst>
          </p:cNvPr>
          <p:cNvSpPr/>
          <p:nvPr/>
        </p:nvSpPr>
        <p:spPr>
          <a:xfrm>
            <a:off x="4822894" y="118746"/>
            <a:ext cx="2375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Solução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1B5E392-AF6D-4DED-AE4E-40D645BC5E5E}"/>
              </a:ext>
            </a:extLst>
          </p:cNvPr>
          <p:cNvSpPr/>
          <p:nvPr/>
        </p:nvSpPr>
        <p:spPr>
          <a:xfrm>
            <a:off x="6907696" y="3921010"/>
            <a:ext cx="3324914" cy="937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26BA8731-BCD7-44BD-9B47-F3E5E4A0AFFE}"/>
              </a:ext>
            </a:extLst>
          </p:cNvPr>
          <p:cNvSpPr/>
          <p:nvPr/>
        </p:nvSpPr>
        <p:spPr>
          <a:xfrm>
            <a:off x="8457019" y="4858351"/>
            <a:ext cx="298173" cy="46902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C305A25-1B14-41DF-B99B-124A52DCD103}"/>
              </a:ext>
            </a:extLst>
          </p:cNvPr>
          <p:cNvSpPr txBox="1"/>
          <p:nvPr/>
        </p:nvSpPr>
        <p:spPr>
          <a:xfrm>
            <a:off x="8140149" y="5327374"/>
            <a:ext cx="23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Resposta d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CABF109-0F00-494A-9863-6DCC7378445B}"/>
              </a:ext>
            </a:extLst>
          </p:cNvPr>
          <p:cNvSpPr txBox="1"/>
          <p:nvPr/>
        </p:nvSpPr>
        <p:spPr>
          <a:xfrm>
            <a:off x="918223" y="2143444"/>
            <a:ext cx="576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1 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94CE058-6004-4E91-83CB-26C5F85D2775}"/>
              </a:ext>
            </a:extLst>
          </p:cNvPr>
          <p:cNvSpPr txBox="1"/>
          <p:nvPr/>
        </p:nvSpPr>
        <p:spPr>
          <a:xfrm>
            <a:off x="1419873" y="2537577"/>
            <a:ext cx="39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45B2EBEF-5F40-4528-BF28-552CB9F20668}"/>
              </a:ext>
            </a:extLst>
          </p:cNvPr>
          <p:cNvSpPr/>
          <p:nvPr/>
        </p:nvSpPr>
        <p:spPr>
          <a:xfrm>
            <a:off x="1639957" y="2395330"/>
            <a:ext cx="59634" cy="228600"/>
          </a:xfrm>
          <a:custGeom>
            <a:avLst/>
            <a:gdLst>
              <a:gd name="connsiteX0" fmla="*/ 59634 w 59634"/>
              <a:gd name="connsiteY0" fmla="*/ 0 h 228600"/>
              <a:gd name="connsiteX1" fmla="*/ 0 w 59634"/>
              <a:gd name="connsiteY1" fmla="*/ 228600 h 228600"/>
              <a:gd name="connsiteX2" fmla="*/ 0 w 59634"/>
              <a:gd name="connsiteY2" fmla="*/ 228600 h 228600"/>
              <a:gd name="connsiteX3" fmla="*/ 9939 w 59634"/>
              <a:gd name="connsiteY3" fmla="*/ 21866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" h="228600">
                <a:moveTo>
                  <a:pt x="59634" y="0"/>
                </a:moveTo>
                <a:lnTo>
                  <a:pt x="0" y="228600"/>
                </a:lnTo>
                <a:lnTo>
                  <a:pt x="0" y="228600"/>
                </a:lnTo>
                <a:lnTo>
                  <a:pt x="9939" y="2186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821F46F-693E-4765-9A46-43B27F177D9C}"/>
              </a:ext>
            </a:extLst>
          </p:cNvPr>
          <p:cNvSpPr txBox="1"/>
          <p:nvPr/>
        </p:nvSpPr>
        <p:spPr>
          <a:xfrm>
            <a:off x="1419873" y="2304622"/>
            <a:ext cx="357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15A0A0A-3E64-4408-A910-911A9FA86E50}"/>
              </a:ext>
            </a:extLst>
          </p:cNvPr>
          <p:cNvSpPr txBox="1"/>
          <p:nvPr/>
        </p:nvSpPr>
        <p:spPr>
          <a:xfrm>
            <a:off x="1570382" y="2048716"/>
            <a:ext cx="51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65E5999-AF6C-4E40-99AF-BECBC76ABCD5}"/>
              </a:ext>
            </a:extLst>
          </p:cNvPr>
          <p:cNvSpPr txBox="1"/>
          <p:nvPr/>
        </p:nvSpPr>
        <p:spPr>
          <a:xfrm>
            <a:off x="3876257" y="1373273"/>
            <a:ext cx="39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06B376B2-62BB-42DE-9384-1EE8ACE9534E}"/>
              </a:ext>
            </a:extLst>
          </p:cNvPr>
          <p:cNvCxnSpPr>
            <a:cxnSpLocks/>
          </p:cNvCxnSpPr>
          <p:nvPr/>
        </p:nvCxnSpPr>
        <p:spPr>
          <a:xfrm>
            <a:off x="3702164" y="1661440"/>
            <a:ext cx="61553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3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5541927-C7FF-4FDC-B61D-925638C23A70}"/>
              </a:ext>
            </a:extLst>
          </p:cNvPr>
          <p:cNvSpPr/>
          <p:nvPr/>
        </p:nvSpPr>
        <p:spPr>
          <a:xfrm>
            <a:off x="5440663" y="158706"/>
            <a:ext cx="4365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Font typeface="+mj-lt"/>
              <a:buAutoNum type="arabicPeriod" startAt="3"/>
            </a:pPr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Declividade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3D2D8A8B-A4FE-412E-8E86-C4D61A79CD5F}"/>
              </a:ext>
            </a:extLst>
          </p:cNvPr>
          <p:cNvCxnSpPr/>
          <p:nvPr/>
        </p:nvCxnSpPr>
        <p:spPr>
          <a:xfrm>
            <a:off x="1583634" y="1411357"/>
            <a:ext cx="3578087" cy="93427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F619E9E-F72D-4897-9281-6552C4195614}"/>
              </a:ext>
            </a:extLst>
          </p:cNvPr>
          <p:cNvGrpSpPr/>
          <p:nvPr/>
        </p:nvGrpSpPr>
        <p:grpSpPr>
          <a:xfrm>
            <a:off x="1103245" y="2345635"/>
            <a:ext cx="3747053" cy="934278"/>
            <a:chOff x="1103245" y="2345635"/>
            <a:chExt cx="3747053" cy="934278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FB7945C2-1C4D-4F42-95AE-DE538C5497DA}"/>
                </a:ext>
              </a:extLst>
            </p:cNvPr>
            <p:cNvCxnSpPr/>
            <p:nvPr/>
          </p:nvCxnSpPr>
          <p:spPr>
            <a:xfrm>
              <a:off x="1252330" y="2345635"/>
              <a:ext cx="3578087" cy="9342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0EC5756-BF95-4678-A49A-D4765D87C29C}"/>
                </a:ext>
              </a:extLst>
            </p:cNvPr>
            <p:cNvSpPr/>
            <p:nvPr/>
          </p:nvSpPr>
          <p:spPr>
            <a:xfrm rot="871254">
              <a:off x="1103245" y="2832648"/>
              <a:ext cx="3747053" cy="258417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65ADB4A3-DA55-4B5D-AB4B-361E8F33F409}"/>
              </a:ext>
            </a:extLst>
          </p:cNvPr>
          <p:cNvCxnSpPr/>
          <p:nvPr/>
        </p:nvCxnSpPr>
        <p:spPr>
          <a:xfrm>
            <a:off x="785191" y="4373217"/>
            <a:ext cx="4184374" cy="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BC395B-B86D-4FD5-BB74-A73E3D23C417}"/>
              </a:ext>
            </a:extLst>
          </p:cNvPr>
          <p:cNvSpPr txBox="1"/>
          <p:nvPr/>
        </p:nvSpPr>
        <p:spPr>
          <a:xfrm>
            <a:off x="2310846" y="409074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PHR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C83E41A3-A8B9-4E62-B391-900985F51A96}"/>
              </a:ext>
            </a:extLst>
          </p:cNvPr>
          <p:cNvCxnSpPr>
            <a:cxnSpLocks/>
          </p:cNvCxnSpPr>
          <p:nvPr/>
        </p:nvCxnSpPr>
        <p:spPr>
          <a:xfrm>
            <a:off x="1898374" y="788610"/>
            <a:ext cx="0" cy="23521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7750E4C-DC9C-42E4-AAA2-D951EE84C2AC}"/>
              </a:ext>
            </a:extLst>
          </p:cNvPr>
          <p:cNvCxnSpPr>
            <a:cxnSpLocks/>
          </p:cNvCxnSpPr>
          <p:nvPr/>
        </p:nvCxnSpPr>
        <p:spPr>
          <a:xfrm>
            <a:off x="4267200" y="1411357"/>
            <a:ext cx="0" cy="230587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A66BABB4-9F17-4D3C-A612-82588903E95F}"/>
              </a:ext>
            </a:extLst>
          </p:cNvPr>
          <p:cNvSpPr/>
          <p:nvPr/>
        </p:nvSpPr>
        <p:spPr>
          <a:xfrm>
            <a:off x="2156553" y="1620078"/>
            <a:ext cx="129447" cy="367748"/>
          </a:xfrm>
          <a:custGeom>
            <a:avLst/>
            <a:gdLst>
              <a:gd name="connsiteX0" fmla="*/ 39995 w 129447"/>
              <a:gd name="connsiteY0" fmla="*/ 0 h 367748"/>
              <a:gd name="connsiteX1" fmla="*/ 99630 w 129447"/>
              <a:gd name="connsiteY1" fmla="*/ 69574 h 367748"/>
              <a:gd name="connsiteX2" fmla="*/ 129447 w 129447"/>
              <a:gd name="connsiteY2" fmla="*/ 89452 h 367748"/>
              <a:gd name="connsiteX3" fmla="*/ 89690 w 129447"/>
              <a:gd name="connsiteY3" fmla="*/ 109331 h 367748"/>
              <a:gd name="connsiteX4" fmla="*/ 30056 w 129447"/>
              <a:gd name="connsiteY4" fmla="*/ 129209 h 367748"/>
              <a:gd name="connsiteX5" fmla="*/ 238 w 129447"/>
              <a:gd name="connsiteY5" fmla="*/ 178905 h 367748"/>
              <a:gd name="connsiteX6" fmla="*/ 20117 w 129447"/>
              <a:gd name="connsiteY6" fmla="*/ 238539 h 367748"/>
              <a:gd name="connsiteX7" fmla="*/ 30056 w 129447"/>
              <a:gd name="connsiteY7" fmla="*/ 367748 h 36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447" h="367748">
                <a:moveTo>
                  <a:pt x="39995" y="0"/>
                </a:moveTo>
                <a:cubicBezTo>
                  <a:pt x="50520" y="13157"/>
                  <a:pt x="80248" y="54069"/>
                  <a:pt x="99630" y="69574"/>
                </a:cubicBezTo>
                <a:cubicBezTo>
                  <a:pt x="108958" y="77036"/>
                  <a:pt x="119508" y="82826"/>
                  <a:pt x="129447" y="89452"/>
                </a:cubicBezTo>
                <a:cubicBezTo>
                  <a:pt x="116195" y="96078"/>
                  <a:pt x="103447" y="103828"/>
                  <a:pt x="89690" y="109331"/>
                </a:cubicBezTo>
                <a:cubicBezTo>
                  <a:pt x="70235" y="117113"/>
                  <a:pt x="30056" y="129209"/>
                  <a:pt x="30056" y="129209"/>
                </a:cubicBezTo>
                <a:cubicBezTo>
                  <a:pt x="16617" y="142647"/>
                  <a:pt x="-2343" y="155679"/>
                  <a:pt x="238" y="178905"/>
                </a:cubicBezTo>
                <a:cubicBezTo>
                  <a:pt x="2552" y="199730"/>
                  <a:pt x="20117" y="238539"/>
                  <a:pt x="20117" y="238539"/>
                </a:cubicBezTo>
                <a:cubicBezTo>
                  <a:pt x="33869" y="321050"/>
                  <a:pt x="30056" y="278021"/>
                  <a:pt x="30056" y="3677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481EEBB2-B65F-4D09-9A93-9D4ED5696CC4}"/>
              </a:ext>
            </a:extLst>
          </p:cNvPr>
          <p:cNvSpPr/>
          <p:nvPr/>
        </p:nvSpPr>
        <p:spPr>
          <a:xfrm>
            <a:off x="3307953" y="2237961"/>
            <a:ext cx="129447" cy="367748"/>
          </a:xfrm>
          <a:custGeom>
            <a:avLst/>
            <a:gdLst>
              <a:gd name="connsiteX0" fmla="*/ 39995 w 129447"/>
              <a:gd name="connsiteY0" fmla="*/ 0 h 367748"/>
              <a:gd name="connsiteX1" fmla="*/ 99630 w 129447"/>
              <a:gd name="connsiteY1" fmla="*/ 69574 h 367748"/>
              <a:gd name="connsiteX2" fmla="*/ 129447 w 129447"/>
              <a:gd name="connsiteY2" fmla="*/ 89452 h 367748"/>
              <a:gd name="connsiteX3" fmla="*/ 89690 w 129447"/>
              <a:gd name="connsiteY3" fmla="*/ 109331 h 367748"/>
              <a:gd name="connsiteX4" fmla="*/ 30056 w 129447"/>
              <a:gd name="connsiteY4" fmla="*/ 129209 h 367748"/>
              <a:gd name="connsiteX5" fmla="*/ 238 w 129447"/>
              <a:gd name="connsiteY5" fmla="*/ 178905 h 367748"/>
              <a:gd name="connsiteX6" fmla="*/ 20117 w 129447"/>
              <a:gd name="connsiteY6" fmla="*/ 238539 h 367748"/>
              <a:gd name="connsiteX7" fmla="*/ 30056 w 129447"/>
              <a:gd name="connsiteY7" fmla="*/ 367748 h 36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447" h="367748">
                <a:moveTo>
                  <a:pt x="39995" y="0"/>
                </a:moveTo>
                <a:cubicBezTo>
                  <a:pt x="50520" y="13157"/>
                  <a:pt x="80248" y="54069"/>
                  <a:pt x="99630" y="69574"/>
                </a:cubicBezTo>
                <a:cubicBezTo>
                  <a:pt x="108958" y="77036"/>
                  <a:pt x="119508" y="82826"/>
                  <a:pt x="129447" y="89452"/>
                </a:cubicBezTo>
                <a:cubicBezTo>
                  <a:pt x="116195" y="96078"/>
                  <a:pt x="103447" y="103828"/>
                  <a:pt x="89690" y="109331"/>
                </a:cubicBezTo>
                <a:cubicBezTo>
                  <a:pt x="70235" y="117113"/>
                  <a:pt x="30056" y="129209"/>
                  <a:pt x="30056" y="129209"/>
                </a:cubicBezTo>
                <a:cubicBezTo>
                  <a:pt x="16617" y="142647"/>
                  <a:pt x="-2343" y="155679"/>
                  <a:pt x="238" y="178905"/>
                </a:cubicBezTo>
                <a:cubicBezTo>
                  <a:pt x="2552" y="199730"/>
                  <a:pt x="20117" y="238539"/>
                  <a:pt x="20117" y="238539"/>
                </a:cubicBezTo>
                <a:cubicBezTo>
                  <a:pt x="33869" y="321050"/>
                  <a:pt x="30056" y="278021"/>
                  <a:pt x="30056" y="3677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7B328A05-5608-4008-A8F0-332768101F48}"/>
              </a:ext>
            </a:extLst>
          </p:cNvPr>
          <p:cNvSpPr/>
          <p:nvPr/>
        </p:nvSpPr>
        <p:spPr>
          <a:xfrm>
            <a:off x="4632462" y="2385896"/>
            <a:ext cx="129447" cy="367748"/>
          </a:xfrm>
          <a:custGeom>
            <a:avLst/>
            <a:gdLst>
              <a:gd name="connsiteX0" fmla="*/ 39995 w 129447"/>
              <a:gd name="connsiteY0" fmla="*/ 0 h 367748"/>
              <a:gd name="connsiteX1" fmla="*/ 99630 w 129447"/>
              <a:gd name="connsiteY1" fmla="*/ 69574 h 367748"/>
              <a:gd name="connsiteX2" fmla="*/ 129447 w 129447"/>
              <a:gd name="connsiteY2" fmla="*/ 89452 h 367748"/>
              <a:gd name="connsiteX3" fmla="*/ 89690 w 129447"/>
              <a:gd name="connsiteY3" fmla="*/ 109331 h 367748"/>
              <a:gd name="connsiteX4" fmla="*/ 30056 w 129447"/>
              <a:gd name="connsiteY4" fmla="*/ 129209 h 367748"/>
              <a:gd name="connsiteX5" fmla="*/ 238 w 129447"/>
              <a:gd name="connsiteY5" fmla="*/ 178905 h 367748"/>
              <a:gd name="connsiteX6" fmla="*/ 20117 w 129447"/>
              <a:gd name="connsiteY6" fmla="*/ 238539 h 367748"/>
              <a:gd name="connsiteX7" fmla="*/ 30056 w 129447"/>
              <a:gd name="connsiteY7" fmla="*/ 367748 h 36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447" h="367748">
                <a:moveTo>
                  <a:pt x="39995" y="0"/>
                </a:moveTo>
                <a:cubicBezTo>
                  <a:pt x="50520" y="13157"/>
                  <a:pt x="80248" y="54069"/>
                  <a:pt x="99630" y="69574"/>
                </a:cubicBezTo>
                <a:cubicBezTo>
                  <a:pt x="108958" y="77036"/>
                  <a:pt x="119508" y="82826"/>
                  <a:pt x="129447" y="89452"/>
                </a:cubicBezTo>
                <a:cubicBezTo>
                  <a:pt x="116195" y="96078"/>
                  <a:pt x="103447" y="103828"/>
                  <a:pt x="89690" y="109331"/>
                </a:cubicBezTo>
                <a:cubicBezTo>
                  <a:pt x="70235" y="117113"/>
                  <a:pt x="30056" y="129209"/>
                  <a:pt x="30056" y="129209"/>
                </a:cubicBezTo>
                <a:cubicBezTo>
                  <a:pt x="16617" y="142647"/>
                  <a:pt x="-2343" y="155679"/>
                  <a:pt x="238" y="178905"/>
                </a:cubicBezTo>
                <a:cubicBezTo>
                  <a:pt x="2552" y="199730"/>
                  <a:pt x="20117" y="238539"/>
                  <a:pt x="20117" y="238539"/>
                </a:cubicBezTo>
                <a:cubicBezTo>
                  <a:pt x="33869" y="321050"/>
                  <a:pt x="30056" y="278021"/>
                  <a:pt x="30056" y="3677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6500F36-4C1B-4E44-8178-C7FEBAC7A0C1}"/>
              </a:ext>
            </a:extLst>
          </p:cNvPr>
          <p:cNvSpPr txBox="1"/>
          <p:nvPr/>
        </p:nvSpPr>
        <p:spPr>
          <a:xfrm>
            <a:off x="1659119" y="507912"/>
            <a:ext cx="65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5881CA"/>
                </a:solidFill>
              </a:rPr>
              <a:t>(1)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A6ED6F7-688E-4505-9334-B279194F19DA}"/>
              </a:ext>
            </a:extLst>
          </p:cNvPr>
          <p:cNvSpPr txBox="1"/>
          <p:nvPr/>
        </p:nvSpPr>
        <p:spPr>
          <a:xfrm>
            <a:off x="4037851" y="1107159"/>
            <a:ext cx="65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5881CA"/>
                </a:solidFill>
              </a:rPr>
              <a:t>(2)</a:t>
            </a:r>
          </a:p>
        </p:txBody>
      </p: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A35B7A01-D80C-46ED-9E00-48314A20C018}"/>
              </a:ext>
            </a:extLst>
          </p:cNvPr>
          <p:cNvGrpSpPr/>
          <p:nvPr/>
        </p:nvGrpSpPr>
        <p:grpSpPr>
          <a:xfrm>
            <a:off x="9747194" y="2111775"/>
            <a:ext cx="2013466" cy="2175435"/>
            <a:chOff x="9249620" y="2111775"/>
            <a:chExt cx="2013466" cy="2175435"/>
          </a:xfrm>
        </p:grpSpPr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3C7092A6-F292-441B-842A-637F10D35716}"/>
                </a:ext>
              </a:extLst>
            </p:cNvPr>
            <p:cNvCxnSpPr/>
            <p:nvPr/>
          </p:nvCxnSpPr>
          <p:spPr>
            <a:xfrm>
              <a:off x="9615665" y="2360758"/>
              <a:ext cx="1302026" cy="0"/>
            </a:xfrm>
            <a:prstGeom prst="line">
              <a:avLst/>
            </a:prstGeom>
            <a:ln>
              <a:solidFill>
                <a:srgbClr val="5881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74A1D165-3994-4EF5-B3EC-F76067BB59D0}"/>
                </a:ext>
              </a:extLst>
            </p:cNvPr>
            <p:cNvSpPr/>
            <p:nvPr/>
          </p:nvSpPr>
          <p:spPr>
            <a:xfrm>
              <a:off x="9754813" y="2469584"/>
              <a:ext cx="152743" cy="288235"/>
            </a:xfrm>
            <a:custGeom>
              <a:avLst/>
              <a:gdLst>
                <a:gd name="connsiteX0" fmla="*/ 49696 w 152743"/>
                <a:gd name="connsiteY0" fmla="*/ 0 h 288235"/>
                <a:gd name="connsiteX1" fmla="*/ 149087 w 152743"/>
                <a:gd name="connsiteY1" fmla="*/ 9939 h 288235"/>
                <a:gd name="connsiteX2" fmla="*/ 139148 w 152743"/>
                <a:gd name="connsiteY2" fmla="*/ 39756 h 288235"/>
                <a:gd name="connsiteX3" fmla="*/ 99391 w 152743"/>
                <a:gd name="connsiteY3" fmla="*/ 49695 h 288235"/>
                <a:gd name="connsiteX4" fmla="*/ 49696 w 152743"/>
                <a:gd name="connsiteY4" fmla="*/ 89452 h 288235"/>
                <a:gd name="connsiteX5" fmla="*/ 0 w 152743"/>
                <a:gd name="connsiteY5" fmla="*/ 99391 h 288235"/>
                <a:gd name="connsiteX6" fmla="*/ 49696 w 152743"/>
                <a:gd name="connsiteY6" fmla="*/ 188843 h 288235"/>
                <a:gd name="connsiteX7" fmla="*/ 69574 w 152743"/>
                <a:gd name="connsiteY7" fmla="*/ 238539 h 288235"/>
                <a:gd name="connsiteX8" fmla="*/ 119270 w 152743"/>
                <a:gd name="connsiteY8" fmla="*/ 288235 h 28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43" h="288235">
                  <a:moveTo>
                    <a:pt x="49696" y="0"/>
                  </a:moveTo>
                  <a:cubicBezTo>
                    <a:pt x="82826" y="3313"/>
                    <a:pt x="118661" y="-3583"/>
                    <a:pt x="149087" y="9939"/>
                  </a:cubicBezTo>
                  <a:cubicBezTo>
                    <a:pt x="158661" y="14194"/>
                    <a:pt x="147329" y="33211"/>
                    <a:pt x="139148" y="39756"/>
                  </a:cubicBezTo>
                  <a:cubicBezTo>
                    <a:pt x="128481" y="48289"/>
                    <a:pt x="112643" y="46382"/>
                    <a:pt x="99391" y="49695"/>
                  </a:cubicBezTo>
                  <a:cubicBezTo>
                    <a:pt x="84836" y="64251"/>
                    <a:pt x="69758" y="81929"/>
                    <a:pt x="49696" y="89452"/>
                  </a:cubicBezTo>
                  <a:cubicBezTo>
                    <a:pt x="33878" y="95384"/>
                    <a:pt x="16565" y="96078"/>
                    <a:pt x="0" y="99391"/>
                  </a:cubicBezTo>
                  <a:cubicBezTo>
                    <a:pt x="20272" y="200754"/>
                    <a:pt x="-9393" y="100210"/>
                    <a:pt x="49696" y="188843"/>
                  </a:cubicBezTo>
                  <a:cubicBezTo>
                    <a:pt x="59593" y="203688"/>
                    <a:pt x="58869" y="224266"/>
                    <a:pt x="69574" y="238539"/>
                  </a:cubicBezTo>
                  <a:cubicBezTo>
                    <a:pt x="155237" y="352758"/>
                    <a:pt x="84041" y="217780"/>
                    <a:pt x="119270" y="28823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D785408-5963-490A-8B39-1607504F4B79}"/>
                </a:ext>
              </a:extLst>
            </p:cNvPr>
            <p:cNvSpPr/>
            <p:nvPr/>
          </p:nvSpPr>
          <p:spPr>
            <a:xfrm>
              <a:off x="10533712" y="2469584"/>
              <a:ext cx="152743" cy="288235"/>
            </a:xfrm>
            <a:custGeom>
              <a:avLst/>
              <a:gdLst>
                <a:gd name="connsiteX0" fmla="*/ 49696 w 152743"/>
                <a:gd name="connsiteY0" fmla="*/ 0 h 288235"/>
                <a:gd name="connsiteX1" fmla="*/ 149087 w 152743"/>
                <a:gd name="connsiteY1" fmla="*/ 9939 h 288235"/>
                <a:gd name="connsiteX2" fmla="*/ 139148 w 152743"/>
                <a:gd name="connsiteY2" fmla="*/ 39756 h 288235"/>
                <a:gd name="connsiteX3" fmla="*/ 99391 w 152743"/>
                <a:gd name="connsiteY3" fmla="*/ 49695 h 288235"/>
                <a:gd name="connsiteX4" fmla="*/ 49696 w 152743"/>
                <a:gd name="connsiteY4" fmla="*/ 89452 h 288235"/>
                <a:gd name="connsiteX5" fmla="*/ 0 w 152743"/>
                <a:gd name="connsiteY5" fmla="*/ 99391 h 288235"/>
                <a:gd name="connsiteX6" fmla="*/ 49696 w 152743"/>
                <a:gd name="connsiteY6" fmla="*/ 188843 h 288235"/>
                <a:gd name="connsiteX7" fmla="*/ 69574 w 152743"/>
                <a:gd name="connsiteY7" fmla="*/ 238539 h 288235"/>
                <a:gd name="connsiteX8" fmla="*/ 119270 w 152743"/>
                <a:gd name="connsiteY8" fmla="*/ 288235 h 28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43" h="288235">
                  <a:moveTo>
                    <a:pt x="49696" y="0"/>
                  </a:moveTo>
                  <a:cubicBezTo>
                    <a:pt x="82826" y="3313"/>
                    <a:pt x="118661" y="-3583"/>
                    <a:pt x="149087" y="9939"/>
                  </a:cubicBezTo>
                  <a:cubicBezTo>
                    <a:pt x="158661" y="14194"/>
                    <a:pt x="147329" y="33211"/>
                    <a:pt x="139148" y="39756"/>
                  </a:cubicBezTo>
                  <a:cubicBezTo>
                    <a:pt x="128481" y="48289"/>
                    <a:pt x="112643" y="46382"/>
                    <a:pt x="99391" y="49695"/>
                  </a:cubicBezTo>
                  <a:cubicBezTo>
                    <a:pt x="84836" y="64251"/>
                    <a:pt x="69758" y="81929"/>
                    <a:pt x="49696" y="89452"/>
                  </a:cubicBezTo>
                  <a:cubicBezTo>
                    <a:pt x="33878" y="95384"/>
                    <a:pt x="16565" y="96078"/>
                    <a:pt x="0" y="99391"/>
                  </a:cubicBezTo>
                  <a:cubicBezTo>
                    <a:pt x="20272" y="200754"/>
                    <a:pt x="-9393" y="100210"/>
                    <a:pt x="49696" y="188843"/>
                  </a:cubicBezTo>
                  <a:cubicBezTo>
                    <a:pt x="59593" y="203688"/>
                    <a:pt x="58869" y="224266"/>
                    <a:pt x="69574" y="238539"/>
                  </a:cubicBezTo>
                  <a:cubicBezTo>
                    <a:pt x="155237" y="352758"/>
                    <a:pt x="84041" y="217780"/>
                    <a:pt x="119270" y="28823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34BF2842-FC31-4D5B-BDDB-B307A6A30EE4}"/>
                </a:ext>
              </a:extLst>
            </p:cNvPr>
            <p:cNvGrpSpPr/>
            <p:nvPr/>
          </p:nvGrpSpPr>
          <p:grpSpPr>
            <a:xfrm>
              <a:off x="9249620" y="2111775"/>
              <a:ext cx="2013466" cy="2175435"/>
              <a:chOff x="7118120" y="2136913"/>
              <a:chExt cx="2013466" cy="2175435"/>
            </a:xfrm>
          </p:grpSpPr>
          <p:grpSp>
            <p:nvGrpSpPr>
              <p:cNvPr id="35" name="Agrupar 34">
                <a:extLst>
                  <a:ext uri="{FF2B5EF4-FFF2-40B4-BE49-F238E27FC236}">
                    <a16:creationId xmlns:a16="http://schemas.microsoft.com/office/drawing/2014/main" id="{4046DD9D-A00D-4351-B62D-421A5ADC3B87}"/>
                  </a:ext>
                </a:extLst>
              </p:cNvPr>
              <p:cNvGrpSpPr/>
              <p:nvPr/>
            </p:nvGrpSpPr>
            <p:grpSpPr>
              <a:xfrm>
                <a:off x="7146235" y="2136913"/>
                <a:ext cx="1977886" cy="1143000"/>
                <a:chOff x="7146235" y="2136913"/>
                <a:chExt cx="1977886" cy="1143000"/>
              </a:xfrm>
            </p:grpSpPr>
            <p:cxnSp>
              <p:nvCxnSpPr>
                <p:cNvPr id="26" name="Conector reto 25">
                  <a:extLst>
                    <a:ext uri="{FF2B5EF4-FFF2-40B4-BE49-F238E27FC236}">
                      <a16:creationId xmlns:a16="http://schemas.microsoft.com/office/drawing/2014/main" id="{CCEDE37B-1671-4769-B1A9-1485E5CCC48D}"/>
                    </a:ext>
                  </a:extLst>
                </p:cNvPr>
                <p:cNvCxnSpPr/>
                <p:nvPr/>
              </p:nvCxnSpPr>
              <p:spPr>
                <a:xfrm>
                  <a:off x="7146235" y="2136913"/>
                  <a:ext cx="33793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to 27">
                  <a:extLst>
                    <a:ext uri="{FF2B5EF4-FFF2-40B4-BE49-F238E27FC236}">
                      <a16:creationId xmlns:a16="http://schemas.microsoft.com/office/drawing/2014/main" id="{1AD1E429-B6C3-4E0D-94D1-2AB9399262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4165" y="2136913"/>
                  <a:ext cx="0" cy="1143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to 30">
                  <a:extLst>
                    <a:ext uri="{FF2B5EF4-FFF2-40B4-BE49-F238E27FC236}">
                      <a16:creationId xmlns:a16="http://schemas.microsoft.com/office/drawing/2014/main" id="{94424C71-77D1-4977-955A-995887C8E6FD}"/>
                    </a:ext>
                  </a:extLst>
                </p:cNvPr>
                <p:cNvCxnSpPr/>
                <p:nvPr/>
              </p:nvCxnSpPr>
              <p:spPr>
                <a:xfrm>
                  <a:off x="7484165" y="3279913"/>
                  <a:ext cx="130202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to 32">
                  <a:extLst>
                    <a:ext uri="{FF2B5EF4-FFF2-40B4-BE49-F238E27FC236}">
                      <a16:creationId xmlns:a16="http://schemas.microsoft.com/office/drawing/2014/main" id="{94FE40F7-FC58-4961-B7FC-78DA8A8DE6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86191" y="2136913"/>
                  <a:ext cx="0" cy="1143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to 33">
                  <a:extLst>
                    <a:ext uri="{FF2B5EF4-FFF2-40B4-BE49-F238E27FC236}">
                      <a16:creationId xmlns:a16="http://schemas.microsoft.com/office/drawing/2014/main" id="{5CF91883-5148-4433-AF85-2D4BF6EF32F6}"/>
                    </a:ext>
                  </a:extLst>
                </p:cNvPr>
                <p:cNvCxnSpPr/>
                <p:nvPr/>
              </p:nvCxnSpPr>
              <p:spPr>
                <a:xfrm>
                  <a:off x="8786191" y="2136913"/>
                  <a:ext cx="33793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29BAB42-3489-4233-A6EE-A5358CC3779A}"/>
                  </a:ext>
                </a:extLst>
              </p:cNvPr>
              <p:cNvSpPr/>
              <p:nvPr/>
            </p:nvSpPr>
            <p:spPr>
              <a:xfrm>
                <a:off x="7369154" y="3299791"/>
                <a:ext cx="1476659" cy="298168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C10C4A8-1A6B-457C-8073-953FABFC4EB2}"/>
                  </a:ext>
                </a:extLst>
              </p:cNvPr>
              <p:cNvSpPr/>
              <p:nvPr/>
            </p:nvSpPr>
            <p:spPr>
              <a:xfrm rot="5400000">
                <a:off x="6600768" y="2708885"/>
                <a:ext cx="1419773" cy="315589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B8821418-C97C-43BE-A759-6CF755210620}"/>
                  </a:ext>
                </a:extLst>
              </p:cNvPr>
              <p:cNvSpPr/>
              <p:nvPr/>
            </p:nvSpPr>
            <p:spPr>
              <a:xfrm rot="5400000">
                <a:off x="8263905" y="2710407"/>
                <a:ext cx="1419773" cy="315589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90D78238-0D8E-403F-B01E-297F7317CA45}"/>
                  </a:ext>
                </a:extLst>
              </p:cNvPr>
              <p:cNvSpPr txBox="1"/>
              <p:nvPr/>
            </p:nvSpPr>
            <p:spPr>
              <a:xfrm>
                <a:off x="7118120" y="3666017"/>
                <a:ext cx="19787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/>
                  <a:t>Seção transversal constante</a:t>
                </a:r>
              </a:p>
            </p:txBody>
          </p:sp>
        </p:grpSp>
      </p:grp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08403F8A-1A24-4FD5-A6DE-3727930704A0}"/>
              </a:ext>
            </a:extLst>
          </p:cNvPr>
          <p:cNvCxnSpPr/>
          <p:nvPr/>
        </p:nvCxnSpPr>
        <p:spPr>
          <a:xfrm flipH="1">
            <a:off x="576470" y="1493093"/>
            <a:ext cx="1321904" cy="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0EE75EE5-07BF-4489-B9DC-C15B554ACEE9}"/>
              </a:ext>
            </a:extLst>
          </p:cNvPr>
          <p:cNvCxnSpPr/>
          <p:nvPr/>
        </p:nvCxnSpPr>
        <p:spPr>
          <a:xfrm flipH="1">
            <a:off x="3609219" y="2112723"/>
            <a:ext cx="657981" cy="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795B5DB6-6690-4FFA-AB0A-133CC4C399D1}"/>
              </a:ext>
            </a:extLst>
          </p:cNvPr>
          <p:cNvCxnSpPr/>
          <p:nvPr/>
        </p:nvCxnSpPr>
        <p:spPr>
          <a:xfrm flipV="1">
            <a:off x="928914" y="1493093"/>
            <a:ext cx="0" cy="28801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17D46CAD-33FC-4B14-AB32-95D5CED16D86}"/>
              </a:ext>
            </a:extLst>
          </p:cNvPr>
          <p:cNvCxnSpPr/>
          <p:nvPr/>
        </p:nvCxnSpPr>
        <p:spPr>
          <a:xfrm flipV="1">
            <a:off x="3889829" y="2112723"/>
            <a:ext cx="0" cy="2260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DD09AD87-9980-4A5E-8BEB-46C2AE72C654}"/>
              </a:ext>
            </a:extLst>
          </p:cNvPr>
          <p:cNvSpPr txBox="1"/>
          <p:nvPr/>
        </p:nvSpPr>
        <p:spPr>
          <a:xfrm>
            <a:off x="609132" y="2748489"/>
            <a:ext cx="41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z</a:t>
            </a:r>
            <a:r>
              <a:rPr lang="pt-BR" baseline="-25000" dirty="0">
                <a:solidFill>
                  <a:srgbClr val="FF0000"/>
                </a:solidFill>
              </a:rPr>
              <a:t>1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2E50CE83-3220-48B5-AE9C-5CB4D4E01E67}"/>
              </a:ext>
            </a:extLst>
          </p:cNvPr>
          <p:cNvSpPr txBox="1"/>
          <p:nvPr/>
        </p:nvSpPr>
        <p:spPr>
          <a:xfrm>
            <a:off x="3627539" y="3318843"/>
            <a:ext cx="41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z</a:t>
            </a:r>
            <a:r>
              <a:rPr lang="pt-BR" baseline="-25000" dirty="0">
                <a:solidFill>
                  <a:srgbClr val="FF0000"/>
                </a:solidFill>
              </a:rPr>
              <a:t>2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34346E07-743E-4BBE-A8E9-BE98981EA57A}"/>
              </a:ext>
            </a:extLst>
          </p:cNvPr>
          <p:cNvCxnSpPr/>
          <p:nvPr/>
        </p:nvCxnSpPr>
        <p:spPr>
          <a:xfrm>
            <a:off x="1898374" y="1035352"/>
            <a:ext cx="0" cy="4577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E4E446C8-47D4-4393-BCA8-832217275DDB}"/>
              </a:ext>
            </a:extLst>
          </p:cNvPr>
          <p:cNvSpPr txBox="1"/>
          <p:nvPr/>
        </p:nvSpPr>
        <p:spPr>
          <a:xfrm>
            <a:off x="1417561" y="965906"/>
            <a:ext cx="6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</a:t>
            </a:r>
            <a:r>
              <a:rPr lang="pt-BR" baseline="-25000" dirty="0">
                <a:solidFill>
                  <a:srgbClr val="FF0000"/>
                </a:solidFill>
              </a:rPr>
              <a:t>atm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57" name="Conector de Seta Reta 56">
            <a:extLst>
              <a:ext uri="{FF2B5EF4-FFF2-40B4-BE49-F238E27FC236}">
                <a16:creationId xmlns:a16="http://schemas.microsoft.com/office/drawing/2014/main" id="{DBC172C0-D497-4F42-8856-BF985819736D}"/>
              </a:ext>
            </a:extLst>
          </p:cNvPr>
          <p:cNvCxnSpPr/>
          <p:nvPr/>
        </p:nvCxnSpPr>
        <p:spPr>
          <a:xfrm>
            <a:off x="4265812" y="1654034"/>
            <a:ext cx="0" cy="4577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FC355BDC-C21A-4C68-BDEB-E73D7CAA74DD}"/>
              </a:ext>
            </a:extLst>
          </p:cNvPr>
          <p:cNvSpPr txBox="1"/>
          <p:nvPr/>
        </p:nvSpPr>
        <p:spPr>
          <a:xfrm>
            <a:off x="3784999" y="1584588"/>
            <a:ext cx="6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</a:t>
            </a:r>
            <a:r>
              <a:rPr lang="pt-BR" baseline="-25000" dirty="0">
                <a:solidFill>
                  <a:srgbClr val="FF0000"/>
                </a:solidFill>
              </a:rPr>
              <a:t>atm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62" name="Conector de Seta Reta 61">
            <a:extLst>
              <a:ext uri="{FF2B5EF4-FFF2-40B4-BE49-F238E27FC236}">
                <a16:creationId xmlns:a16="http://schemas.microsoft.com/office/drawing/2014/main" id="{5027D526-8824-40B5-B39D-83579FF5FA8E}"/>
              </a:ext>
            </a:extLst>
          </p:cNvPr>
          <p:cNvCxnSpPr>
            <a:cxnSpLocks/>
          </p:cNvCxnSpPr>
          <p:nvPr/>
        </p:nvCxnSpPr>
        <p:spPr>
          <a:xfrm>
            <a:off x="1898374" y="941620"/>
            <a:ext cx="2367438" cy="592486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BE086E01-54EC-4282-AAE5-FB960870D7F1}"/>
              </a:ext>
            </a:extLst>
          </p:cNvPr>
          <p:cNvSpPr txBox="1"/>
          <p:nvPr/>
        </p:nvSpPr>
        <p:spPr>
          <a:xfrm>
            <a:off x="2830286" y="941620"/>
            <a:ext cx="47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L</a:t>
            </a:r>
          </a:p>
        </p:txBody>
      </p: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id="{A398B7CC-57CB-422B-932E-850A380C6A24}"/>
              </a:ext>
            </a:extLst>
          </p:cNvPr>
          <p:cNvCxnSpPr/>
          <p:nvPr/>
        </p:nvCxnSpPr>
        <p:spPr>
          <a:xfrm>
            <a:off x="1898374" y="1987826"/>
            <a:ext cx="536713" cy="149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82454E64-E873-465C-9627-918C68F5E548}"/>
              </a:ext>
            </a:extLst>
          </p:cNvPr>
          <p:cNvSpPr txBox="1"/>
          <p:nvPr/>
        </p:nvSpPr>
        <p:spPr>
          <a:xfrm>
            <a:off x="2401375" y="1922466"/>
            <a:ext cx="42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v</a:t>
            </a:r>
            <a:r>
              <a:rPr lang="pt-BR" baseline="-25000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71" name="Conector de Seta Reta 70">
            <a:extLst>
              <a:ext uri="{FF2B5EF4-FFF2-40B4-BE49-F238E27FC236}">
                <a16:creationId xmlns:a16="http://schemas.microsoft.com/office/drawing/2014/main" id="{C5EC59D3-0B6A-48B8-82D9-46CA13ADBF99}"/>
              </a:ext>
            </a:extLst>
          </p:cNvPr>
          <p:cNvCxnSpPr/>
          <p:nvPr/>
        </p:nvCxnSpPr>
        <p:spPr>
          <a:xfrm>
            <a:off x="4277347" y="2666285"/>
            <a:ext cx="536713" cy="149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C73C0681-8702-40AD-8412-099770163E6F}"/>
              </a:ext>
            </a:extLst>
          </p:cNvPr>
          <p:cNvSpPr txBox="1"/>
          <p:nvPr/>
        </p:nvSpPr>
        <p:spPr>
          <a:xfrm>
            <a:off x="4780348" y="2600925"/>
            <a:ext cx="42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v</a:t>
            </a:r>
            <a:r>
              <a:rPr lang="pt-BR" baseline="-250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74" name="Imagem 73" descr="Uma imagem contendo desenho, caneca&#10;&#10;Descrição gerada automaticamente">
            <a:extLst>
              <a:ext uri="{FF2B5EF4-FFF2-40B4-BE49-F238E27FC236}">
                <a16:creationId xmlns:a16="http://schemas.microsoft.com/office/drawing/2014/main" id="{DE57BBE8-FA70-465B-919E-6EE1D3122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55" y="1700387"/>
            <a:ext cx="1528531" cy="2052000"/>
          </a:xfrm>
          <a:prstGeom prst="rect">
            <a:avLst/>
          </a:prstGeom>
        </p:spPr>
      </p:pic>
      <p:pic>
        <p:nvPicPr>
          <p:cNvPr id="76" name="Imagem 75" descr="Desenho de rosto de pessoa visto de perto&#10;&#10;Descrição gerada automaticamente">
            <a:extLst>
              <a:ext uri="{FF2B5EF4-FFF2-40B4-BE49-F238E27FC236}">
                <a16:creationId xmlns:a16="http://schemas.microsoft.com/office/drawing/2014/main" id="{A400D345-9230-4A9E-B5DA-A2C5667AD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802" y="1700387"/>
            <a:ext cx="1486646" cy="2052000"/>
          </a:xfrm>
          <a:prstGeom prst="rect">
            <a:avLst/>
          </a:prstGeom>
        </p:spPr>
      </p:pic>
      <p:graphicFrame>
        <p:nvGraphicFramePr>
          <p:cNvPr id="78" name="Objeto 77">
            <a:extLst>
              <a:ext uri="{FF2B5EF4-FFF2-40B4-BE49-F238E27FC236}">
                <a16:creationId xmlns:a16="http://schemas.microsoft.com/office/drawing/2014/main" id="{6B5BF0F1-D910-406F-8A3B-58246214BE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013905"/>
              </p:ext>
            </p:extLst>
          </p:nvPr>
        </p:nvGraphicFramePr>
        <p:xfrm>
          <a:off x="867740" y="4616051"/>
          <a:ext cx="4038150" cy="1734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" name="Equation" r:id="rId6" imgW="2158920" imgH="927000" progId="Equation.DSMT4">
                  <p:embed/>
                </p:oleObj>
              </mc:Choice>
              <mc:Fallback>
                <p:oleObj name="Equation" r:id="rId6" imgW="215892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7740" y="4616051"/>
                        <a:ext cx="4038150" cy="1734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to 78">
            <a:extLst>
              <a:ext uri="{FF2B5EF4-FFF2-40B4-BE49-F238E27FC236}">
                <a16:creationId xmlns:a16="http://schemas.microsoft.com/office/drawing/2014/main" id="{4B6CD72E-4935-465D-9651-471FF3AC2F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366518"/>
              </p:ext>
            </p:extLst>
          </p:nvPr>
        </p:nvGraphicFramePr>
        <p:xfrm>
          <a:off x="5231855" y="3752387"/>
          <a:ext cx="2136775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" name="Equation" r:id="rId8" imgW="1143000" imgH="431640" progId="Equation.DSMT4">
                  <p:embed/>
                </p:oleObj>
              </mc:Choice>
              <mc:Fallback>
                <p:oleObj name="Equation" r:id="rId8" imgW="1143000" imgH="431640" progId="Equation.DSMT4">
                  <p:embed/>
                  <p:pic>
                    <p:nvPicPr>
                      <p:cNvPr id="78" name="Objeto 77">
                        <a:extLst>
                          <a:ext uri="{FF2B5EF4-FFF2-40B4-BE49-F238E27FC236}">
                            <a16:creationId xmlns:a16="http://schemas.microsoft.com/office/drawing/2014/main" id="{6B5BF0F1-D910-406F-8A3B-58246214BE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31855" y="3752387"/>
                        <a:ext cx="2136775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4202C2CA-FEE7-4C3A-AA82-D5F45B585950}"/>
              </a:ext>
            </a:extLst>
          </p:cNvPr>
          <p:cNvCxnSpPr/>
          <p:nvPr/>
        </p:nvCxnSpPr>
        <p:spPr>
          <a:xfrm>
            <a:off x="1417561" y="5496339"/>
            <a:ext cx="241558" cy="85374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>
            <a:extLst>
              <a:ext uri="{FF2B5EF4-FFF2-40B4-BE49-F238E27FC236}">
                <a16:creationId xmlns:a16="http://schemas.microsoft.com/office/drawing/2014/main" id="{BD99FC96-B71E-4C09-928A-80CEF473314B}"/>
              </a:ext>
            </a:extLst>
          </p:cNvPr>
          <p:cNvCxnSpPr/>
          <p:nvPr/>
        </p:nvCxnSpPr>
        <p:spPr>
          <a:xfrm>
            <a:off x="3161725" y="5515193"/>
            <a:ext cx="241558" cy="85374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3" name="Objeto 82">
            <a:extLst>
              <a:ext uri="{FF2B5EF4-FFF2-40B4-BE49-F238E27FC236}">
                <a16:creationId xmlns:a16="http://schemas.microsoft.com/office/drawing/2014/main" id="{80FD8D06-194C-4D2C-B329-1C8DE8E322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48013"/>
              </p:ext>
            </p:extLst>
          </p:nvPr>
        </p:nvGraphicFramePr>
        <p:xfrm>
          <a:off x="7687776" y="3855742"/>
          <a:ext cx="2430868" cy="661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7" name="Equation" r:id="rId10" imgW="1587240" imgH="431640" progId="Equation.DSMT4">
                  <p:embed/>
                </p:oleObj>
              </mc:Choice>
              <mc:Fallback>
                <p:oleObj name="Equation" r:id="rId10" imgW="15872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687776" y="3855742"/>
                        <a:ext cx="2430868" cy="661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5" name="Conector reto 84">
            <a:extLst>
              <a:ext uri="{FF2B5EF4-FFF2-40B4-BE49-F238E27FC236}">
                <a16:creationId xmlns:a16="http://schemas.microsoft.com/office/drawing/2014/main" id="{4E229832-3EBE-49DD-9455-788C1F14A4FF}"/>
              </a:ext>
            </a:extLst>
          </p:cNvPr>
          <p:cNvCxnSpPr/>
          <p:nvPr/>
        </p:nvCxnSpPr>
        <p:spPr>
          <a:xfrm>
            <a:off x="2035597" y="5483065"/>
            <a:ext cx="250403" cy="8670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>
            <a:extLst>
              <a:ext uri="{FF2B5EF4-FFF2-40B4-BE49-F238E27FC236}">
                <a16:creationId xmlns:a16="http://schemas.microsoft.com/office/drawing/2014/main" id="{D792B209-EC9F-46FF-A4AD-21840048772E}"/>
              </a:ext>
            </a:extLst>
          </p:cNvPr>
          <p:cNvCxnSpPr/>
          <p:nvPr/>
        </p:nvCxnSpPr>
        <p:spPr>
          <a:xfrm>
            <a:off x="3764627" y="5496339"/>
            <a:ext cx="250403" cy="8670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7" name="Objeto 86">
            <a:extLst>
              <a:ext uri="{FF2B5EF4-FFF2-40B4-BE49-F238E27FC236}">
                <a16:creationId xmlns:a16="http://schemas.microsoft.com/office/drawing/2014/main" id="{53DEF49A-3C54-45E2-B4E6-A2DDE47EF5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963129"/>
              </p:ext>
            </p:extLst>
          </p:nvPr>
        </p:nvGraphicFramePr>
        <p:xfrm>
          <a:off x="6193120" y="4638099"/>
          <a:ext cx="3967162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8" name="Equation" r:id="rId12" imgW="2120760" imgH="253800" progId="Equation.DSMT4">
                  <p:embed/>
                </p:oleObj>
              </mc:Choice>
              <mc:Fallback>
                <p:oleObj name="Equation" r:id="rId12" imgW="2120760" imgH="253800" progId="Equation.DSMT4">
                  <p:embed/>
                  <p:pic>
                    <p:nvPicPr>
                      <p:cNvPr id="78" name="Objeto 77">
                        <a:extLst>
                          <a:ext uri="{FF2B5EF4-FFF2-40B4-BE49-F238E27FC236}">
                            <a16:creationId xmlns:a16="http://schemas.microsoft.com/office/drawing/2014/main" id="{6B5BF0F1-D910-406F-8A3B-58246214BE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93120" y="4638099"/>
                        <a:ext cx="3967162" cy="474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to 87">
            <a:extLst>
              <a:ext uri="{FF2B5EF4-FFF2-40B4-BE49-F238E27FC236}">
                <a16:creationId xmlns:a16="http://schemas.microsoft.com/office/drawing/2014/main" id="{E72AA19D-AEE0-43F7-B21E-8AD3CF0E1E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108310"/>
              </p:ext>
            </p:extLst>
          </p:nvPr>
        </p:nvGraphicFramePr>
        <p:xfrm>
          <a:off x="5131455" y="5195437"/>
          <a:ext cx="527367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" name="Equation" r:id="rId14" imgW="2819160" imgH="634680" progId="Equation.DSMT4">
                  <p:embed/>
                </p:oleObj>
              </mc:Choice>
              <mc:Fallback>
                <p:oleObj name="Equation" r:id="rId14" imgW="2819160" imgH="634680" progId="Equation.DSMT4">
                  <p:embed/>
                  <p:pic>
                    <p:nvPicPr>
                      <p:cNvPr id="87" name="Objeto 86">
                        <a:extLst>
                          <a:ext uri="{FF2B5EF4-FFF2-40B4-BE49-F238E27FC236}">
                            <a16:creationId xmlns:a16="http://schemas.microsoft.com/office/drawing/2014/main" id="{53DEF49A-3C54-45E2-B4E6-A2DDE47EF5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31455" y="5195437"/>
                        <a:ext cx="5273675" cy="11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Retângulo 88">
            <a:extLst>
              <a:ext uri="{FF2B5EF4-FFF2-40B4-BE49-F238E27FC236}">
                <a16:creationId xmlns:a16="http://schemas.microsoft.com/office/drawing/2014/main" id="{AA766698-040D-4333-9B33-80BEE020FA27}"/>
              </a:ext>
            </a:extLst>
          </p:cNvPr>
          <p:cNvSpPr/>
          <p:nvPr/>
        </p:nvSpPr>
        <p:spPr>
          <a:xfrm>
            <a:off x="5104195" y="5544525"/>
            <a:ext cx="2801040" cy="9075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1" name="Conector de Seta Reta 90">
            <a:extLst>
              <a:ext uri="{FF2B5EF4-FFF2-40B4-BE49-F238E27FC236}">
                <a16:creationId xmlns:a16="http://schemas.microsoft.com/office/drawing/2014/main" id="{ED0CD28C-A986-4F6F-AC49-898995F973CC}"/>
              </a:ext>
            </a:extLst>
          </p:cNvPr>
          <p:cNvCxnSpPr>
            <a:cxnSpLocks/>
          </p:cNvCxnSpPr>
          <p:nvPr/>
        </p:nvCxnSpPr>
        <p:spPr>
          <a:xfrm>
            <a:off x="7925221" y="5988358"/>
            <a:ext cx="53477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22D5C3B5-55E6-4897-8D15-BA55AD3AF75A}"/>
              </a:ext>
            </a:extLst>
          </p:cNvPr>
          <p:cNvSpPr txBox="1"/>
          <p:nvPr/>
        </p:nvSpPr>
        <p:spPr>
          <a:xfrm>
            <a:off x="8419832" y="5789162"/>
            <a:ext cx="280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Declividade do trecho</a:t>
            </a:r>
          </a:p>
        </p:txBody>
      </p:sp>
    </p:spTree>
    <p:extLst>
      <p:ext uri="{BB962C8B-B14F-4D97-AF65-F5344CB8AC3E}">
        <p14:creationId xmlns:p14="http://schemas.microsoft.com/office/powerpoint/2010/main" val="250324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52" grpId="0"/>
      <p:bldP spid="53" grpId="0"/>
      <p:bldP spid="56" grpId="0"/>
      <p:bldP spid="58" grpId="0"/>
      <p:bldP spid="66" grpId="0"/>
      <p:bldP spid="70" grpId="0"/>
      <p:bldP spid="72" grpId="0"/>
      <p:bldP spid="89" grpId="0" animBg="1"/>
      <p:bldP spid="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95AC65-7FDF-411E-AEED-F8FD1A3AE5DA}"/>
              </a:ext>
            </a:extLst>
          </p:cNvPr>
          <p:cNvSpPr/>
          <p:nvPr/>
        </p:nvSpPr>
        <p:spPr>
          <a:xfrm>
            <a:off x="5778330" y="320655"/>
            <a:ext cx="4191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Font typeface="+mj-lt"/>
              <a:buAutoNum type="arabicPeriod" startAt="4"/>
            </a:pPr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Velocidade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72C256-EB45-4517-99CA-453946962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320" y="3295096"/>
            <a:ext cx="4344643" cy="320447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D505157-4979-4718-8F6E-31BC908975F5}"/>
              </a:ext>
            </a:extLst>
          </p:cNvPr>
          <p:cNvSpPr/>
          <p:nvPr/>
        </p:nvSpPr>
        <p:spPr>
          <a:xfrm>
            <a:off x="0" y="6499569"/>
            <a:ext cx="12192000" cy="358433"/>
          </a:xfrm>
          <a:prstGeom prst="rect">
            <a:avLst/>
          </a:prstGeom>
          <a:solidFill>
            <a:srgbClr val="3D3D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436E513-71FA-422E-A61B-2F281CC89EED}"/>
              </a:ext>
            </a:extLst>
          </p:cNvPr>
          <p:cNvSpPr txBox="1"/>
          <p:nvPr/>
        </p:nvSpPr>
        <p:spPr>
          <a:xfrm>
            <a:off x="2814320" y="6508833"/>
            <a:ext cx="622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TODOS OS CÁLCULOS SÃO FEITOS COM A VELOCIDADE MÉDIA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02419ED-F5AC-403E-9D41-323DB7A78E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603740"/>
              </p:ext>
            </p:extLst>
          </p:nvPr>
        </p:nvGraphicFramePr>
        <p:xfrm>
          <a:off x="2453640" y="3684270"/>
          <a:ext cx="1464346" cy="674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9" name="Equation" r:id="rId5" imgW="965160" imgH="444240" progId="Equation.DSMT4">
                  <p:embed/>
                </p:oleObj>
              </mc:Choice>
              <mc:Fallback>
                <p:oleObj name="Equation" r:id="rId5" imgW="965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53640" y="3684270"/>
                        <a:ext cx="1464346" cy="674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D4FEBA74-7701-4ECB-A0ED-9876E26F5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49824">
            <a:off x="-55839" y="5273947"/>
            <a:ext cx="1440305" cy="548688"/>
          </a:xfrm>
          <a:prstGeom prst="rect">
            <a:avLst/>
          </a:prstGeom>
        </p:spPr>
      </p:pic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5827676D-B48A-4CA3-841F-47342F845F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93357"/>
              </p:ext>
            </p:extLst>
          </p:nvPr>
        </p:nvGraphicFramePr>
        <p:xfrm>
          <a:off x="308610" y="4323963"/>
          <a:ext cx="928370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" name="Equation" r:id="rId8" imgW="647640" imgH="190440" progId="Equation.DSMT4">
                  <p:embed/>
                </p:oleObj>
              </mc:Choice>
              <mc:Fallback>
                <p:oleObj name="Equation" r:id="rId8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8610" y="4323963"/>
                        <a:ext cx="928370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Balão de Pensamento: Nuvem 11">
            <a:extLst>
              <a:ext uri="{FF2B5EF4-FFF2-40B4-BE49-F238E27FC236}">
                <a16:creationId xmlns:a16="http://schemas.microsoft.com/office/drawing/2014/main" id="{51E63DAB-35FD-49B9-8787-AE2E45457BFB}"/>
              </a:ext>
            </a:extLst>
          </p:cNvPr>
          <p:cNvSpPr/>
          <p:nvPr/>
        </p:nvSpPr>
        <p:spPr>
          <a:xfrm>
            <a:off x="309655" y="320655"/>
            <a:ext cx="4627701" cy="2432705"/>
          </a:xfrm>
          <a:prstGeom prst="cloudCallout">
            <a:avLst>
              <a:gd name="adj1" fmla="val -16570"/>
              <a:gd name="adj2" fmla="val 110570"/>
            </a:avLst>
          </a:prstGeom>
          <a:solidFill>
            <a:srgbClr val="3D3D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Como determinamos a velocidade e a velocidade média em canais?</a:t>
            </a:r>
          </a:p>
        </p:txBody>
      </p:sp>
      <p:pic>
        <p:nvPicPr>
          <p:cNvPr id="17" name="Imagem 16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684580FF-5B89-480E-8480-493F2207E7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556" y="1306992"/>
            <a:ext cx="3734124" cy="2827265"/>
          </a:xfrm>
          <a:prstGeom prst="rect">
            <a:avLst/>
          </a:prstGeom>
        </p:spPr>
      </p:pic>
      <p:sp>
        <p:nvSpPr>
          <p:cNvPr id="18" name="Balão de Fala: Oval 17">
            <a:extLst>
              <a:ext uri="{FF2B5EF4-FFF2-40B4-BE49-F238E27FC236}">
                <a16:creationId xmlns:a16="http://schemas.microsoft.com/office/drawing/2014/main" id="{BC5885CF-AAFD-459F-8194-A76CCD292EE7}"/>
              </a:ext>
            </a:extLst>
          </p:cNvPr>
          <p:cNvSpPr/>
          <p:nvPr/>
        </p:nvSpPr>
        <p:spPr>
          <a:xfrm>
            <a:off x="6609522" y="2037522"/>
            <a:ext cx="3331641" cy="1793185"/>
          </a:xfrm>
          <a:prstGeom prst="wedgeEllipseCallout">
            <a:avLst>
              <a:gd name="adj1" fmla="val 64340"/>
              <a:gd name="adj2" fmla="val -27387"/>
            </a:avLst>
          </a:prstGeom>
          <a:solidFill>
            <a:srgbClr val="0C0C0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Uma dos aparelhos mais usados para a determinação da velocidade é o molinete.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9EC599A4-AAF0-4418-95B4-2FE2E1FE91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8212" y="1939757"/>
            <a:ext cx="1752752" cy="4435224"/>
          </a:xfrm>
          <a:prstGeom prst="rect">
            <a:avLst/>
          </a:prstGeom>
        </p:spPr>
      </p:pic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7430B0E2-739F-4FCA-816A-619D5C0DA4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4940"/>
              </p:ext>
            </p:extLst>
          </p:nvPr>
        </p:nvGraphicFramePr>
        <p:xfrm>
          <a:off x="8310072" y="4157369"/>
          <a:ext cx="2977499" cy="201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1" name="Equation" r:id="rId12" imgW="1650960" imgH="1117440" progId="Equation.DSMT4">
                  <p:embed/>
                </p:oleObj>
              </mc:Choice>
              <mc:Fallback>
                <p:oleObj name="Equation" r:id="rId12" imgW="165096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310072" y="4157369"/>
                        <a:ext cx="2977499" cy="2015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525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B81EEE-65E3-4489-990E-E53009FD4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34000" cy="455295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D8CA2A6-713F-4AEA-9CE2-BB738927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4875"/>
            <a:ext cx="57054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7F4090E4-AB8F-4F55-A0D6-1591612FD3B1}"/>
              </a:ext>
            </a:extLst>
          </p:cNvPr>
          <p:cNvCxnSpPr>
            <a:cxnSpLocks/>
          </p:cNvCxnSpPr>
          <p:nvPr/>
        </p:nvCxnSpPr>
        <p:spPr>
          <a:xfrm>
            <a:off x="8776251" y="168965"/>
            <a:ext cx="0" cy="25245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BB8DEB-3E4D-4FBD-842C-227681D015DE}"/>
              </a:ext>
            </a:extLst>
          </p:cNvPr>
          <p:cNvSpPr txBox="1"/>
          <p:nvPr/>
        </p:nvSpPr>
        <p:spPr>
          <a:xfrm>
            <a:off x="7315200" y="44726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CURVAS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97DC5DB-B47C-496C-91F4-00EAD3AF79E4}"/>
              </a:ext>
            </a:extLst>
          </p:cNvPr>
          <p:cNvSpPr txBox="1"/>
          <p:nvPr/>
        </p:nvSpPr>
        <p:spPr>
          <a:xfrm>
            <a:off x="8928650" y="462926"/>
            <a:ext cx="163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ISOTÁQUICAS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BCB31B22-F632-47FA-BD35-35E19083D244}"/>
              </a:ext>
            </a:extLst>
          </p:cNvPr>
          <p:cNvCxnSpPr/>
          <p:nvPr/>
        </p:nvCxnSpPr>
        <p:spPr>
          <a:xfrm flipH="1">
            <a:off x="6748670" y="1699591"/>
            <a:ext cx="1013791" cy="70567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15DD0F4-68CE-4F3F-8128-0784E45C7807}"/>
              </a:ext>
            </a:extLst>
          </p:cNvPr>
          <p:cNvSpPr txBox="1"/>
          <p:nvPr/>
        </p:nvSpPr>
        <p:spPr>
          <a:xfrm>
            <a:off x="4789006" y="2366054"/>
            <a:ext cx="307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TODOS OS PONTOS DA CURVA TÊM A MESMA VELOCIDADE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9FEFEA4B-D00F-478C-86C5-F58106550D46}"/>
              </a:ext>
            </a:extLst>
          </p:cNvPr>
          <p:cNvCxnSpPr/>
          <p:nvPr/>
        </p:nvCxnSpPr>
        <p:spPr>
          <a:xfrm>
            <a:off x="8776251" y="2366054"/>
            <a:ext cx="755375" cy="1883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740FBC2-FAB3-4325-BF30-EBB55FA47376}"/>
              </a:ext>
            </a:extLst>
          </p:cNvPr>
          <p:cNvSpPr txBox="1"/>
          <p:nvPr/>
        </p:nvSpPr>
        <p:spPr>
          <a:xfrm>
            <a:off x="9274864" y="2390838"/>
            <a:ext cx="225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EXEMPLO O EIXO CENTRAL DO CANAL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A62D776-6988-41B6-8025-EB9E7CCCB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642" y="3071191"/>
            <a:ext cx="2034716" cy="128027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41A087F-4011-4BAB-94BF-585A2A91C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0492" y="3151532"/>
            <a:ext cx="1943268" cy="1066892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CFA0A48-BEC1-4ECB-AA75-8EB7B288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7729"/>
            <a:ext cx="3599374" cy="285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A9A2EAB-14F4-49F0-B257-86233513C94E}"/>
              </a:ext>
            </a:extLst>
          </p:cNvPr>
          <p:cNvSpPr txBox="1"/>
          <p:nvPr/>
        </p:nvSpPr>
        <p:spPr>
          <a:xfrm>
            <a:off x="7107884" y="3404216"/>
            <a:ext cx="2174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CONSTATAÇÕES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A1AC73C-860F-4765-A59B-82472CEE3383}"/>
              </a:ext>
            </a:extLst>
          </p:cNvPr>
          <p:cNvSpPr txBox="1"/>
          <p:nvPr/>
        </p:nvSpPr>
        <p:spPr>
          <a:xfrm>
            <a:off x="3846443" y="4552950"/>
            <a:ext cx="768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/>
              <a:t>A velocidade máxima não ocorre na superfície, ocorre de 0,05H a 0,25H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C3CFDC7-EBBB-4FFB-A6F4-B3EC55776ACF}"/>
              </a:ext>
            </a:extLst>
          </p:cNvPr>
          <p:cNvSpPr txBox="1"/>
          <p:nvPr/>
        </p:nvSpPr>
        <p:spPr>
          <a:xfrm>
            <a:off x="3905707" y="5518617"/>
            <a:ext cx="768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pt-BR" dirty="0"/>
              <a:t>Molinete posicionado a 0,2 e 0,8 de H</a:t>
            </a:r>
          </a:p>
        </p:txBody>
      </p:sp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CAC88B2A-6087-4CBA-B260-238C53E109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474986"/>
              </p:ext>
            </p:extLst>
          </p:nvPr>
        </p:nvGraphicFramePr>
        <p:xfrm>
          <a:off x="8029532" y="5314128"/>
          <a:ext cx="2490664" cy="668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" name="Equation" r:id="rId9" imgW="1562040" imgH="419040" progId="Equation.DSMT4">
                  <p:embed/>
                </p:oleObj>
              </mc:Choice>
              <mc:Fallback>
                <p:oleObj name="Equation" r:id="rId9" imgW="15620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29532" y="5314128"/>
                        <a:ext cx="2490664" cy="668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aixaDeTexto 22">
            <a:extLst>
              <a:ext uri="{FF2B5EF4-FFF2-40B4-BE49-F238E27FC236}">
                <a16:creationId xmlns:a16="http://schemas.microsoft.com/office/drawing/2014/main" id="{0645D7C2-3198-4D5C-AE73-75BEDA69071E}"/>
              </a:ext>
            </a:extLst>
          </p:cNvPr>
          <p:cNvSpPr txBox="1"/>
          <p:nvPr/>
        </p:nvSpPr>
        <p:spPr>
          <a:xfrm>
            <a:off x="3866068" y="5020089"/>
            <a:ext cx="768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pt-BR" dirty="0"/>
              <a:t>Molinete posicionado a 0,6 de H</a:t>
            </a:r>
          </a:p>
        </p:txBody>
      </p:sp>
      <p:graphicFrame>
        <p:nvGraphicFramePr>
          <p:cNvPr id="24" name="Objeto 23">
            <a:extLst>
              <a:ext uri="{FF2B5EF4-FFF2-40B4-BE49-F238E27FC236}">
                <a16:creationId xmlns:a16="http://schemas.microsoft.com/office/drawing/2014/main" id="{6CFAC793-94E6-44EF-ACC6-727F7FAD6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494453"/>
              </p:ext>
            </p:extLst>
          </p:nvPr>
        </p:nvGraphicFramePr>
        <p:xfrm>
          <a:off x="7964763" y="4974228"/>
          <a:ext cx="1722437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Equation" r:id="rId11" imgW="1079280" imgH="241200" progId="Equation.DSMT4">
                  <p:embed/>
                </p:oleObj>
              </mc:Choice>
              <mc:Fallback>
                <p:oleObj name="Equation" r:id="rId11" imgW="1079280" imgH="241200" progId="Equation.DSMT4">
                  <p:embed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CAC88B2A-6087-4CBA-B260-238C53E109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964763" y="4974228"/>
                        <a:ext cx="1722437" cy="38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aixaDeTexto 24">
            <a:extLst>
              <a:ext uri="{FF2B5EF4-FFF2-40B4-BE49-F238E27FC236}">
                <a16:creationId xmlns:a16="http://schemas.microsoft.com/office/drawing/2014/main" id="{681F1010-8EE4-428D-ACCF-629EDD927A0A}"/>
              </a:ext>
            </a:extLst>
          </p:cNvPr>
          <p:cNvSpPr txBox="1"/>
          <p:nvPr/>
        </p:nvSpPr>
        <p:spPr>
          <a:xfrm>
            <a:off x="3920988" y="6093515"/>
            <a:ext cx="768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pt-BR" dirty="0"/>
              <a:t>Molinete posicionado a 0,2, 0,6 e 0,8 de H</a:t>
            </a:r>
          </a:p>
        </p:txBody>
      </p:sp>
      <p:graphicFrame>
        <p:nvGraphicFramePr>
          <p:cNvPr id="26" name="Objeto 25">
            <a:extLst>
              <a:ext uri="{FF2B5EF4-FFF2-40B4-BE49-F238E27FC236}">
                <a16:creationId xmlns:a16="http://schemas.microsoft.com/office/drawing/2014/main" id="{2F68A4BE-6E05-4361-9EE7-3A896305C8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085249"/>
              </p:ext>
            </p:extLst>
          </p:nvPr>
        </p:nvGraphicFramePr>
        <p:xfrm>
          <a:off x="8421935" y="5942225"/>
          <a:ext cx="350361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Equation" r:id="rId13" imgW="2197080" imgH="419040" progId="Equation.DSMT4">
                  <p:embed/>
                </p:oleObj>
              </mc:Choice>
              <mc:Fallback>
                <p:oleObj name="Equation" r:id="rId13" imgW="2197080" imgH="419040" progId="Equation.DSMT4">
                  <p:embed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CAC88B2A-6087-4CBA-B260-238C53E109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421935" y="5942225"/>
                        <a:ext cx="3503613" cy="668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964BC3F2-DC14-4666-B5EB-B6D48CE8DED0}"/>
              </a:ext>
            </a:extLst>
          </p:cNvPr>
          <p:cNvSpPr txBox="1"/>
          <p:nvPr/>
        </p:nvSpPr>
        <p:spPr>
          <a:xfrm>
            <a:off x="487017" y="168965"/>
            <a:ext cx="233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Determinação da velocidade média</a:t>
            </a:r>
          </a:p>
        </p:txBody>
      </p:sp>
    </p:spTree>
    <p:extLst>
      <p:ext uri="{BB962C8B-B14F-4D97-AF65-F5344CB8AC3E}">
        <p14:creationId xmlns:p14="http://schemas.microsoft.com/office/powerpoint/2010/main" val="26618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  <p:bldP spid="18" grpId="0"/>
      <p:bldP spid="21" grpId="0"/>
      <p:bldP spid="2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4EBC2C1-A665-49DA-9E9A-85A5D6E062CB}"/>
              </a:ext>
            </a:extLst>
          </p:cNvPr>
          <p:cNvSpPr/>
          <p:nvPr/>
        </p:nvSpPr>
        <p:spPr>
          <a:xfrm>
            <a:off x="209678" y="335895"/>
            <a:ext cx="117726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557213" algn="ctr">
              <a:buFont typeface="+mj-lt"/>
              <a:buAutoNum type="arabicPeriod" startAt="5"/>
            </a:pPr>
            <a:r>
              <a:rPr lang="pt-BR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Síntese dos p</a:t>
            </a:r>
            <a:r>
              <a:rPr lang="pt-BR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arâmetros utilizados no equacionamento de canais</a:t>
            </a:r>
          </a:p>
        </p:txBody>
      </p:sp>
      <p:pic>
        <p:nvPicPr>
          <p:cNvPr id="4" name="Imagem 3" descr="Uma imagem contendo atletismo&#10;&#10;Descrição gerada automaticamente">
            <a:extLst>
              <a:ext uri="{FF2B5EF4-FFF2-40B4-BE49-F238E27FC236}">
                <a16:creationId xmlns:a16="http://schemas.microsoft.com/office/drawing/2014/main" id="{AE47862B-73D4-48E6-8F77-A293E113E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6" y="2171658"/>
            <a:ext cx="1600339" cy="2263336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25358655-D0BA-4983-8BC6-AE8A876959BD}"/>
              </a:ext>
            </a:extLst>
          </p:cNvPr>
          <p:cNvSpPr/>
          <p:nvPr/>
        </p:nvSpPr>
        <p:spPr>
          <a:xfrm>
            <a:off x="1764928" y="1222471"/>
            <a:ext cx="4198545" cy="1898374"/>
          </a:xfrm>
          <a:prstGeom prst="wedgeEllipseCallout">
            <a:avLst>
              <a:gd name="adj1" fmla="val -55448"/>
              <a:gd name="adj2" fmla="val 30039"/>
            </a:avLst>
          </a:prstGeom>
          <a:solidFill>
            <a:srgbClr val="0C0C0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No equacionamento de condutos livres (ou canais), geralmente utilizamos os seguintes parâmetros: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F70B2B6-31BE-4293-9A72-22E16A84C10B}"/>
              </a:ext>
            </a:extLst>
          </p:cNvPr>
          <p:cNvGrpSpPr/>
          <p:nvPr/>
        </p:nvGrpSpPr>
        <p:grpSpPr>
          <a:xfrm>
            <a:off x="2696325" y="3841184"/>
            <a:ext cx="2013466" cy="2175435"/>
            <a:chOff x="9249620" y="2111775"/>
            <a:chExt cx="2013466" cy="2175435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055A476D-DEA7-4B85-ADF2-80BF0A5AAEB2}"/>
                </a:ext>
              </a:extLst>
            </p:cNvPr>
            <p:cNvCxnSpPr/>
            <p:nvPr/>
          </p:nvCxnSpPr>
          <p:spPr>
            <a:xfrm>
              <a:off x="9615665" y="2360758"/>
              <a:ext cx="1302026" cy="0"/>
            </a:xfrm>
            <a:prstGeom prst="line">
              <a:avLst/>
            </a:prstGeom>
            <a:ln>
              <a:solidFill>
                <a:srgbClr val="5881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817B5AAF-A074-40E7-952D-53527A406A9B}"/>
                </a:ext>
              </a:extLst>
            </p:cNvPr>
            <p:cNvSpPr/>
            <p:nvPr/>
          </p:nvSpPr>
          <p:spPr>
            <a:xfrm>
              <a:off x="9754813" y="2469584"/>
              <a:ext cx="152743" cy="288235"/>
            </a:xfrm>
            <a:custGeom>
              <a:avLst/>
              <a:gdLst>
                <a:gd name="connsiteX0" fmla="*/ 49696 w 152743"/>
                <a:gd name="connsiteY0" fmla="*/ 0 h 288235"/>
                <a:gd name="connsiteX1" fmla="*/ 149087 w 152743"/>
                <a:gd name="connsiteY1" fmla="*/ 9939 h 288235"/>
                <a:gd name="connsiteX2" fmla="*/ 139148 w 152743"/>
                <a:gd name="connsiteY2" fmla="*/ 39756 h 288235"/>
                <a:gd name="connsiteX3" fmla="*/ 99391 w 152743"/>
                <a:gd name="connsiteY3" fmla="*/ 49695 h 288235"/>
                <a:gd name="connsiteX4" fmla="*/ 49696 w 152743"/>
                <a:gd name="connsiteY4" fmla="*/ 89452 h 288235"/>
                <a:gd name="connsiteX5" fmla="*/ 0 w 152743"/>
                <a:gd name="connsiteY5" fmla="*/ 99391 h 288235"/>
                <a:gd name="connsiteX6" fmla="*/ 49696 w 152743"/>
                <a:gd name="connsiteY6" fmla="*/ 188843 h 288235"/>
                <a:gd name="connsiteX7" fmla="*/ 69574 w 152743"/>
                <a:gd name="connsiteY7" fmla="*/ 238539 h 288235"/>
                <a:gd name="connsiteX8" fmla="*/ 119270 w 152743"/>
                <a:gd name="connsiteY8" fmla="*/ 288235 h 28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43" h="288235">
                  <a:moveTo>
                    <a:pt x="49696" y="0"/>
                  </a:moveTo>
                  <a:cubicBezTo>
                    <a:pt x="82826" y="3313"/>
                    <a:pt x="118661" y="-3583"/>
                    <a:pt x="149087" y="9939"/>
                  </a:cubicBezTo>
                  <a:cubicBezTo>
                    <a:pt x="158661" y="14194"/>
                    <a:pt x="147329" y="33211"/>
                    <a:pt x="139148" y="39756"/>
                  </a:cubicBezTo>
                  <a:cubicBezTo>
                    <a:pt x="128481" y="48289"/>
                    <a:pt x="112643" y="46382"/>
                    <a:pt x="99391" y="49695"/>
                  </a:cubicBezTo>
                  <a:cubicBezTo>
                    <a:pt x="84836" y="64251"/>
                    <a:pt x="69758" y="81929"/>
                    <a:pt x="49696" y="89452"/>
                  </a:cubicBezTo>
                  <a:cubicBezTo>
                    <a:pt x="33878" y="95384"/>
                    <a:pt x="16565" y="96078"/>
                    <a:pt x="0" y="99391"/>
                  </a:cubicBezTo>
                  <a:cubicBezTo>
                    <a:pt x="20272" y="200754"/>
                    <a:pt x="-9393" y="100210"/>
                    <a:pt x="49696" y="188843"/>
                  </a:cubicBezTo>
                  <a:cubicBezTo>
                    <a:pt x="59593" y="203688"/>
                    <a:pt x="58869" y="224266"/>
                    <a:pt x="69574" y="238539"/>
                  </a:cubicBezTo>
                  <a:cubicBezTo>
                    <a:pt x="155237" y="352758"/>
                    <a:pt x="84041" y="217780"/>
                    <a:pt x="119270" y="28823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19C4FB72-3359-46C9-88CE-021F71D05390}"/>
                </a:ext>
              </a:extLst>
            </p:cNvPr>
            <p:cNvSpPr/>
            <p:nvPr/>
          </p:nvSpPr>
          <p:spPr>
            <a:xfrm>
              <a:off x="10533712" y="2469584"/>
              <a:ext cx="152743" cy="288235"/>
            </a:xfrm>
            <a:custGeom>
              <a:avLst/>
              <a:gdLst>
                <a:gd name="connsiteX0" fmla="*/ 49696 w 152743"/>
                <a:gd name="connsiteY0" fmla="*/ 0 h 288235"/>
                <a:gd name="connsiteX1" fmla="*/ 149087 w 152743"/>
                <a:gd name="connsiteY1" fmla="*/ 9939 h 288235"/>
                <a:gd name="connsiteX2" fmla="*/ 139148 w 152743"/>
                <a:gd name="connsiteY2" fmla="*/ 39756 h 288235"/>
                <a:gd name="connsiteX3" fmla="*/ 99391 w 152743"/>
                <a:gd name="connsiteY3" fmla="*/ 49695 h 288235"/>
                <a:gd name="connsiteX4" fmla="*/ 49696 w 152743"/>
                <a:gd name="connsiteY4" fmla="*/ 89452 h 288235"/>
                <a:gd name="connsiteX5" fmla="*/ 0 w 152743"/>
                <a:gd name="connsiteY5" fmla="*/ 99391 h 288235"/>
                <a:gd name="connsiteX6" fmla="*/ 49696 w 152743"/>
                <a:gd name="connsiteY6" fmla="*/ 188843 h 288235"/>
                <a:gd name="connsiteX7" fmla="*/ 69574 w 152743"/>
                <a:gd name="connsiteY7" fmla="*/ 238539 h 288235"/>
                <a:gd name="connsiteX8" fmla="*/ 119270 w 152743"/>
                <a:gd name="connsiteY8" fmla="*/ 288235 h 28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43" h="288235">
                  <a:moveTo>
                    <a:pt x="49696" y="0"/>
                  </a:moveTo>
                  <a:cubicBezTo>
                    <a:pt x="82826" y="3313"/>
                    <a:pt x="118661" y="-3583"/>
                    <a:pt x="149087" y="9939"/>
                  </a:cubicBezTo>
                  <a:cubicBezTo>
                    <a:pt x="158661" y="14194"/>
                    <a:pt x="147329" y="33211"/>
                    <a:pt x="139148" y="39756"/>
                  </a:cubicBezTo>
                  <a:cubicBezTo>
                    <a:pt x="128481" y="48289"/>
                    <a:pt x="112643" y="46382"/>
                    <a:pt x="99391" y="49695"/>
                  </a:cubicBezTo>
                  <a:cubicBezTo>
                    <a:pt x="84836" y="64251"/>
                    <a:pt x="69758" y="81929"/>
                    <a:pt x="49696" y="89452"/>
                  </a:cubicBezTo>
                  <a:cubicBezTo>
                    <a:pt x="33878" y="95384"/>
                    <a:pt x="16565" y="96078"/>
                    <a:pt x="0" y="99391"/>
                  </a:cubicBezTo>
                  <a:cubicBezTo>
                    <a:pt x="20272" y="200754"/>
                    <a:pt x="-9393" y="100210"/>
                    <a:pt x="49696" y="188843"/>
                  </a:cubicBezTo>
                  <a:cubicBezTo>
                    <a:pt x="59593" y="203688"/>
                    <a:pt x="58869" y="224266"/>
                    <a:pt x="69574" y="238539"/>
                  </a:cubicBezTo>
                  <a:cubicBezTo>
                    <a:pt x="155237" y="352758"/>
                    <a:pt x="84041" y="217780"/>
                    <a:pt x="119270" y="28823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36BCE8A8-98A1-4CBD-BCFD-CDFB59C9683B}"/>
                </a:ext>
              </a:extLst>
            </p:cNvPr>
            <p:cNvGrpSpPr/>
            <p:nvPr/>
          </p:nvGrpSpPr>
          <p:grpSpPr>
            <a:xfrm>
              <a:off x="9249620" y="2111775"/>
              <a:ext cx="2013466" cy="2175435"/>
              <a:chOff x="7118120" y="2136913"/>
              <a:chExt cx="2013466" cy="2175435"/>
            </a:xfrm>
          </p:grpSpPr>
          <p:grpSp>
            <p:nvGrpSpPr>
              <p:cNvPr id="11" name="Agrupar 10">
                <a:extLst>
                  <a:ext uri="{FF2B5EF4-FFF2-40B4-BE49-F238E27FC236}">
                    <a16:creationId xmlns:a16="http://schemas.microsoft.com/office/drawing/2014/main" id="{CE36DF4E-610E-48B6-87FA-FB66C4A97254}"/>
                  </a:ext>
                </a:extLst>
              </p:cNvPr>
              <p:cNvGrpSpPr/>
              <p:nvPr/>
            </p:nvGrpSpPr>
            <p:grpSpPr>
              <a:xfrm>
                <a:off x="7146235" y="2136913"/>
                <a:ext cx="1977886" cy="1143000"/>
                <a:chOff x="7146235" y="2136913"/>
                <a:chExt cx="1977886" cy="1143000"/>
              </a:xfrm>
            </p:grpSpPr>
            <p:cxnSp>
              <p:nvCxnSpPr>
                <p:cNvPr id="16" name="Conector reto 15">
                  <a:extLst>
                    <a:ext uri="{FF2B5EF4-FFF2-40B4-BE49-F238E27FC236}">
                      <a16:creationId xmlns:a16="http://schemas.microsoft.com/office/drawing/2014/main" id="{82E82BD8-A584-4922-B504-E0737D11C53E}"/>
                    </a:ext>
                  </a:extLst>
                </p:cNvPr>
                <p:cNvCxnSpPr/>
                <p:nvPr/>
              </p:nvCxnSpPr>
              <p:spPr>
                <a:xfrm>
                  <a:off x="7146235" y="2136913"/>
                  <a:ext cx="33793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16">
                  <a:extLst>
                    <a:ext uri="{FF2B5EF4-FFF2-40B4-BE49-F238E27FC236}">
                      <a16:creationId xmlns:a16="http://schemas.microsoft.com/office/drawing/2014/main" id="{51E44693-9239-4F23-BB69-AC1AA8602B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4165" y="2136913"/>
                  <a:ext cx="0" cy="1143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17">
                  <a:extLst>
                    <a:ext uri="{FF2B5EF4-FFF2-40B4-BE49-F238E27FC236}">
                      <a16:creationId xmlns:a16="http://schemas.microsoft.com/office/drawing/2014/main" id="{C6DE3B35-5D2F-42E7-B293-8764FBB1F323}"/>
                    </a:ext>
                  </a:extLst>
                </p:cNvPr>
                <p:cNvCxnSpPr/>
                <p:nvPr/>
              </p:nvCxnSpPr>
              <p:spPr>
                <a:xfrm>
                  <a:off x="7484165" y="3279913"/>
                  <a:ext cx="130202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reto 18">
                  <a:extLst>
                    <a:ext uri="{FF2B5EF4-FFF2-40B4-BE49-F238E27FC236}">
                      <a16:creationId xmlns:a16="http://schemas.microsoft.com/office/drawing/2014/main" id="{1B29E556-C8EB-455F-9B40-DD998146E7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86191" y="2136913"/>
                  <a:ext cx="0" cy="1143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>
                  <a:extLst>
                    <a:ext uri="{FF2B5EF4-FFF2-40B4-BE49-F238E27FC236}">
                      <a16:creationId xmlns:a16="http://schemas.microsoft.com/office/drawing/2014/main" id="{9C989C72-0522-4D6E-97C4-962CC3675BA3}"/>
                    </a:ext>
                  </a:extLst>
                </p:cNvPr>
                <p:cNvCxnSpPr/>
                <p:nvPr/>
              </p:nvCxnSpPr>
              <p:spPr>
                <a:xfrm>
                  <a:off x="8786191" y="2136913"/>
                  <a:ext cx="33793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E5BCA5DF-F033-4F07-8F1B-32F1DBD5559D}"/>
                  </a:ext>
                </a:extLst>
              </p:cNvPr>
              <p:cNvSpPr/>
              <p:nvPr/>
            </p:nvSpPr>
            <p:spPr>
              <a:xfrm>
                <a:off x="7369154" y="3299791"/>
                <a:ext cx="1476659" cy="298168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0C36D303-05C9-4309-A2DE-8B899F47A6B2}"/>
                  </a:ext>
                </a:extLst>
              </p:cNvPr>
              <p:cNvSpPr/>
              <p:nvPr/>
            </p:nvSpPr>
            <p:spPr>
              <a:xfrm rot="5400000">
                <a:off x="6600768" y="2708885"/>
                <a:ext cx="1419773" cy="315589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55EE7AD4-2DBD-4243-BE35-6E176802B2F7}"/>
                  </a:ext>
                </a:extLst>
              </p:cNvPr>
              <p:cNvSpPr/>
              <p:nvPr/>
            </p:nvSpPr>
            <p:spPr>
              <a:xfrm rot="5400000">
                <a:off x="8263905" y="2710407"/>
                <a:ext cx="1419773" cy="315589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633937FC-CD86-48BE-97FF-9B4D4BAFCF84}"/>
                  </a:ext>
                </a:extLst>
              </p:cNvPr>
              <p:cNvSpPr txBox="1"/>
              <p:nvPr/>
            </p:nvSpPr>
            <p:spPr>
              <a:xfrm>
                <a:off x="7118120" y="3666017"/>
                <a:ext cx="19787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/>
                  <a:t>Seção transversal constante</a:t>
                </a:r>
              </a:p>
            </p:txBody>
          </p:sp>
        </p:grp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F4B87F2-4C04-411C-AD15-6F5F4F404096}"/>
              </a:ext>
            </a:extLst>
          </p:cNvPr>
          <p:cNvSpPr txBox="1"/>
          <p:nvPr/>
        </p:nvSpPr>
        <p:spPr>
          <a:xfrm>
            <a:off x="6520070" y="1808922"/>
            <a:ext cx="488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Q - vazão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CF8855C-224B-448F-8AA1-6C0B8FFB49A0}"/>
              </a:ext>
            </a:extLst>
          </p:cNvPr>
          <p:cNvSpPr txBox="1"/>
          <p:nvPr/>
        </p:nvSpPr>
        <p:spPr>
          <a:xfrm>
            <a:off x="6550813" y="2574063"/>
            <a:ext cx="488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v – velocidade média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CDA17E2-737D-42C9-B6B8-9374F923CCE0}"/>
              </a:ext>
            </a:extLst>
          </p:cNvPr>
          <p:cNvSpPr txBox="1"/>
          <p:nvPr/>
        </p:nvSpPr>
        <p:spPr>
          <a:xfrm>
            <a:off x="6550813" y="3429000"/>
            <a:ext cx="488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</a:t>
            </a:r>
            <a:r>
              <a:rPr lang="pt-BR" sz="2400" b="1" baseline="-25000" dirty="0"/>
              <a:t>H </a:t>
            </a:r>
            <a:r>
              <a:rPr lang="pt-BR" sz="2400" b="1" dirty="0"/>
              <a:t>– raio hidráulico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3821BE8-DBD9-401A-A452-5BC820CD09BF}"/>
              </a:ext>
            </a:extLst>
          </p:cNvPr>
          <p:cNvSpPr txBox="1"/>
          <p:nvPr/>
        </p:nvSpPr>
        <p:spPr>
          <a:xfrm>
            <a:off x="6611372" y="4397990"/>
            <a:ext cx="488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I – declividade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EFDCC17-B653-4BA0-8486-899E78448BFC}"/>
              </a:ext>
            </a:extLst>
          </p:cNvPr>
          <p:cNvSpPr txBox="1"/>
          <p:nvPr/>
        </p:nvSpPr>
        <p:spPr>
          <a:xfrm>
            <a:off x="6611372" y="5393963"/>
            <a:ext cx="488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Coeficiente de rugosidade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DAC075-151F-4410-8846-7A648B8D8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750" y="1029333"/>
            <a:ext cx="2504643" cy="131766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910DC0ED-E5E5-4E0C-AAAD-156978FB8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610" y="3549099"/>
            <a:ext cx="2329627" cy="14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5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3046385-6EB1-4F74-BC65-67D1A447DD98}"/>
              </a:ext>
            </a:extLst>
          </p:cNvPr>
          <p:cNvSpPr/>
          <p:nvPr/>
        </p:nvSpPr>
        <p:spPr>
          <a:xfrm>
            <a:off x="-154329" y="147803"/>
            <a:ext cx="123463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557213" algn="ctr">
              <a:buFont typeface="+mj-lt"/>
              <a:buAutoNum type="arabicPeriod" startAt="6"/>
            </a:pPr>
            <a:r>
              <a:rPr lang="pt-BR" sz="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Reescrevendo os cálculos dos escoamentos livres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C37800-F6D0-453C-9C36-9DA6AA8A1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66" y="1253554"/>
            <a:ext cx="3414056" cy="3154953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725B9B9D-2208-4E87-B434-9293911D2291}"/>
              </a:ext>
            </a:extLst>
          </p:cNvPr>
          <p:cNvGrpSpPr/>
          <p:nvPr/>
        </p:nvGrpSpPr>
        <p:grpSpPr>
          <a:xfrm>
            <a:off x="961002" y="4547654"/>
            <a:ext cx="2013466" cy="2175435"/>
            <a:chOff x="9249620" y="2111775"/>
            <a:chExt cx="2013466" cy="2175435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25A269F5-41FE-41C0-ABBD-2ADE98801B4D}"/>
                </a:ext>
              </a:extLst>
            </p:cNvPr>
            <p:cNvCxnSpPr/>
            <p:nvPr/>
          </p:nvCxnSpPr>
          <p:spPr>
            <a:xfrm>
              <a:off x="9615665" y="2360758"/>
              <a:ext cx="1302026" cy="0"/>
            </a:xfrm>
            <a:prstGeom prst="line">
              <a:avLst/>
            </a:prstGeom>
            <a:ln>
              <a:solidFill>
                <a:srgbClr val="5881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3541589E-2A1B-4DE4-9516-F3B840257337}"/>
                </a:ext>
              </a:extLst>
            </p:cNvPr>
            <p:cNvSpPr/>
            <p:nvPr/>
          </p:nvSpPr>
          <p:spPr>
            <a:xfrm>
              <a:off x="9754813" y="2469584"/>
              <a:ext cx="152743" cy="288235"/>
            </a:xfrm>
            <a:custGeom>
              <a:avLst/>
              <a:gdLst>
                <a:gd name="connsiteX0" fmla="*/ 49696 w 152743"/>
                <a:gd name="connsiteY0" fmla="*/ 0 h 288235"/>
                <a:gd name="connsiteX1" fmla="*/ 149087 w 152743"/>
                <a:gd name="connsiteY1" fmla="*/ 9939 h 288235"/>
                <a:gd name="connsiteX2" fmla="*/ 139148 w 152743"/>
                <a:gd name="connsiteY2" fmla="*/ 39756 h 288235"/>
                <a:gd name="connsiteX3" fmla="*/ 99391 w 152743"/>
                <a:gd name="connsiteY3" fmla="*/ 49695 h 288235"/>
                <a:gd name="connsiteX4" fmla="*/ 49696 w 152743"/>
                <a:gd name="connsiteY4" fmla="*/ 89452 h 288235"/>
                <a:gd name="connsiteX5" fmla="*/ 0 w 152743"/>
                <a:gd name="connsiteY5" fmla="*/ 99391 h 288235"/>
                <a:gd name="connsiteX6" fmla="*/ 49696 w 152743"/>
                <a:gd name="connsiteY6" fmla="*/ 188843 h 288235"/>
                <a:gd name="connsiteX7" fmla="*/ 69574 w 152743"/>
                <a:gd name="connsiteY7" fmla="*/ 238539 h 288235"/>
                <a:gd name="connsiteX8" fmla="*/ 119270 w 152743"/>
                <a:gd name="connsiteY8" fmla="*/ 288235 h 28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43" h="288235">
                  <a:moveTo>
                    <a:pt x="49696" y="0"/>
                  </a:moveTo>
                  <a:cubicBezTo>
                    <a:pt x="82826" y="3313"/>
                    <a:pt x="118661" y="-3583"/>
                    <a:pt x="149087" y="9939"/>
                  </a:cubicBezTo>
                  <a:cubicBezTo>
                    <a:pt x="158661" y="14194"/>
                    <a:pt x="147329" y="33211"/>
                    <a:pt x="139148" y="39756"/>
                  </a:cubicBezTo>
                  <a:cubicBezTo>
                    <a:pt x="128481" y="48289"/>
                    <a:pt x="112643" y="46382"/>
                    <a:pt x="99391" y="49695"/>
                  </a:cubicBezTo>
                  <a:cubicBezTo>
                    <a:pt x="84836" y="64251"/>
                    <a:pt x="69758" y="81929"/>
                    <a:pt x="49696" y="89452"/>
                  </a:cubicBezTo>
                  <a:cubicBezTo>
                    <a:pt x="33878" y="95384"/>
                    <a:pt x="16565" y="96078"/>
                    <a:pt x="0" y="99391"/>
                  </a:cubicBezTo>
                  <a:cubicBezTo>
                    <a:pt x="20272" y="200754"/>
                    <a:pt x="-9393" y="100210"/>
                    <a:pt x="49696" y="188843"/>
                  </a:cubicBezTo>
                  <a:cubicBezTo>
                    <a:pt x="59593" y="203688"/>
                    <a:pt x="58869" y="224266"/>
                    <a:pt x="69574" y="238539"/>
                  </a:cubicBezTo>
                  <a:cubicBezTo>
                    <a:pt x="155237" y="352758"/>
                    <a:pt x="84041" y="217780"/>
                    <a:pt x="119270" y="28823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F5237CDA-9FEB-4455-8F3A-8BE02D1C9663}"/>
                </a:ext>
              </a:extLst>
            </p:cNvPr>
            <p:cNvSpPr/>
            <p:nvPr/>
          </p:nvSpPr>
          <p:spPr>
            <a:xfrm>
              <a:off x="10533712" y="2469584"/>
              <a:ext cx="152743" cy="288235"/>
            </a:xfrm>
            <a:custGeom>
              <a:avLst/>
              <a:gdLst>
                <a:gd name="connsiteX0" fmla="*/ 49696 w 152743"/>
                <a:gd name="connsiteY0" fmla="*/ 0 h 288235"/>
                <a:gd name="connsiteX1" fmla="*/ 149087 w 152743"/>
                <a:gd name="connsiteY1" fmla="*/ 9939 h 288235"/>
                <a:gd name="connsiteX2" fmla="*/ 139148 w 152743"/>
                <a:gd name="connsiteY2" fmla="*/ 39756 h 288235"/>
                <a:gd name="connsiteX3" fmla="*/ 99391 w 152743"/>
                <a:gd name="connsiteY3" fmla="*/ 49695 h 288235"/>
                <a:gd name="connsiteX4" fmla="*/ 49696 w 152743"/>
                <a:gd name="connsiteY4" fmla="*/ 89452 h 288235"/>
                <a:gd name="connsiteX5" fmla="*/ 0 w 152743"/>
                <a:gd name="connsiteY5" fmla="*/ 99391 h 288235"/>
                <a:gd name="connsiteX6" fmla="*/ 49696 w 152743"/>
                <a:gd name="connsiteY6" fmla="*/ 188843 h 288235"/>
                <a:gd name="connsiteX7" fmla="*/ 69574 w 152743"/>
                <a:gd name="connsiteY7" fmla="*/ 238539 h 288235"/>
                <a:gd name="connsiteX8" fmla="*/ 119270 w 152743"/>
                <a:gd name="connsiteY8" fmla="*/ 288235 h 28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43" h="288235">
                  <a:moveTo>
                    <a:pt x="49696" y="0"/>
                  </a:moveTo>
                  <a:cubicBezTo>
                    <a:pt x="82826" y="3313"/>
                    <a:pt x="118661" y="-3583"/>
                    <a:pt x="149087" y="9939"/>
                  </a:cubicBezTo>
                  <a:cubicBezTo>
                    <a:pt x="158661" y="14194"/>
                    <a:pt x="147329" y="33211"/>
                    <a:pt x="139148" y="39756"/>
                  </a:cubicBezTo>
                  <a:cubicBezTo>
                    <a:pt x="128481" y="48289"/>
                    <a:pt x="112643" y="46382"/>
                    <a:pt x="99391" y="49695"/>
                  </a:cubicBezTo>
                  <a:cubicBezTo>
                    <a:pt x="84836" y="64251"/>
                    <a:pt x="69758" y="81929"/>
                    <a:pt x="49696" y="89452"/>
                  </a:cubicBezTo>
                  <a:cubicBezTo>
                    <a:pt x="33878" y="95384"/>
                    <a:pt x="16565" y="96078"/>
                    <a:pt x="0" y="99391"/>
                  </a:cubicBezTo>
                  <a:cubicBezTo>
                    <a:pt x="20272" y="200754"/>
                    <a:pt x="-9393" y="100210"/>
                    <a:pt x="49696" y="188843"/>
                  </a:cubicBezTo>
                  <a:cubicBezTo>
                    <a:pt x="59593" y="203688"/>
                    <a:pt x="58869" y="224266"/>
                    <a:pt x="69574" y="238539"/>
                  </a:cubicBezTo>
                  <a:cubicBezTo>
                    <a:pt x="155237" y="352758"/>
                    <a:pt x="84041" y="217780"/>
                    <a:pt x="119270" y="28823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BA2F8181-6CE6-44C1-B763-8F91B09BC507}"/>
                </a:ext>
              </a:extLst>
            </p:cNvPr>
            <p:cNvGrpSpPr/>
            <p:nvPr/>
          </p:nvGrpSpPr>
          <p:grpSpPr>
            <a:xfrm>
              <a:off x="9249620" y="2111775"/>
              <a:ext cx="2013466" cy="2175435"/>
              <a:chOff x="7118120" y="2136913"/>
              <a:chExt cx="2013466" cy="2175435"/>
            </a:xfrm>
          </p:grpSpPr>
          <p:grpSp>
            <p:nvGrpSpPr>
              <p:cNvPr id="9" name="Agrupar 8">
                <a:extLst>
                  <a:ext uri="{FF2B5EF4-FFF2-40B4-BE49-F238E27FC236}">
                    <a16:creationId xmlns:a16="http://schemas.microsoft.com/office/drawing/2014/main" id="{380B5702-C06A-4D6F-B132-1ACE9267EBA4}"/>
                  </a:ext>
                </a:extLst>
              </p:cNvPr>
              <p:cNvGrpSpPr/>
              <p:nvPr/>
            </p:nvGrpSpPr>
            <p:grpSpPr>
              <a:xfrm>
                <a:off x="7146235" y="2136913"/>
                <a:ext cx="1977886" cy="1143000"/>
                <a:chOff x="7146235" y="2136913"/>
                <a:chExt cx="1977886" cy="1143000"/>
              </a:xfrm>
            </p:grpSpPr>
            <p:cxnSp>
              <p:nvCxnSpPr>
                <p:cNvPr id="14" name="Conector reto 13">
                  <a:extLst>
                    <a:ext uri="{FF2B5EF4-FFF2-40B4-BE49-F238E27FC236}">
                      <a16:creationId xmlns:a16="http://schemas.microsoft.com/office/drawing/2014/main" id="{1D84C7B4-70A1-4228-A0A7-C9429E5E05E4}"/>
                    </a:ext>
                  </a:extLst>
                </p:cNvPr>
                <p:cNvCxnSpPr/>
                <p:nvPr/>
              </p:nvCxnSpPr>
              <p:spPr>
                <a:xfrm>
                  <a:off x="7146235" y="2136913"/>
                  <a:ext cx="33793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ector reto 14">
                  <a:extLst>
                    <a:ext uri="{FF2B5EF4-FFF2-40B4-BE49-F238E27FC236}">
                      <a16:creationId xmlns:a16="http://schemas.microsoft.com/office/drawing/2014/main" id="{42D29089-CD29-414E-BCC0-B5D3A30EBC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4165" y="2136913"/>
                  <a:ext cx="0" cy="1143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reto 15">
                  <a:extLst>
                    <a:ext uri="{FF2B5EF4-FFF2-40B4-BE49-F238E27FC236}">
                      <a16:creationId xmlns:a16="http://schemas.microsoft.com/office/drawing/2014/main" id="{9C3281BC-AB48-4128-B245-54D9E7EFBCBF}"/>
                    </a:ext>
                  </a:extLst>
                </p:cNvPr>
                <p:cNvCxnSpPr/>
                <p:nvPr/>
              </p:nvCxnSpPr>
              <p:spPr>
                <a:xfrm>
                  <a:off x="7484165" y="3279913"/>
                  <a:ext cx="130202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16">
                  <a:extLst>
                    <a:ext uri="{FF2B5EF4-FFF2-40B4-BE49-F238E27FC236}">
                      <a16:creationId xmlns:a16="http://schemas.microsoft.com/office/drawing/2014/main" id="{BC57B113-E320-45AD-A26C-A3251A7B6D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86191" y="2136913"/>
                  <a:ext cx="0" cy="1143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17">
                  <a:extLst>
                    <a:ext uri="{FF2B5EF4-FFF2-40B4-BE49-F238E27FC236}">
                      <a16:creationId xmlns:a16="http://schemas.microsoft.com/office/drawing/2014/main" id="{ABFDD83A-EF95-4A07-8285-8E90E144B469}"/>
                    </a:ext>
                  </a:extLst>
                </p:cNvPr>
                <p:cNvCxnSpPr/>
                <p:nvPr/>
              </p:nvCxnSpPr>
              <p:spPr>
                <a:xfrm>
                  <a:off x="8786191" y="2136913"/>
                  <a:ext cx="33793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C727D0C7-9398-47DD-92E8-39BBF09FC7B8}"/>
                  </a:ext>
                </a:extLst>
              </p:cNvPr>
              <p:cNvSpPr/>
              <p:nvPr/>
            </p:nvSpPr>
            <p:spPr>
              <a:xfrm>
                <a:off x="7369154" y="3299791"/>
                <a:ext cx="1476659" cy="298168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D0197F3F-0365-460B-9EF3-C13B4F86D0E6}"/>
                  </a:ext>
                </a:extLst>
              </p:cNvPr>
              <p:cNvSpPr/>
              <p:nvPr/>
            </p:nvSpPr>
            <p:spPr>
              <a:xfrm rot="5400000">
                <a:off x="6600768" y="2708885"/>
                <a:ext cx="1419773" cy="315589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2FAE1308-166B-4BB3-B462-091884405DE7}"/>
                  </a:ext>
                </a:extLst>
              </p:cNvPr>
              <p:cNvSpPr/>
              <p:nvPr/>
            </p:nvSpPr>
            <p:spPr>
              <a:xfrm rot="5400000">
                <a:off x="8263905" y="2710407"/>
                <a:ext cx="1419773" cy="315589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9F52BB7A-FF3B-4454-AAA4-EF7E90CE1F72}"/>
                  </a:ext>
                </a:extLst>
              </p:cNvPr>
              <p:cNvSpPr txBox="1"/>
              <p:nvPr/>
            </p:nvSpPr>
            <p:spPr>
              <a:xfrm>
                <a:off x="7118120" y="3666017"/>
                <a:ext cx="19787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/>
                  <a:t>Seção transversal constante</a:t>
                </a:r>
              </a:p>
            </p:txBody>
          </p:sp>
        </p:grp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B7B10ED-49EF-4A00-B5EC-18932A965DC4}"/>
              </a:ext>
            </a:extLst>
          </p:cNvPr>
          <p:cNvSpPr txBox="1"/>
          <p:nvPr/>
        </p:nvSpPr>
        <p:spPr>
          <a:xfrm>
            <a:off x="5143841" y="1580321"/>
            <a:ext cx="470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EQUAÇÃO DA CONTINUIDADE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4D3E883D-3CDE-4FD5-8A46-AFD6E15C4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590962"/>
              </p:ext>
            </p:extLst>
          </p:nvPr>
        </p:nvGraphicFramePr>
        <p:xfrm>
          <a:off x="8949064" y="1501462"/>
          <a:ext cx="1526779" cy="449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" name="Equation" r:id="rId5" imgW="647640" imgH="190440" progId="Equation.DSMT4">
                  <p:embed/>
                </p:oleObj>
              </mc:Choice>
              <mc:Fallback>
                <p:oleObj name="Equation" r:id="rId5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49064" y="1501462"/>
                        <a:ext cx="1526779" cy="449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aixaDeTexto 20">
            <a:extLst>
              <a:ext uri="{FF2B5EF4-FFF2-40B4-BE49-F238E27FC236}">
                <a16:creationId xmlns:a16="http://schemas.microsoft.com/office/drawing/2014/main" id="{DEE95FAA-2B34-4924-8F2A-748D608C504C}"/>
              </a:ext>
            </a:extLst>
          </p:cNvPr>
          <p:cNvSpPr txBox="1"/>
          <p:nvPr/>
        </p:nvSpPr>
        <p:spPr>
          <a:xfrm>
            <a:off x="5143841" y="2365871"/>
            <a:ext cx="470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EQUAÇÃO UNITÁRIA DA PERDA DE CARGA</a:t>
            </a:r>
          </a:p>
        </p:txBody>
      </p:sp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9E60E720-D083-4552-9E20-3D1FCA5196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435892"/>
              </p:ext>
            </p:extLst>
          </p:nvPr>
        </p:nvGraphicFramePr>
        <p:xfrm>
          <a:off x="5143841" y="2831030"/>
          <a:ext cx="5184775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8" name="Equation" r:id="rId7" imgW="2323800" imgH="457200" progId="Equation.DSMT4">
                  <p:embed/>
                </p:oleObj>
              </mc:Choice>
              <mc:Fallback>
                <p:oleObj name="Equation" r:id="rId7" imgW="2323800" imgH="457200" progId="Equation.DSMT4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4D3E883D-3CDE-4FD5-8A46-AFD6E15C4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3841" y="2831030"/>
                        <a:ext cx="5184775" cy="102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to 28">
            <a:extLst>
              <a:ext uri="{FF2B5EF4-FFF2-40B4-BE49-F238E27FC236}">
                <a16:creationId xmlns:a16="http://schemas.microsoft.com/office/drawing/2014/main" id="{343414D5-4183-40C9-A996-9A8F2F5E6F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861335"/>
              </p:ext>
            </p:extLst>
          </p:nvPr>
        </p:nvGraphicFramePr>
        <p:xfrm>
          <a:off x="5397500" y="4037013"/>
          <a:ext cx="4986338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9" name="Equation" r:id="rId9" imgW="2234880" imgH="457200" progId="Equation.DSMT4">
                  <p:embed/>
                </p:oleObj>
              </mc:Choice>
              <mc:Fallback>
                <p:oleObj name="Equation" r:id="rId9" imgW="2234880" imgH="457200" progId="Equation.DSMT4">
                  <p:embed/>
                  <p:pic>
                    <p:nvPicPr>
                      <p:cNvPr id="22" name="Objeto 21">
                        <a:extLst>
                          <a:ext uri="{FF2B5EF4-FFF2-40B4-BE49-F238E27FC236}">
                            <a16:creationId xmlns:a16="http://schemas.microsoft.com/office/drawing/2014/main" id="{9E60E720-D083-4552-9E20-3D1FCA5196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97500" y="4037013"/>
                        <a:ext cx="4986338" cy="1020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tângulo 29">
            <a:extLst>
              <a:ext uri="{FF2B5EF4-FFF2-40B4-BE49-F238E27FC236}">
                <a16:creationId xmlns:a16="http://schemas.microsoft.com/office/drawing/2014/main" id="{FD614D6D-1E44-4372-AD98-2DCC6E6A62A7}"/>
              </a:ext>
            </a:extLst>
          </p:cNvPr>
          <p:cNvSpPr/>
          <p:nvPr/>
        </p:nvSpPr>
        <p:spPr>
          <a:xfrm>
            <a:off x="5287617" y="4037013"/>
            <a:ext cx="1087537" cy="1020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Dobrada para Cima 30">
            <a:extLst>
              <a:ext uri="{FF2B5EF4-FFF2-40B4-BE49-F238E27FC236}">
                <a16:creationId xmlns:a16="http://schemas.microsoft.com/office/drawing/2014/main" id="{2EBEAC6B-D4AD-4CCE-A716-C39F530DDE45}"/>
              </a:ext>
            </a:extLst>
          </p:cNvPr>
          <p:cNvSpPr/>
          <p:nvPr/>
        </p:nvSpPr>
        <p:spPr>
          <a:xfrm flipH="1" flipV="1">
            <a:off x="3976621" y="4408506"/>
            <a:ext cx="1335462" cy="649187"/>
          </a:xfrm>
          <a:prstGeom prst="bentUp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D5F262B-9124-4D7B-87C8-6FFC7C903068}"/>
              </a:ext>
            </a:extLst>
          </p:cNvPr>
          <p:cNvSpPr txBox="1"/>
          <p:nvPr/>
        </p:nvSpPr>
        <p:spPr>
          <a:xfrm>
            <a:off x="3407455" y="5059854"/>
            <a:ext cx="188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I = declividade</a:t>
            </a:r>
          </a:p>
        </p:txBody>
      </p:sp>
      <p:graphicFrame>
        <p:nvGraphicFramePr>
          <p:cNvPr id="33" name="Objeto 32">
            <a:extLst>
              <a:ext uri="{FF2B5EF4-FFF2-40B4-BE49-F238E27FC236}">
                <a16:creationId xmlns:a16="http://schemas.microsoft.com/office/drawing/2014/main" id="{439C133C-722F-43D4-8625-0B505F043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809651"/>
              </p:ext>
            </p:extLst>
          </p:nvPr>
        </p:nvGraphicFramePr>
        <p:xfrm>
          <a:off x="3407455" y="5484031"/>
          <a:ext cx="8075612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0" name="Equation" r:id="rId11" imgW="3619440" imgH="469800" progId="Equation.DSMT4">
                  <p:embed/>
                </p:oleObj>
              </mc:Choice>
              <mc:Fallback>
                <p:oleObj name="Equation" r:id="rId11" imgW="3619440" imgH="469800" progId="Equation.DSMT4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343414D5-4183-40C9-A996-9A8F2F5E6F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07455" y="5484031"/>
                        <a:ext cx="8075612" cy="1049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29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30" grpId="0" animBg="1"/>
      <p:bldP spid="31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DDE28A-C1D2-49BA-A765-09C9A549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19" y="666322"/>
            <a:ext cx="2606266" cy="13564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C290F1D-10CF-4DF9-B262-B8B565BBC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364" y="84700"/>
            <a:ext cx="7132938" cy="236240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6239667-35F4-4ED8-B1DA-4F4EA29D8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72" y="2447105"/>
            <a:ext cx="6082005" cy="374277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194BE62-B9CB-4859-BB4C-740F9816E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7477" y="3651273"/>
            <a:ext cx="5449973" cy="21552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BA3C90E-E64E-4266-8CB2-3F7C8CAFB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469" y="3045287"/>
            <a:ext cx="5321963" cy="44535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0D0A9B6-AA0C-4D3A-87A2-D30E74B2B009}"/>
              </a:ext>
            </a:extLst>
          </p:cNvPr>
          <p:cNvSpPr/>
          <p:nvPr/>
        </p:nvSpPr>
        <p:spPr>
          <a:xfrm>
            <a:off x="213360" y="6196649"/>
            <a:ext cx="118750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dirty="0">
                <a:hlinkClick r:id="rId8"/>
              </a:rPr>
              <a:t>https://www.tratamentodeagua.com.br/ar-agua-potavel/?utm_source=Newsletter&amp;utm_medium=RD_abril12&amp;utm_campaign=RD_abril2&amp;utm_term=%C3%A1gua%20pot%C3%A1vel&amp;utm_content=%C3%A1gua%20pot%C3%A1vel</a:t>
            </a:r>
            <a:endParaRPr lang="pt-BR" sz="900" dirty="0"/>
          </a:p>
        </p:txBody>
      </p:sp>
      <p:pic>
        <p:nvPicPr>
          <p:cNvPr id="9" name="Imagem 8" descr="Uma imagem contendo relógio, guarda-chuva&#10;&#10;Descrição gerada automaticamente">
            <a:extLst>
              <a:ext uri="{FF2B5EF4-FFF2-40B4-BE49-F238E27FC236}">
                <a16:creationId xmlns:a16="http://schemas.microsoft.com/office/drawing/2014/main" id="{EAF85892-2801-4B33-A6D9-8E03695B6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769" y="1140718"/>
            <a:ext cx="1948231" cy="1908471"/>
          </a:xfrm>
          <a:prstGeom prst="rect">
            <a:avLst/>
          </a:prstGeom>
        </p:spPr>
      </p:pic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AD7B8C74-4E3F-403A-8849-E2945B3E0A8F}"/>
              </a:ext>
            </a:extLst>
          </p:cNvPr>
          <p:cNvSpPr/>
          <p:nvPr/>
        </p:nvSpPr>
        <p:spPr>
          <a:xfrm>
            <a:off x="6470374" y="1344560"/>
            <a:ext cx="4268208" cy="1398639"/>
          </a:xfrm>
          <a:prstGeom prst="wedgeEllipseCallout">
            <a:avLst>
              <a:gd name="adj1" fmla="val 60569"/>
              <a:gd name="adj2" fmla="val 5650"/>
            </a:avLst>
          </a:prstGeom>
          <a:solidFill>
            <a:srgbClr val="36363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Mas existem aqueles que não acham importante estudar a água!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47B8109-15E2-4C73-98A6-9279422AF479}"/>
              </a:ext>
            </a:extLst>
          </p:cNvPr>
          <p:cNvSpPr/>
          <p:nvPr/>
        </p:nvSpPr>
        <p:spPr>
          <a:xfrm>
            <a:off x="6858000" y="4164496"/>
            <a:ext cx="5118652" cy="993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44EFE00-E89E-4A3E-AB85-9230C775BD1C}"/>
              </a:ext>
            </a:extLst>
          </p:cNvPr>
          <p:cNvCxnSpPr/>
          <p:nvPr/>
        </p:nvCxnSpPr>
        <p:spPr>
          <a:xfrm>
            <a:off x="6858000" y="5486400"/>
            <a:ext cx="51186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C008CC9C-7B13-4121-AF2E-4404629D106B}"/>
              </a:ext>
            </a:extLst>
          </p:cNvPr>
          <p:cNvCxnSpPr/>
          <p:nvPr/>
        </p:nvCxnSpPr>
        <p:spPr>
          <a:xfrm>
            <a:off x="6766469" y="5615609"/>
            <a:ext cx="4792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12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3B1B4A-4E54-4841-A24E-46E6F9C3D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647" y="387649"/>
            <a:ext cx="2575783" cy="3299746"/>
          </a:xfrm>
          <a:prstGeom prst="rect">
            <a:avLst/>
          </a:prstGeom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112939B-8BF1-476F-9C6E-4DA80823D9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488747"/>
              </p:ext>
            </p:extLst>
          </p:nvPr>
        </p:nvGraphicFramePr>
        <p:xfrm>
          <a:off x="3136900" y="638175"/>
          <a:ext cx="4986338" cy="258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Equation" r:id="rId5" imgW="2234880" imgH="1155600" progId="Equation.DSMT4">
                  <p:embed/>
                </p:oleObj>
              </mc:Choice>
              <mc:Fallback>
                <p:oleObj name="Equation" r:id="rId5" imgW="2234880" imgH="1155600" progId="Equation.DSMT4">
                  <p:embed/>
                  <p:pic>
                    <p:nvPicPr>
                      <p:cNvPr id="33" name="Objeto 32">
                        <a:extLst>
                          <a:ext uri="{FF2B5EF4-FFF2-40B4-BE49-F238E27FC236}">
                            <a16:creationId xmlns:a16="http://schemas.microsoft.com/office/drawing/2014/main" id="{439C133C-722F-43D4-8625-0B505F043F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36900" y="638175"/>
                        <a:ext cx="4986338" cy="2581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B965D1B7-44FE-4B50-A556-6ED148CF6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294" y="1825898"/>
            <a:ext cx="891617" cy="1973751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F43192C5-AA6E-4B3D-9EC8-3D6C3515E0BF}"/>
              </a:ext>
            </a:extLst>
          </p:cNvPr>
          <p:cNvSpPr/>
          <p:nvPr/>
        </p:nvSpPr>
        <p:spPr>
          <a:xfrm>
            <a:off x="976872" y="668824"/>
            <a:ext cx="1984237" cy="1259368"/>
          </a:xfrm>
          <a:prstGeom prst="wedgeEllipseCallout">
            <a:avLst>
              <a:gd name="adj1" fmla="val -27345"/>
              <a:gd name="adj2" fmla="val 76706"/>
            </a:avLst>
          </a:prstGeom>
          <a:solidFill>
            <a:srgbClr val="7F001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Como obter o coeficiente de Chézy (C)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2EF3EDD-6A3D-4E6B-AA3E-3EB504F5BBD6}"/>
              </a:ext>
            </a:extLst>
          </p:cNvPr>
          <p:cNvSpPr/>
          <p:nvPr/>
        </p:nvSpPr>
        <p:spPr>
          <a:xfrm>
            <a:off x="1687834" y="3799649"/>
            <a:ext cx="7245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Utilizando o seu conceito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BB651CE3-4ECA-443E-B0C8-BBD1EE134A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165549"/>
              </p:ext>
            </p:extLst>
          </p:nvPr>
        </p:nvGraphicFramePr>
        <p:xfrm>
          <a:off x="1968990" y="5196988"/>
          <a:ext cx="1614487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" name="Equation" r:id="rId8" imgW="723600" imgH="444240" progId="Equation.DSMT4">
                  <p:embed/>
                </p:oleObj>
              </mc:Choice>
              <mc:Fallback>
                <p:oleObj name="Equation" r:id="rId8" imgW="723600" imgH="444240" progId="Equation.DSMT4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1112939B-8BF1-476F-9C6E-4DA80823D9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68990" y="5196988"/>
                        <a:ext cx="1614487" cy="99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8BCCCBE3-7300-4554-AF38-850ECEF343D8}"/>
              </a:ext>
            </a:extLst>
          </p:cNvPr>
          <p:cNvSpPr txBox="1"/>
          <p:nvPr/>
        </p:nvSpPr>
        <p:spPr>
          <a:xfrm>
            <a:off x="4075043" y="5542845"/>
            <a:ext cx="598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O f SERÁ CONSIDERADO NA REGIÃO DO HIDRÁULICAMENTE RUGOSA</a:t>
            </a:r>
          </a:p>
        </p:txBody>
      </p:sp>
    </p:spTree>
    <p:extLst>
      <p:ext uri="{BB962C8B-B14F-4D97-AF65-F5344CB8AC3E}">
        <p14:creationId xmlns:p14="http://schemas.microsoft.com/office/powerpoint/2010/main" val="35657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Raimundo F Ignacio\AppData\Local\Temp\SNAGHTML262bf9.PNG">
            <a:extLst>
              <a:ext uri="{FF2B5EF4-FFF2-40B4-BE49-F238E27FC236}">
                <a16:creationId xmlns:a16="http://schemas.microsoft.com/office/drawing/2014/main" id="{BDDF91B3-464A-4172-B400-EE080858A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3500" y="643467"/>
            <a:ext cx="781904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A8F1D45-F064-44B7-A580-29E3B3392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795" y="3634348"/>
            <a:ext cx="2886358" cy="2743592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F8ED1033-A7F6-4203-8727-E7483574AD41}"/>
              </a:ext>
            </a:extLst>
          </p:cNvPr>
          <p:cNvSpPr/>
          <p:nvPr/>
        </p:nvSpPr>
        <p:spPr>
          <a:xfrm>
            <a:off x="1504335" y="643467"/>
            <a:ext cx="3224981" cy="2990881"/>
          </a:xfrm>
          <a:prstGeom prst="wedgeEllipseCallout">
            <a:avLst>
              <a:gd name="adj1" fmla="val -29979"/>
              <a:gd name="adj2" fmla="val 67760"/>
            </a:avLst>
          </a:prstGeom>
          <a:solidFill>
            <a:srgbClr val="DC696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 que na região do hidraulicamente rugoso o “f” fica constante com a variação do Reynolds, isto demonstra que ele não depende da vazão.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6474BC3-F153-46B1-ADC0-201C5A2A5345}"/>
              </a:ext>
            </a:extLst>
          </p:cNvPr>
          <p:cNvCxnSpPr>
            <a:cxnSpLocks/>
          </p:cNvCxnSpPr>
          <p:nvPr/>
        </p:nvCxnSpPr>
        <p:spPr>
          <a:xfrm>
            <a:off x="6758481" y="1838739"/>
            <a:ext cx="3627910" cy="2295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4F2FD45-5CCC-4D7B-AFF6-E0524F015378}"/>
              </a:ext>
            </a:extLst>
          </p:cNvPr>
          <p:cNvCxnSpPr>
            <a:cxnSpLocks/>
          </p:cNvCxnSpPr>
          <p:nvPr/>
        </p:nvCxnSpPr>
        <p:spPr>
          <a:xfrm flipV="1">
            <a:off x="6659217" y="1361662"/>
            <a:ext cx="228990" cy="447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212FD62-D55C-4590-98AD-09A2E92950D9}"/>
              </a:ext>
            </a:extLst>
          </p:cNvPr>
          <p:cNvCxnSpPr>
            <a:cxnSpLocks/>
          </p:cNvCxnSpPr>
          <p:nvPr/>
        </p:nvCxnSpPr>
        <p:spPr>
          <a:xfrm>
            <a:off x="6888207" y="1361661"/>
            <a:ext cx="3498184" cy="19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AD78F52-1E58-4D91-9D2B-2DF816E18D63}"/>
              </a:ext>
            </a:extLst>
          </p:cNvPr>
          <p:cNvCxnSpPr>
            <a:cxnSpLocks/>
          </p:cNvCxnSpPr>
          <p:nvPr/>
        </p:nvCxnSpPr>
        <p:spPr>
          <a:xfrm>
            <a:off x="10386391" y="1361661"/>
            <a:ext cx="0" cy="27730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2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30710"/>
            <a:ext cx="10515600" cy="808926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os cálculos em canais, devemos saber obter a velocidade média do escoamento e para isto, podemos recorrer inicialmente a fórmula de Chézy.</a:t>
            </a: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111743"/>
              </p:ext>
            </p:extLst>
          </p:nvPr>
        </p:nvGraphicFramePr>
        <p:xfrm>
          <a:off x="1168400" y="2389188"/>
          <a:ext cx="2024063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4" name="Equation" r:id="rId4" imgW="1028520" imgH="952200" progId="Equation.DSMT4">
                  <p:embed/>
                </p:oleObj>
              </mc:Choice>
              <mc:Fallback>
                <p:oleObj name="Equation" r:id="rId4" imgW="1028520" imgH="952200" progId="Equation.DSMT4">
                  <p:embed/>
                  <p:pic>
                    <p:nvPicPr>
                      <p:cNvPr id="3" name="Objeto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68400" y="2389188"/>
                        <a:ext cx="2024063" cy="1876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877529" y="5073445"/>
            <a:ext cx="10515600" cy="1383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cálculos de escoamentos uniformes são diretos, se as geometrias forem simples. Os resultados são independentes da densidade e da viscosidade da água porque o escoamento é hidraulicamente rugoso e originado pela gravidade.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247C61A-BB06-410C-ACC8-EE14E21C948F}"/>
              </a:ext>
            </a:extLst>
          </p:cNvPr>
          <p:cNvSpPr/>
          <p:nvPr/>
        </p:nvSpPr>
        <p:spPr>
          <a:xfrm>
            <a:off x="255639" y="167148"/>
            <a:ext cx="11759380" cy="650895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F907692-8FB5-44F7-AFD5-752C4E5F0E45}"/>
              </a:ext>
            </a:extLst>
          </p:cNvPr>
          <p:cNvSpPr/>
          <p:nvPr/>
        </p:nvSpPr>
        <p:spPr>
          <a:xfrm>
            <a:off x="4257026" y="181897"/>
            <a:ext cx="3756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rgbClr val="FF0000"/>
                </a:solidFill>
                <a:effectLst/>
              </a:rPr>
              <a:t>Sintetizando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DF7802-4253-44E1-9C93-F30BA9052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400" y="2363540"/>
            <a:ext cx="73152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8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67145" y="346404"/>
            <a:ext cx="114577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os canais típicos são grandes e rugosos, usa-se em geral, a região do escoamento turbulento hidraulicamente rugoso, onde:</a:t>
            </a:r>
          </a:p>
          <a:p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1088" indent="-10810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731428" y="2380790"/>
          <a:ext cx="6681787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Equation" r:id="rId4" imgW="3454200" imgH="660240" progId="Equation.DSMT4">
                  <p:embed/>
                </p:oleObj>
              </mc:Choice>
              <mc:Fallback>
                <p:oleObj name="Equation" r:id="rId4" imgW="3454200" imgH="660240" progId="Equation.DSMT4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1428" y="2380790"/>
                        <a:ext cx="6681787" cy="127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EB22E2A4-965D-4613-A22C-7BDB2B8918E0}"/>
              </a:ext>
            </a:extLst>
          </p:cNvPr>
          <p:cNvSpPr/>
          <p:nvPr/>
        </p:nvSpPr>
        <p:spPr>
          <a:xfrm>
            <a:off x="255639" y="167148"/>
            <a:ext cx="11759380" cy="650895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272E1F0-0D6F-48DC-8DC0-AB720341E475}"/>
              </a:ext>
            </a:extLst>
          </p:cNvPr>
          <p:cNvGrpSpPr/>
          <p:nvPr/>
        </p:nvGrpSpPr>
        <p:grpSpPr>
          <a:xfrm>
            <a:off x="8063498" y="1334799"/>
            <a:ext cx="3543607" cy="3532170"/>
            <a:chOff x="8063498" y="1334799"/>
            <a:chExt cx="3543607" cy="3532170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D455C45-2303-42CF-A8F1-4CFD9AE84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498" y="1334799"/>
              <a:ext cx="3543607" cy="3368332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16A1D8B3-9308-4ECC-930F-E7C918062118}"/>
                </a:ext>
              </a:extLst>
            </p:cNvPr>
            <p:cNvSpPr/>
            <p:nvPr/>
          </p:nvSpPr>
          <p:spPr>
            <a:xfrm>
              <a:off x="8063498" y="4663803"/>
              <a:ext cx="3543607" cy="203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46F3CCBC-4447-4B6C-BB5B-684825BE2B8C}"/>
              </a:ext>
            </a:extLst>
          </p:cNvPr>
          <p:cNvSpPr/>
          <p:nvPr/>
        </p:nvSpPr>
        <p:spPr>
          <a:xfrm>
            <a:off x="5494141" y="1473196"/>
            <a:ext cx="3838147" cy="1442001"/>
          </a:xfrm>
          <a:prstGeom prst="wedgeEllipseCallout">
            <a:avLst>
              <a:gd name="adj1" fmla="val 62423"/>
              <a:gd name="adj2" fmla="val 18862"/>
            </a:avLst>
          </a:prstGeom>
          <a:solidFill>
            <a:srgbClr val="DC696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exercitar nosso cérebro e ampliar nossa inteligência.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3076343-0ECE-4164-A96B-2445D748BEEA}"/>
              </a:ext>
            </a:extLst>
          </p:cNvPr>
          <p:cNvSpPr txBox="1"/>
          <p:nvPr/>
        </p:nvSpPr>
        <p:spPr>
          <a:xfrm>
            <a:off x="629265" y="4866969"/>
            <a:ext cx="11110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9988" indent="-1169988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 2 : Um canal reto e retangular tem 0,9 m de largura e 1,8 m de profundidade e está com uma declividade de 2</a:t>
            </a:r>
            <a:r>
              <a:rPr lang="pt-B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 coeficiente de atrito (coeficiente de perda de carga distribuída) é 0,022. Estime a vazão para o escoamento uniforme em metros cúbicos por segundo. Estime a rugosidade equivalente e classifique o escoamento através dos números de Reynolds. Dado: viscosidade d’água igual a 10</a:t>
            </a:r>
            <a:r>
              <a:rPr lang="pt-B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-6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m²/s.</a:t>
            </a:r>
          </a:p>
          <a:p>
            <a:pPr marL="1169988" indent="-1169988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solidFill>
                  <a:srgbClr val="FF0000"/>
                </a:solidFill>
              </a:rPr>
              <a:t>Respostas: Q = 10,85 m³/s; K = 2,28 mm; Re = 9,65*10</a:t>
            </a:r>
            <a:r>
              <a:rPr lang="pt-BR" baseline="30000" dirty="0">
                <a:solidFill>
                  <a:srgbClr val="FF0000"/>
                </a:solidFill>
              </a:rPr>
              <a:t>6</a:t>
            </a:r>
            <a:r>
              <a:rPr lang="pt-BR" dirty="0">
                <a:solidFill>
                  <a:srgbClr val="FF0000"/>
                </a:solidFill>
              </a:rPr>
              <a:t> (turbulento)</a:t>
            </a:r>
          </a:p>
        </p:txBody>
      </p:sp>
    </p:spTree>
    <p:extLst>
      <p:ext uri="{BB962C8B-B14F-4D97-AF65-F5344CB8AC3E}">
        <p14:creationId xmlns:p14="http://schemas.microsoft.com/office/powerpoint/2010/main" val="297086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D3F3DA86-D692-40FE-B9F6-061C50E36C39}"/>
              </a:ext>
            </a:extLst>
          </p:cNvPr>
          <p:cNvGrpSpPr/>
          <p:nvPr/>
        </p:nvGrpSpPr>
        <p:grpSpPr>
          <a:xfrm>
            <a:off x="1381539" y="1093304"/>
            <a:ext cx="974035" cy="1739348"/>
            <a:chOff x="1381539" y="1093304"/>
            <a:chExt cx="974035" cy="1739348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E11DB3FD-921C-4C07-8FFC-E6B466830035}"/>
                </a:ext>
              </a:extLst>
            </p:cNvPr>
            <p:cNvGrpSpPr/>
            <p:nvPr/>
          </p:nvGrpSpPr>
          <p:grpSpPr>
            <a:xfrm>
              <a:off x="1381539" y="1093304"/>
              <a:ext cx="974035" cy="1739348"/>
              <a:chOff x="1381539" y="1093304"/>
              <a:chExt cx="974035" cy="1739348"/>
            </a:xfrm>
          </p:grpSpPr>
          <p:cxnSp>
            <p:nvCxnSpPr>
              <p:cNvPr id="3" name="Conector reto 2">
                <a:extLst>
                  <a:ext uri="{FF2B5EF4-FFF2-40B4-BE49-F238E27FC236}">
                    <a16:creationId xmlns:a16="http://schemas.microsoft.com/office/drawing/2014/main" id="{A8BEECE0-4DF2-4239-8B41-1276AE0971B5}"/>
                  </a:ext>
                </a:extLst>
              </p:cNvPr>
              <p:cNvCxnSpPr/>
              <p:nvPr/>
            </p:nvCxnSpPr>
            <p:spPr>
              <a:xfrm>
                <a:off x="1401417" y="1093304"/>
                <a:ext cx="0" cy="173934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ector reto 4">
                <a:extLst>
                  <a:ext uri="{FF2B5EF4-FFF2-40B4-BE49-F238E27FC236}">
                    <a16:creationId xmlns:a16="http://schemas.microsoft.com/office/drawing/2014/main" id="{6F5BEC1E-0240-48E6-BBDC-E87C3B309063}"/>
                  </a:ext>
                </a:extLst>
              </p:cNvPr>
              <p:cNvCxnSpPr/>
              <p:nvPr/>
            </p:nvCxnSpPr>
            <p:spPr>
              <a:xfrm>
                <a:off x="1381539" y="2832652"/>
                <a:ext cx="97403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ector reto 5">
                <a:extLst>
                  <a:ext uri="{FF2B5EF4-FFF2-40B4-BE49-F238E27FC236}">
                    <a16:creationId xmlns:a16="http://schemas.microsoft.com/office/drawing/2014/main" id="{190044AC-BCE2-4FF4-BF06-BF353C0016BA}"/>
                  </a:ext>
                </a:extLst>
              </p:cNvPr>
              <p:cNvCxnSpPr/>
              <p:nvPr/>
            </p:nvCxnSpPr>
            <p:spPr>
              <a:xfrm>
                <a:off x="2355574" y="1093304"/>
                <a:ext cx="0" cy="173934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8E4CB0AA-7C66-49BA-8229-D80F1C8C0BAE}"/>
                </a:ext>
              </a:extLst>
            </p:cNvPr>
            <p:cNvSpPr/>
            <p:nvPr/>
          </p:nvSpPr>
          <p:spPr>
            <a:xfrm>
              <a:off x="1421295" y="1401418"/>
              <a:ext cx="900000" cy="14014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D72B65F-58AB-4E90-8BBF-6259D2F1B9CF}"/>
              </a:ext>
            </a:extLst>
          </p:cNvPr>
          <p:cNvCxnSpPr/>
          <p:nvPr/>
        </p:nvCxnSpPr>
        <p:spPr>
          <a:xfrm flipH="1">
            <a:off x="1381539" y="2832652"/>
            <a:ext cx="9939" cy="51683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EE37CCE-AD9E-4C1C-8461-FDE1B02BF201}"/>
              </a:ext>
            </a:extLst>
          </p:cNvPr>
          <p:cNvCxnSpPr/>
          <p:nvPr/>
        </p:nvCxnSpPr>
        <p:spPr>
          <a:xfrm flipH="1">
            <a:off x="2321295" y="2842592"/>
            <a:ext cx="9939" cy="51683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08C33F53-0CB6-4AC6-95FD-E3114B67B96C}"/>
              </a:ext>
            </a:extLst>
          </p:cNvPr>
          <p:cNvCxnSpPr/>
          <p:nvPr/>
        </p:nvCxnSpPr>
        <p:spPr>
          <a:xfrm>
            <a:off x="1381539" y="3170583"/>
            <a:ext cx="939756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DAB59D-9049-4170-B0A4-E4FFD1AFF09E}"/>
              </a:ext>
            </a:extLst>
          </p:cNvPr>
          <p:cNvSpPr txBox="1"/>
          <p:nvPr/>
        </p:nvSpPr>
        <p:spPr>
          <a:xfrm>
            <a:off x="1491379" y="2842592"/>
            <a:ext cx="83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</a:rPr>
              <a:t>0,9 m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0AB9A51-2893-4DE7-A05E-61BD623932BC}"/>
              </a:ext>
            </a:extLst>
          </p:cNvPr>
          <p:cNvCxnSpPr/>
          <p:nvPr/>
        </p:nvCxnSpPr>
        <p:spPr>
          <a:xfrm flipH="1">
            <a:off x="854765" y="2842592"/>
            <a:ext cx="427383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8CCD356A-20F7-40A4-A0EF-307DB5B29233}"/>
              </a:ext>
            </a:extLst>
          </p:cNvPr>
          <p:cNvCxnSpPr/>
          <p:nvPr/>
        </p:nvCxnSpPr>
        <p:spPr>
          <a:xfrm flipH="1">
            <a:off x="864703" y="1401418"/>
            <a:ext cx="427383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943F80CD-A1CB-48C9-9761-15C3593F044C}"/>
              </a:ext>
            </a:extLst>
          </p:cNvPr>
          <p:cNvCxnSpPr/>
          <p:nvPr/>
        </p:nvCxnSpPr>
        <p:spPr>
          <a:xfrm>
            <a:off x="1068456" y="1401418"/>
            <a:ext cx="0" cy="1401417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42C4264-DB5E-4113-9F32-3A19F7B3BA5D}"/>
              </a:ext>
            </a:extLst>
          </p:cNvPr>
          <p:cNvSpPr txBox="1"/>
          <p:nvPr/>
        </p:nvSpPr>
        <p:spPr>
          <a:xfrm rot="16200000">
            <a:off x="551623" y="1872740"/>
            <a:ext cx="745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</a:rPr>
              <a:t>1,8 m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0AB05B9-F115-407B-AB13-62E751155A2A}"/>
              </a:ext>
            </a:extLst>
          </p:cNvPr>
          <p:cNvSpPr txBox="1"/>
          <p:nvPr/>
        </p:nvSpPr>
        <p:spPr>
          <a:xfrm>
            <a:off x="2733261" y="1315359"/>
            <a:ext cx="174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DADOS:</a:t>
            </a:r>
          </a:p>
        </p:txBody>
      </p:sp>
      <p:graphicFrame>
        <p:nvGraphicFramePr>
          <p:cNvPr id="23" name="Objeto 22">
            <a:extLst>
              <a:ext uri="{FF2B5EF4-FFF2-40B4-BE49-F238E27FC236}">
                <a16:creationId xmlns:a16="http://schemas.microsoft.com/office/drawing/2014/main" id="{4A7605E1-E73C-407B-BEFC-B61D4B009F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111588"/>
              </p:ext>
            </p:extLst>
          </p:nvPr>
        </p:nvGraphicFramePr>
        <p:xfrm>
          <a:off x="2741541" y="1774686"/>
          <a:ext cx="1138093" cy="819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7" name="Equation" r:id="rId4" imgW="634680" imgH="457200" progId="Equation.DSMT4">
                  <p:embed/>
                </p:oleObj>
              </mc:Choice>
              <mc:Fallback>
                <p:oleObj name="Equation" r:id="rId4" imgW="6346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1541" y="1774686"/>
                        <a:ext cx="1138093" cy="819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tângulo 23">
            <a:extLst>
              <a:ext uri="{FF2B5EF4-FFF2-40B4-BE49-F238E27FC236}">
                <a16:creationId xmlns:a16="http://schemas.microsoft.com/office/drawing/2014/main" id="{E0329C39-BCE3-4AC1-BAA9-EFF82CF640AF}"/>
              </a:ext>
            </a:extLst>
          </p:cNvPr>
          <p:cNvSpPr/>
          <p:nvPr/>
        </p:nvSpPr>
        <p:spPr>
          <a:xfrm>
            <a:off x="4908495" y="169974"/>
            <a:ext cx="2375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Solução</a:t>
            </a:r>
          </a:p>
        </p:txBody>
      </p:sp>
      <p:graphicFrame>
        <p:nvGraphicFramePr>
          <p:cNvPr id="25" name="Objeto 24">
            <a:extLst>
              <a:ext uri="{FF2B5EF4-FFF2-40B4-BE49-F238E27FC236}">
                <a16:creationId xmlns:a16="http://schemas.microsoft.com/office/drawing/2014/main" id="{6250B636-BA4B-47A3-BAE3-909DA7C34B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869014"/>
              </p:ext>
            </p:extLst>
          </p:nvPr>
        </p:nvGraphicFramePr>
        <p:xfrm>
          <a:off x="4908495" y="1325313"/>
          <a:ext cx="2380043" cy="369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8" name="Equation" r:id="rId6" imgW="1473120" imgH="228600" progId="Equation.DSMT4">
                  <p:embed/>
                </p:oleObj>
              </mc:Choice>
              <mc:Fallback>
                <p:oleObj name="Equation" r:id="rId6" imgW="14731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08495" y="1325313"/>
                        <a:ext cx="2380043" cy="369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o 25">
            <a:extLst>
              <a:ext uri="{FF2B5EF4-FFF2-40B4-BE49-F238E27FC236}">
                <a16:creationId xmlns:a16="http://schemas.microsoft.com/office/drawing/2014/main" id="{BEC53072-C0EA-454C-AC7B-C41CCA5FB7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686916"/>
              </p:ext>
            </p:extLst>
          </p:nvPr>
        </p:nvGraphicFramePr>
        <p:xfrm>
          <a:off x="4908495" y="1876424"/>
          <a:ext cx="2747963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9" name="Equation" r:id="rId8" imgW="1701720" imgH="190440" progId="Equation.DSMT4">
                  <p:embed/>
                </p:oleObj>
              </mc:Choice>
              <mc:Fallback>
                <p:oleObj name="Equation" r:id="rId8" imgW="1701720" imgH="190440" progId="Equation.DSMT4">
                  <p:embed/>
                  <p:pic>
                    <p:nvPicPr>
                      <p:cNvPr id="25" name="Objeto 24">
                        <a:extLst>
                          <a:ext uri="{FF2B5EF4-FFF2-40B4-BE49-F238E27FC236}">
                            <a16:creationId xmlns:a16="http://schemas.microsoft.com/office/drawing/2014/main" id="{6250B636-BA4B-47A3-BAE3-909DA7C34B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08495" y="1876424"/>
                        <a:ext cx="2747963" cy="30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to 26">
            <a:extLst>
              <a:ext uri="{FF2B5EF4-FFF2-40B4-BE49-F238E27FC236}">
                <a16:creationId xmlns:a16="http://schemas.microsoft.com/office/drawing/2014/main" id="{41681D3F-B9A9-4641-A107-FD23B0C96F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902818"/>
              </p:ext>
            </p:extLst>
          </p:nvPr>
        </p:nvGraphicFramePr>
        <p:xfrm>
          <a:off x="4908495" y="2308880"/>
          <a:ext cx="2563813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0" name="Equation" r:id="rId10" imgW="1587240" imgH="431640" progId="Equation.DSMT4">
                  <p:embed/>
                </p:oleObj>
              </mc:Choice>
              <mc:Fallback>
                <p:oleObj name="Equation" r:id="rId10" imgW="1587240" imgH="431640" progId="Equation.DSMT4">
                  <p:embed/>
                  <p:pic>
                    <p:nvPicPr>
                      <p:cNvPr id="26" name="Objeto 25">
                        <a:extLst>
                          <a:ext uri="{FF2B5EF4-FFF2-40B4-BE49-F238E27FC236}">
                            <a16:creationId xmlns:a16="http://schemas.microsoft.com/office/drawing/2014/main" id="{BEC53072-C0EA-454C-AC7B-C41CCA5FB7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08495" y="2308880"/>
                        <a:ext cx="2563813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to 27">
            <a:extLst>
              <a:ext uri="{FF2B5EF4-FFF2-40B4-BE49-F238E27FC236}">
                <a16:creationId xmlns:a16="http://schemas.microsoft.com/office/drawing/2014/main" id="{280FBBDE-5985-43E7-AF9A-28E825329B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897944"/>
              </p:ext>
            </p:extLst>
          </p:nvPr>
        </p:nvGraphicFramePr>
        <p:xfrm>
          <a:off x="8157791" y="1324848"/>
          <a:ext cx="34258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1" name="Equation" r:id="rId12" imgW="2120760" imgH="406080" progId="Equation.DSMT4">
                  <p:embed/>
                </p:oleObj>
              </mc:Choice>
              <mc:Fallback>
                <p:oleObj name="Equation" r:id="rId12" imgW="2120760" imgH="406080" progId="Equation.DSMT4">
                  <p:embed/>
                  <p:pic>
                    <p:nvPicPr>
                      <p:cNvPr id="25" name="Objeto 24">
                        <a:extLst>
                          <a:ext uri="{FF2B5EF4-FFF2-40B4-BE49-F238E27FC236}">
                            <a16:creationId xmlns:a16="http://schemas.microsoft.com/office/drawing/2014/main" id="{6250B636-BA4B-47A3-BAE3-909DA7C34B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157791" y="1324848"/>
                        <a:ext cx="3425825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to 28">
            <a:extLst>
              <a:ext uri="{FF2B5EF4-FFF2-40B4-BE49-F238E27FC236}">
                <a16:creationId xmlns:a16="http://schemas.microsoft.com/office/drawing/2014/main" id="{5FBC955B-4363-4F11-AA7C-CE8A96BDAF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531754"/>
              </p:ext>
            </p:extLst>
          </p:nvPr>
        </p:nvGraphicFramePr>
        <p:xfrm>
          <a:off x="9307142" y="2184399"/>
          <a:ext cx="1127125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2" name="Equation" r:id="rId14" imgW="698400" imgH="469800" progId="Equation.DSMT4">
                  <p:embed/>
                </p:oleObj>
              </mc:Choice>
              <mc:Fallback>
                <p:oleObj name="Equation" r:id="rId14" imgW="698400" imgH="469800" progId="Equation.DSMT4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280FBBDE-5985-43E7-AF9A-28E825329B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307142" y="2184399"/>
                        <a:ext cx="1127125" cy="760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o 29">
            <a:extLst>
              <a:ext uri="{FF2B5EF4-FFF2-40B4-BE49-F238E27FC236}">
                <a16:creationId xmlns:a16="http://schemas.microsoft.com/office/drawing/2014/main" id="{B8EE2716-9035-4BF0-8D3F-28FEDC5FD0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435315"/>
              </p:ext>
            </p:extLst>
          </p:nvPr>
        </p:nvGraphicFramePr>
        <p:xfrm>
          <a:off x="435231" y="3489675"/>
          <a:ext cx="3508375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3" name="Equation" r:id="rId16" imgW="2171520" imgH="507960" progId="Equation.DSMT4">
                  <p:embed/>
                </p:oleObj>
              </mc:Choice>
              <mc:Fallback>
                <p:oleObj name="Equation" r:id="rId16" imgW="2171520" imgH="507960" progId="Equation.DSMT4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280FBBDE-5985-43E7-AF9A-28E825329B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35231" y="3489675"/>
                        <a:ext cx="3508375" cy="820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to 30">
            <a:extLst>
              <a:ext uri="{FF2B5EF4-FFF2-40B4-BE49-F238E27FC236}">
                <a16:creationId xmlns:a16="http://schemas.microsoft.com/office/drawing/2014/main" id="{D254AA6E-964C-42A0-9E08-7B3F69AA1D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774986"/>
              </p:ext>
            </p:extLst>
          </p:nvPr>
        </p:nvGraphicFramePr>
        <p:xfrm>
          <a:off x="4253109" y="3572225"/>
          <a:ext cx="34671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4" name="Equation" r:id="rId18" imgW="2145960" imgH="406080" progId="Equation.DSMT4">
                  <p:embed/>
                </p:oleObj>
              </mc:Choice>
              <mc:Fallback>
                <p:oleObj name="Equation" r:id="rId18" imgW="2145960" imgH="406080" progId="Equation.DSMT4">
                  <p:embed/>
                  <p:pic>
                    <p:nvPicPr>
                      <p:cNvPr id="30" name="Objeto 29">
                        <a:extLst>
                          <a:ext uri="{FF2B5EF4-FFF2-40B4-BE49-F238E27FC236}">
                            <a16:creationId xmlns:a16="http://schemas.microsoft.com/office/drawing/2014/main" id="{B8EE2716-9035-4BF0-8D3F-28FEDC5FD0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253109" y="3572225"/>
                        <a:ext cx="3467100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to 31">
            <a:extLst>
              <a:ext uri="{FF2B5EF4-FFF2-40B4-BE49-F238E27FC236}">
                <a16:creationId xmlns:a16="http://schemas.microsoft.com/office/drawing/2014/main" id="{72D032EB-3306-4E05-A4F2-31C3C3E503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945152"/>
              </p:ext>
            </p:extLst>
          </p:nvPr>
        </p:nvGraphicFramePr>
        <p:xfrm>
          <a:off x="8212138" y="3562350"/>
          <a:ext cx="34861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5" name="Equation" r:id="rId20" imgW="2158920" imgH="419040" progId="Equation.DSMT4">
                  <p:embed/>
                </p:oleObj>
              </mc:Choice>
              <mc:Fallback>
                <p:oleObj name="Equation" r:id="rId20" imgW="2158920" imgH="419040" progId="Equation.DSMT4">
                  <p:embed/>
                  <p:pic>
                    <p:nvPicPr>
                      <p:cNvPr id="31" name="Objeto 30">
                        <a:extLst>
                          <a:ext uri="{FF2B5EF4-FFF2-40B4-BE49-F238E27FC236}">
                            <a16:creationId xmlns:a16="http://schemas.microsoft.com/office/drawing/2014/main" id="{D254AA6E-964C-42A0-9E08-7B3F69AA1D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212138" y="3562350"/>
                        <a:ext cx="3486150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to 32">
            <a:extLst>
              <a:ext uri="{FF2B5EF4-FFF2-40B4-BE49-F238E27FC236}">
                <a16:creationId xmlns:a16="http://schemas.microsoft.com/office/drawing/2014/main" id="{6F003EA5-D2FA-4E19-8716-B17E2C0967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305279"/>
              </p:ext>
            </p:extLst>
          </p:nvPr>
        </p:nvGraphicFramePr>
        <p:xfrm>
          <a:off x="435231" y="4471708"/>
          <a:ext cx="10071101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6" name="Equation" r:id="rId22" imgW="5206680" imgH="457200" progId="Equation.DSMT4">
                  <p:embed/>
                </p:oleObj>
              </mc:Choice>
              <mc:Fallback>
                <p:oleObj name="Equation" r:id="rId22" imgW="5206680" imgH="457200" progId="Equation.DSMT4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35231" y="4471708"/>
                        <a:ext cx="10071101" cy="88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to 33">
            <a:extLst>
              <a:ext uri="{FF2B5EF4-FFF2-40B4-BE49-F238E27FC236}">
                <a16:creationId xmlns:a16="http://schemas.microsoft.com/office/drawing/2014/main" id="{41B00ED9-A173-4D6B-B23C-085DFBE5E8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791994"/>
              </p:ext>
            </p:extLst>
          </p:nvPr>
        </p:nvGraphicFramePr>
        <p:xfrm>
          <a:off x="224764" y="5585215"/>
          <a:ext cx="557530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7" name="Equation" r:id="rId24" imgW="2882880" imgH="406080" progId="Equation.DSMT4">
                  <p:embed/>
                </p:oleObj>
              </mc:Choice>
              <mc:Fallback>
                <p:oleObj name="Equation" r:id="rId24" imgW="2882880" imgH="406080" progId="Equation.DSMT4">
                  <p:embed/>
                  <p:pic>
                    <p:nvPicPr>
                      <p:cNvPr id="33" name="Objeto 32">
                        <a:extLst>
                          <a:ext uri="{FF2B5EF4-FFF2-40B4-BE49-F238E27FC236}">
                            <a16:creationId xmlns:a16="http://schemas.microsoft.com/office/drawing/2014/main" id="{6F003EA5-D2FA-4E19-8716-B17E2C0967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24764" y="5585215"/>
                        <a:ext cx="5575300" cy="78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to 34">
            <a:extLst>
              <a:ext uri="{FF2B5EF4-FFF2-40B4-BE49-F238E27FC236}">
                <a16:creationId xmlns:a16="http://schemas.microsoft.com/office/drawing/2014/main" id="{60E2E213-085E-4066-BD5D-1DA44CE979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349274"/>
              </p:ext>
            </p:extLst>
          </p:nvPr>
        </p:nvGraphicFramePr>
        <p:xfrm>
          <a:off x="5883137" y="5585215"/>
          <a:ext cx="621347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8" name="Equation" r:id="rId26" imgW="3213000" imgH="406080" progId="Equation.DSMT4">
                  <p:embed/>
                </p:oleObj>
              </mc:Choice>
              <mc:Fallback>
                <p:oleObj name="Equation" r:id="rId26" imgW="3213000" imgH="406080" progId="Equation.DSMT4">
                  <p:embed/>
                  <p:pic>
                    <p:nvPicPr>
                      <p:cNvPr id="34" name="Objeto 33">
                        <a:extLst>
                          <a:ext uri="{FF2B5EF4-FFF2-40B4-BE49-F238E27FC236}">
                            <a16:creationId xmlns:a16="http://schemas.microsoft.com/office/drawing/2014/main" id="{41B00ED9-A173-4D6B-B23C-085DFBE5E8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883137" y="5585215"/>
                        <a:ext cx="6213475" cy="78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708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D3EDBDB-24F1-4690-81A6-B5AAFBCB9D12}"/>
              </a:ext>
            </a:extLst>
          </p:cNvPr>
          <p:cNvSpPr txBox="1"/>
          <p:nvPr/>
        </p:nvSpPr>
        <p:spPr>
          <a:xfrm>
            <a:off x="6664785" y="472580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FÓRMULA DE MANNING (1890)</a:t>
            </a:r>
          </a:p>
        </p:txBody>
      </p:sp>
      <p:pic>
        <p:nvPicPr>
          <p:cNvPr id="4" name="Imagem 3" descr="Uma imagem contendo homem, pessoa, foto, antigo&#10;&#10;Descrição gerada automaticamente">
            <a:extLst>
              <a:ext uri="{FF2B5EF4-FFF2-40B4-BE49-F238E27FC236}">
                <a16:creationId xmlns:a16="http://schemas.microsoft.com/office/drawing/2014/main" id="{9FE085D6-56AE-490B-AE43-6D6EEFD39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722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9712234-1436-42E2-86BF-E35CB3E25625}"/>
              </a:ext>
            </a:extLst>
          </p:cNvPr>
          <p:cNvSpPr txBox="1"/>
          <p:nvPr/>
        </p:nvSpPr>
        <p:spPr>
          <a:xfrm>
            <a:off x="5976296" y="1912290"/>
            <a:ext cx="3983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Manning através da análise de resultados experimentais obtidos por ele e outros pesquisadores, chegou a relação empírica: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4261C529-9268-40AC-B552-3C46FFB38D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55238" y="2025523"/>
          <a:ext cx="1147924" cy="923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2" name="Equation" r:id="rId4" imgW="583920" imgH="469800" progId="Equation.DSMT4">
                  <p:embed/>
                </p:oleObj>
              </mc:Choice>
              <mc:Fallback>
                <p:oleObj name="Equation" r:id="rId4" imgW="583920" imgH="469800" progId="Equation.DSMT4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4261C529-9268-40AC-B552-3C46FFB38D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55238" y="2025523"/>
                        <a:ext cx="1147924" cy="923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AE8A3FD6-A268-40FF-99C5-439B74227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395436"/>
              </p:ext>
            </p:extLst>
          </p:nvPr>
        </p:nvGraphicFramePr>
        <p:xfrm>
          <a:off x="6934200" y="3640138"/>
          <a:ext cx="379888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Equation" r:id="rId6" imgW="2133360" imgH="419040" progId="Equation.DSMT4">
                  <p:embed/>
                </p:oleObj>
              </mc:Choice>
              <mc:Fallback>
                <p:oleObj name="Equation" r:id="rId6" imgW="2133360" imgH="419040" progId="Equation.DSMT4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AE8A3FD6-A268-40FF-99C5-439B742278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4200" y="3640138"/>
                        <a:ext cx="3798888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217B9537-0C08-4232-B7A2-53350382967F}"/>
              </a:ext>
            </a:extLst>
          </p:cNvPr>
          <p:cNvSpPr txBox="1"/>
          <p:nvPr/>
        </p:nvSpPr>
        <p:spPr>
          <a:xfrm>
            <a:off x="6402011" y="3233040"/>
            <a:ext cx="549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considerá-la na equação de Chézy, resulta:</a:t>
            </a:r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A7E66F8E-E09C-405F-8D1C-7568917C35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404323"/>
              </p:ext>
            </p:extLst>
          </p:nvPr>
        </p:nvGraphicFramePr>
        <p:xfrm>
          <a:off x="6973740" y="4461263"/>
          <a:ext cx="3979863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Equation" r:id="rId8" imgW="2234880" imgH="444240" progId="Equation.DSMT4">
                  <p:embed/>
                </p:oleObj>
              </mc:Choice>
              <mc:Fallback>
                <p:oleObj name="Equation" r:id="rId8" imgW="2234880" imgH="444240" progId="Equation.DSMT4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A7E66F8E-E09C-405F-8D1C-7568917C35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73740" y="4461263"/>
                        <a:ext cx="3979863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321D1488-D73F-425C-8453-1EA2AE836081}"/>
              </a:ext>
            </a:extLst>
          </p:cNvPr>
          <p:cNvSpPr/>
          <p:nvPr/>
        </p:nvSpPr>
        <p:spPr>
          <a:xfrm>
            <a:off x="9156271" y="4427132"/>
            <a:ext cx="1944346" cy="862012"/>
          </a:xfrm>
          <a:prstGeom prst="rect">
            <a:avLst/>
          </a:prstGeom>
          <a:noFill/>
          <a:ln w="28575">
            <a:solidFill>
              <a:srgbClr val="DC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220675DC-9007-4DD4-A02E-8E603B732F6C}"/>
              </a:ext>
            </a:extLst>
          </p:cNvPr>
          <p:cNvSpPr/>
          <p:nvPr/>
        </p:nvSpPr>
        <p:spPr>
          <a:xfrm rot="3035241">
            <a:off x="8826020" y="5194491"/>
            <a:ext cx="275304" cy="49161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2690744-B22B-4BF4-B86F-76DEF0AB5A26}"/>
              </a:ext>
            </a:extLst>
          </p:cNvPr>
          <p:cNvSpPr txBox="1"/>
          <p:nvPr/>
        </p:nvSpPr>
        <p:spPr>
          <a:xfrm>
            <a:off x="6822093" y="5594555"/>
            <a:ext cx="448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equação será a base de cálculo para problemas de escoamentos livres.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1115AB7-AAAD-4F21-9FE6-61DD96BC804C}"/>
              </a:ext>
            </a:extLst>
          </p:cNvPr>
          <p:cNvSpPr/>
          <p:nvPr/>
        </p:nvSpPr>
        <p:spPr>
          <a:xfrm>
            <a:off x="7374835" y="4929809"/>
            <a:ext cx="318052" cy="32520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Dobrada para Cima 4">
            <a:extLst>
              <a:ext uri="{FF2B5EF4-FFF2-40B4-BE49-F238E27FC236}">
                <a16:creationId xmlns:a16="http://schemas.microsoft.com/office/drawing/2014/main" id="{2B55E50B-120F-44C7-A340-D63B673CA247}"/>
              </a:ext>
            </a:extLst>
          </p:cNvPr>
          <p:cNvSpPr/>
          <p:nvPr/>
        </p:nvSpPr>
        <p:spPr>
          <a:xfrm flipH="1" flipV="1">
            <a:off x="5312648" y="5026730"/>
            <a:ext cx="2050677" cy="524825"/>
          </a:xfrm>
          <a:prstGeom prst="bentUp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27DA274-6F80-415B-BA36-1539112D384C}"/>
              </a:ext>
            </a:extLst>
          </p:cNvPr>
          <p:cNvSpPr txBox="1"/>
          <p:nvPr/>
        </p:nvSpPr>
        <p:spPr>
          <a:xfrm>
            <a:off x="4805656" y="5531615"/>
            <a:ext cx="1474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COEFICIENTE DE MANNING</a:t>
            </a:r>
          </a:p>
        </p:txBody>
      </p:sp>
    </p:spTree>
    <p:extLst>
      <p:ext uri="{BB962C8B-B14F-4D97-AF65-F5344CB8AC3E}">
        <p14:creationId xmlns:p14="http://schemas.microsoft.com/office/powerpoint/2010/main" val="216726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15" grpId="0" animBg="1"/>
      <p:bldP spid="16" grpId="0"/>
      <p:bldP spid="3" grpId="0" animBg="1"/>
      <p:bldP spid="5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CE604AA-D3DA-43E3-82A5-F9E0DAEEC14D}"/>
              </a:ext>
            </a:extLst>
          </p:cNvPr>
          <p:cNvSpPr/>
          <p:nvPr/>
        </p:nvSpPr>
        <p:spPr>
          <a:xfrm>
            <a:off x="255639" y="167148"/>
            <a:ext cx="11759380" cy="650895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AF0B9FF-4844-4F6A-9AC5-9516A2818501}"/>
              </a:ext>
            </a:extLst>
          </p:cNvPr>
          <p:cNvSpPr/>
          <p:nvPr/>
        </p:nvSpPr>
        <p:spPr>
          <a:xfrm>
            <a:off x="4257026" y="181897"/>
            <a:ext cx="3756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rgbClr val="FF0000"/>
                </a:solidFill>
                <a:effectLst/>
              </a:rPr>
              <a:t>Sintetizando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082FB6D-A2B0-4254-B6FD-356211162620}"/>
              </a:ext>
            </a:extLst>
          </p:cNvPr>
          <p:cNvSpPr txBox="1"/>
          <p:nvPr/>
        </p:nvSpPr>
        <p:spPr>
          <a:xfrm>
            <a:off x="619432" y="1280341"/>
            <a:ext cx="10953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13338" indent="-5113338"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Fórmula de Chézy com o coeficiente de Manning : em testes com canais reais, o engenheiro irlandês Robert Manning descobriu que o coeficiente de Chézy C aumentava aproximadamente com a raiz sexta do tamanho do canal. Ele propôs a fórmula no SI:</a:t>
            </a:r>
            <a:endParaRPr lang="pt-BR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BEE2D993-D32F-4A87-BE78-190D72E92E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971065"/>
              </p:ext>
            </p:extLst>
          </p:nvPr>
        </p:nvGraphicFramePr>
        <p:xfrm>
          <a:off x="711200" y="2903538"/>
          <a:ext cx="620077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name="Equation" r:id="rId3" imgW="2539800" imgH="457200" progId="Equation.DSMT4">
                  <p:embed/>
                </p:oleObj>
              </mc:Choice>
              <mc:Fallback>
                <p:oleObj name="Equation" r:id="rId3" imgW="2539800" imgH="457200" progId="Equation.DSMT4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BEE2D993-D32F-4A87-BE78-190D72E92E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1200" y="2903538"/>
                        <a:ext cx="6200775" cy="1116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DCDFD9AE-26C5-48F0-91DA-B6254CAA48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402963"/>
              </p:ext>
            </p:extLst>
          </p:nvPr>
        </p:nvGraphicFramePr>
        <p:xfrm>
          <a:off x="692150" y="4706938"/>
          <a:ext cx="5849938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1" name="Equation" r:id="rId5" imgW="2222280" imgH="406080" progId="Equation.DSMT4">
                  <p:embed/>
                </p:oleObj>
              </mc:Choice>
              <mc:Fallback>
                <p:oleObj name="Equation" r:id="rId5" imgW="2222280" imgH="40608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DCDFD9AE-26C5-48F0-91DA-B6254CAA48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2150" y="4706938"/>
                        <a:ext cx="5849938" cy="1068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Arredondado 5">
            <a:extLst>
              <a:ext uri="{FF2B5EF4-FFF2-40B4-BE49-F238E27FC236}">
                <a16:creationId xmlns:a16="http://schemas.microsoft.com/office/drawing/2014/main" id="{7F6C6855-4B78-4814-B2DB-7CC53C1DC7D3}"/>
              </a:ext>
            </a:extLst>
          </p:cNvPr>
          <p:cNvSpPr/>
          <p:nvPr/>
        </p:nvSpPr>
        <p:spPr>
          <a:xfrm>
            <a:off x="7279405" y="2973198"/>
            <a:ext cx="4126014" cy="252697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CONSTANTE “a” DAS EQUAÇÕES AO LADO É UM FATOR DE CONVERSÃO NO SI a = 1 m</a:t>
            </a:r>
            <a:r>
              <a:rPr lang="pt-BR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/s E NO SISTEMA INGLÊS COMO 1 m = 3,2808 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TEMOS UM NOVO VALOR PARA A CONSTANTE a, QUE SERIA a = 1,4859  ft</a:t>
            </a:r>
            <a:r>
              <a:rPr lang="pt-BR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172882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624856" y="368054"/>
          <a:ext cx="8127999" cy="583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688772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6200909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1343967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Alguns</a:t>
                      </a:r>
                      <a:r>
                        <a:rPr lang="pt-BR" baseline="0" dirty="0"/>
                        <a:t> valores experimentais do coeficiente de Manning e da altura média da rugosidade </a:t>
                      </a:r>
                      <a:r>
                        <a:rPr lang="pt-BR" baseline="0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pt-BR" baseline="0" dirty="0"/>
                        <a:t> em mm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616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Canais</a:t>
                      </a:r>
                      <a:r>
                        <a:rPr lang="pt-BR" baseline="0" dirty="0"/>
                        <a:t> artificiais revestidos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pt-BR" baseline="0" dirty="0"/>
                        <a:t> (mm)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59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vidro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0,010 ± 0,002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94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latão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0,011 ± 0,002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64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Aço, liso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0,012 ± 0,002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737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Aço, pintado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0,014 ± 0,003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59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Aço, rebitado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0,015 ± 0,002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640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Ferro fundido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0,013 ± 0,003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56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Concreto com acabamento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0,012 ± 0,002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572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Concreto sem acabamento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0,014 ± 0,002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9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Madeira aplainada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0,012 ± 0,002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681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Tijolo de barro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0,014 ± 0,003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122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Alvenaria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0,015 ± 0,002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4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Asfalto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0,016 ± 0,003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476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Metal corrugado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0,022 ± 0,005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196914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703365" y="6199894"/>
            <a:ext cx="797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Tabela – extraída do livro Mecânica dos Fluidos  de Frank M. White – </a:t>
            </a:r>
            <a:r>
              <a:rPr lang="pt-BR" dirty="0" err="1"/>
              <a:t>pg</a:t>
            </a:r>
            <a:r>
              <a:rPr lang="pt-BR" dirty="0"/>
              <a:t> 463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DADBA85-481C-4283-995E-CC04220520CB}"/>
              </a:ext>
            </a:extLst>
          </p:cNvPr>
          <p:cNvSpPr/>
          <p:nvPr/>
        </p:nvSpPr>
        <p:spPr>
          <a:xfrm>
            <a:off x="255639" y="167148"/>
            <a:ext cx="11759380" cy="650895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85F9FB2A-B844-41CB-AE26-E269F1B45E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29575" y="983224"/>
          <a:ext cx="5328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Equation" r:id="rId3" imgW="609480" imgH="457200" progId="Equation.DSMT4">
                  <p:embed/>
                </p:oleObj>
              </mc:Choice>
              <mc:Fallback>
                <p:oleObj name="Equation" r:id="rId3" imgW="609480" imgH="457200" progId="Equation.DSMT4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85F9FB2A-B844-41CB-AE26-E269F1B45E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9575" y="983224"/>
                        <a:ext cx="532850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1138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880495" y="546708"/>
          <a:ext cx="8127999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688772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6200909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1343967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Alguns</a:t>
                      </a:r>
                      <a:r>
                        <a:rPr lang="pt-BR" baseline="0" dirty="0"/>
                        <a:t> valores experimentais do coeficiente de Manning e da altura média da rugosidade </a:t>
                      </a:r>
                      <a:r>
                        <a:rPr lang="pt-BR" baseline="0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pt-BR" baseline="0" dirty="0"/>
                        <a:t> em mm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616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Canais</a:t>
                      </a:r>
                      <a:r>
                        <a:rPr lang="pt-BR" baseline="0" dirty="0"/>
                        <a:t> artificiais revestidos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pt-BR" baseline="0" dirty="0"/>
                        <a:t> (mm)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59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Pedra argamassa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0,025 ± 0,005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94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Canais escavados em terra: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64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limpos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0,022 ± 0,004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737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com cascalho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0,025 ± 0,005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59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Com vegetação rasteira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0,030 ± 0,005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640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pedregosos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0,035 ± 0,010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56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Canais naturais: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572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Limpos e retos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0,030 ± 0,005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9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Lentos, com partes profundas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0,040 ± 0,010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681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Rios principais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0,035 ± 0,010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122640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C565FF5F-CF9A-4D4B-9CDC-35A1435B7931}"/>
              </a:ext>
            </a:extLst>
          </p:cNvPr>
          <p:cNvSpPr/>
          <p:nvPr/>
        </p:nvSpPr>
        <p:spPr>
          <a:xfrm>
            <a:off x="255639" y="167148"/>
            <a:ext cx="11759380" cy="650895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E65450A-8B21-4723-8EAC-21203F7485A4}"/>
              </a:ext>
            </a:extLst>
          </p:cNvPr>
          <p:cNvSpPr txBox="1"/>
          <p:nvPr/>
        </p:nvSpPr>
        <p:spPr>
          <a:xfrm>
            <a:off x="1880495" y="5545496"/>
            <a:ext cx="797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Tabela – extraída do livro Mecânica dos Fluidos  de Frank M. White – </a:t>
            </a:r>
            <a:r>
              <a:rPr lang="pt-BR" dirty="0" err="1"/>
              <a:t>pg</a:t>
            </a:r>
            <a:r>
              <a:rPr lang="pt-BR" dirty="0"/>
              <a:t> 463 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37371FDF-F93F-4AFA-B81C-09B4AA9CDB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5329" y="1179870"/>
          <a:ext cx="5328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8" name="Equation" r:id="rId3" imgW="609480" imgH="457200" progId="Equation.DSMT4">
                  <p:embed/>
                </p:oleObj>
              </mc:Choice>
              <mc:Fallback>
                <p:oleObj name="Equation" r:id="rId3" imgW="609480" imgH="457200" progId="Equation.DSMT4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37371FDF-F93F-4AFA-B81C-09B4AA9CD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35329" y="1179870"/>
                        <a:ext cx="532850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3176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032000" y="538239"/>
          <a:ext cx="8127999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688772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6200909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1343967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Alguns</a:t>
                      </a:r>
                      <a:r>
                        <a:rPr lang="pt-BR" baseline="0" dirty="0"/>
                        <a:t> valores experimentais do coeficiente de Manning e da altura média da rugosidade </a:t>
                      </a:r>
                      <a:r>
                        <a:rPr lang="pt-BR" baseline="0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pt-BR" baseline="0" dirty="0"/>
                        <a:t> em mm em 1869, Manning em 1889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616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Canais</a:t>
                      </a:r>
                      <a:r>
                        <a:rPr lang="pt-BR" baseline="0" dirty="0"/>
                        <a:t> artificiais revestidos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pt-BR" baseline="0" dirty="0"/>
                        <a:t> (mm)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59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Planícies de inundação: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94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Pastagens, terras cultivadas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0,035 ± 0,010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737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Cerrados leve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0,05 ± 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59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Cerrado denso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0,075 ± 0,025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640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árvores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0,15 ± 0,05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56471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554181" y="4443560"/>
            <a:ext cx="11083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Durante o século XIX e XX, um grande esforço da pesquisa em hidráulica foi dedicado à correlação do coeficiente de Chézy com a rugosidade, o formato e a declividade de vários canais abertos. Apareceram correlações devidas a </a:t>
            </a:r>
            <a:r>
              <a:rPr lang="pt-B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Ganguillet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pt-B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Kutter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 1869, Manning em 1890, </a:t>
            </a:r>
            <a:r>
              <a:rPr lang="pt-B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Bazin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 1897 e </a:t>
            </a:r>
            <a:r>
              <a:rPr lang="pt-B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Powel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 1950, sendo que até hoje a mais popular é a de Manning.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12E6CB0-0DF3-4F79-AB72-F7AD8FC17338}"/>
              </a:ext>
            </a:extLst>
          </p:cNvPr>
          <p:cNvSpPr/>
          <p:nvPr/>
        </p:nvSpPr>
        <p:spPr>
          <a:xfrm>
            <a:off x="255639" y="167148"/>
            <a:ext cx="11759380" cy="650895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35F29FE-E774-42B1-8E57-2165C3AD4648}"/>
              </a:ext>
            </a:extLst>
          </p:cNvPr>
          <p:cNvSpPr txBox="1"/>
          <p:nvPr/>
        </p:nvSpPr>
        <p:spPr>
          <a:xfrm>
            <a:off x="2110509" y="3780677"/>
            <a:ext cx="797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Tabela – extraída do livro Mecânica dos Fluidos  de Frank M. White – </a:t>
            </a:r>
            <a:r>
              <a:rPr lang="pt-BR" dirty="0" err="1"/>
              <a:t>pg</a:t>
            </a:r>
            <a:r>
              <a:rPr lang="pt-BR" dirty="0"/>
              <a:t> 463 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DA03D8B5-2008-425A-A743-0C44F27051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2865" y="1160205"/>
          <a:ext cx="5328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" name="Equation" r:id="rId3" imgW="609480" imgH="457200" progId="Equation.DSMT4">
                  <p:embed/>
                </p:oleObj>
              </mc:Choice>
              <mc:Fallback>
                <p:oleObj name="Equation" r:id="rId3" imgW="609480" imgH="457200" progId="Equation.DSMT4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DA03D8B5-2008-425A-A743-0C44F27051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22865" y="1160205"/>
                        <a:ext cx="532850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09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BCE5B9D-2343-42EC-8B6B-24F962BBE53A}"/>
              </a:ext>
            </a:extLst>
          </p:cNvPr>
          <p:cNvSpPr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0" kern="1200" cap="none" spc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Certamente não sabem que água é vida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8F4B3B-2EC2-4B6B-BEC5-378686D7E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47" y="1675227"/>
            <a:ext cx="1078330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aimundo F Ignacio\AppData\Local\Temp\SNAGHTMLa6d421.PNG">
            <a:extLst>
              <a:ext uri="{FF2B5EF4-FFF2-40B4-BE49-F238E27FC236}">
                <a16:creationId xmlns:a16="http://schemas.microsoft.com/office/drawing/2014/main" id="{90D0EC06-BB56-4D8C-B252-9A49B969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6199" y="650497"/>
            <a:ext cx="389974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39D0E43F-F957-410A-BD15-74C8E544D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451" y="643467"/>
            <a:ext cx="4052950" cy="557106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229477E-B427-47CB-824C-286ED1566031}"/>
              </a:ext>
            </a:extLst>
          </p:cNvPr>
          <p:cNvSpPr txBox="1"/>
          <p:nvPr/>
        </p:nvSpPr>
        <p:spPr>
          <a:xfrm>
            <a:off x="1782023" y="103698"/>
            <a:ext cx="894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Páginas 273 e 274 do livro Hidráulica Básica – 4</a:t>
            </a:r>
            <a:r>
              <a:rPr lang="pt-BR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ª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edição escrito por  Rodrigo de Melo Porto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61E610DB-4C49-4CFD-9284-36B11F0EE7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94347" y="3466283"/>
          <a:ext cx="5328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0" name="Equation" r:id="rId5" imgW="609480" imgH="457200" progId="Equation.DSMT4">
                  <p:embed/>
                </p:oleObj>
              </mc:Choice>
              <mc:Fallback>
                <p:oleObj name="Equation" r:id="rId5" imgW="609480" imgH="457200" progId="Equation.DSMT4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61E610DB-4C49-4CFD-9284-36B11F0EE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94347" y="3466283"/>
                        <a:ext cx="532850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2A3FB63D-E19F-4537-A9A1-9466425FCC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67709" y="3466282"/>
          <a:ext cx="5328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" name="Equation" r:id="rId7" imgW="609480" imgH="457200" progId="Equation.DSMT4">
                  <p:embed/>
                </p:oleObj>
              </mc:Choice>
              <mc:Fallback>
                <p:oleObj name="Equation" r:id="rId7" imgW="609480" imgH="45720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2A3FB63D-E19F-4537-A9A1-9466425FCC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67709" y="3466282"/>
                        <a:ext cx="532850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96FDF90F-091D-4258-B59A-4151C658B8E1}"/>
              </a:ext>
            </a:extLst>
          </p:cNvPr>
          <p:cNvSpPr/>
          <p:nvPr/>
        </p:nvSpPr>
        <p:spPr>
          <a:xfrm>
            <a:off x="5348748" y="3023507"/>
            <a:ext cx="128930" cy="39846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F833F0C7-4F00-4FE9-9100-403970F76FDC}"/>
              </a:ext>
            </a:extLst>
          </p:cNvPr>
          <p:cNvSpPr/>
          <p:nvPr/>
        </p:nvSpPr>
        <p:spPr>
          <a:xfrm>
            <a:off x="11269669" y="3037567"/>
            <a:ext cx="128930" cy="39846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BA274DA4-FED2-4CBC-9D91-AA6DCC9CA9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04239" y="2762477"/>
          <a:ext cx="241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2" name="Equation" r:id="rId8" imgW="241200" imgH="253800" progId="Equation.DSMT4">
                  <p:embed/>
                </p:oleObj>
              </mc:Choice>
              <mc:Fallback>
                <p:oleObj name="Equation" r:id="rId8" imgW="241200" imgH="253800" progId="Equation.DSMT4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BA274DA4-FED2-4CBC-9D91-AA6DCC9CA9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04239" y="2762477"/>
                        <a:ext cx="2413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A59C2B12-B811-42A7-B0DE-4E530AA864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13484" y="2752044"/>
          <a:ext cx="241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" name="Equation" r:id="rId10" imgW="241200" imgH="253800" progId="Equation.DSMT4">
                  <p:embed/>
                </p:oleObj>
              </mc:Choice>
              <mc:Fallback>
                <p:oleObj name="Equation" r:id="rId10" imgW="241200" imgH="253800" progId="Equation.DSMT4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A59C2B12-B811-42A7-B0DE-4E530AA864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213484" y="2752044"/>
                        <a:ext cx="2413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8375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1762" y="377783"/>
            <a:ext cx="11700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9988" indent="-1169988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 3: A água escoa em um canal escavado na terra coberto de vegetação rasteira com seção transversal trapezoidal e largura de fundo de 0,8 m, ângulo trapezoidal de 60</a:t>
            </a:r>
            <a:r>
              <a:rPr lang="pt-B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ângulo de inclinação do fundo de 0,3</a:t>
            </a:r>
            <a:r>
              <a:rPr lang="pt-B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como mostra a figura a seguir. Se a profundidade do escoamento medida for de 0,52 m, determine a vazão da água através do canal. Classifique o escoamento através do número de Reynolds. Refaça o problema considerando que o ângulo do fundo foi alterado para 1</a:t>
            </a:r>
            <a:r>
              <a:rPr lang="pt-B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mantidas as outras dimensões?. Dado: viscosidade d’água igual a 10</a:t>
            </a:r>
            <a:r>
              <a:rPr lang="pt-B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-6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m²/s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727" y="2132109"/>
            <a:ext cx="5525013" cy="320132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F02D36A-732F-446B-AB60-DD1CEB35C9A0}"/>
              </a:ext>
            </a:extLst>
          </p:cNvPr>
          <p:cNvSpPr/>
          <p:nvPr/>
        </p:nvSpPr>
        <p:spPr>
          <a:xfrm>
            <a:off x="169294" y="174522"/>
            <a:ext cx="11759380" cy="650895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7F674AA-A08D-4101-B8BF-6C16BF50BAE9}"/>
              </a:ext>
            </a:extLst>
          </p:cNvPr>
          <p:cNvSpPr txBox="1"/>
          <p:nvPr/>
        </p:nvSpPr>
        <p:spPr>
          <a:xfrm>
            <a:off x="551063" y="5729821"/>
            <a:ext cx="1504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Respostas: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F26864A1-2681-4E64-9C15-5B5B974747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463245"/>
              </p:ext>
            </p:extLst>
          </p:nvPr>
        </p:nvGraphicFramePr>
        <p:xfrm>
          <a:off x="2543797" y="5638390"/>
          <a:ext cx="4354512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Equation" r:id="rId4" imgW="2831760" imgH="419040" progId="Equation.DSMT4">
                  <p:embed/>
                </p:oleObj>
              </mc:Choice>
              <mc:Fallback>
                <p:oleObj name="Equation" r:id="rId4" imgW="2831760" imgH="41904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F26864A1-2681-4E64-9C15-5B5B974747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3797" y="5638390"/>
                        <a:ext cx="4354512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9249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DC6460B-E9B8-4F4C-A837-0B6740C38179}"/>
              </a:ext>
            </a:extLst>
          </p:cNvPr>
          <p:cNvSpPr/>
          <p:nvPr/>
        </p:nvSpPr>
        <p:spPr>
          <a:xfrm>
            <a:off x="4908495" y="124744"/>
            <a:ext cx="2375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Solução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EE8F01-C48B-4F2B-B3C5-E6D258553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35" y="1391478"/>
            <a:ext cx="3852833" cy="223242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7B33D14-820E-4684-A551-9A4237E3BFF8}"/>
              </a:ext>
            </a:extLst>
          </p:cNvPr>
          <p:cNvCxnSpPr/>
          <p:nvPr/>
        </p:nvCxnSpPr>
        <p:spPr>
          <a:xfrm flipV="1">
            <a:off x="3130826" y="1048074"/>
            <a:ext cx="0" cy="1814396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5D3DED0-C00B-40EF-A733-9EC161D2A128}"/>
              </a:ext>
            </a:extLst>
          </p:cNvPr>
          <p:cNvCxnSpPr/>
          <p:nvPr/>
        </p:nvCxnSpPr>
        <p:spPr>
          <a:xfrm flipV="1">
            <a:off x="1683026" y="1048074"/>
            <a:ext cx="0" cy="1814396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6EE5044E-ABA2-44D3-9308-FD9A0F33578B}"/>
              </a:ext>
            </a:extLst>
          </p:cNvPr>
          <p:cNvCxnSpPr/>
          <p:nvPr/>
        </p:nvCxnSpPr>
        <p:spPr>
          <a:xfrm flipV="1">
            <a:off x="954157" y="1048074"/>
            <a:ext cx="0" cy="760848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362F57D-83DC-4589-8A1A-0B8BEF815D09}"/>
              </a:ext>
            </a:extLst>
          </p:cNvPr>
          <p:cNvCxnSpPr/>
          <p:nvPr/>
        </p:nvCxnSpPr>
        <p:spPr>
          <a:xfrm flipV="1">
            <a:off x="3889514" y="1048650"/>
            <a:ext cx="0" cy="760848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CD384AB-5206-40B5-9AE1-A52E1BA47B06}"/>
              </a:ext>
            </a:extLst>
          </p:cNvPr>
          <p:cNvCxnSpPr/>
          <p:nvPr/>
        </p:nvCxnSpPr>
        <p:spPr>
          <a:xfrm>
            <a:off x="954157" y="1242391"/>
            <a:ext cx="72886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DE766A0-0290-4DBA-B61F-10A51E870297}"/>
              </a:ext>
            </a:extLst>
          </p:cNvPr>
          <p:cNvCxnSpPr/>
          <p:nvPr/>
        </p:nvCxnSpPr>
        <p:spPr>
          <a:xfrm>
            <a:off x="3130826" y="1235765"/>
            <a:ext cx="72886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888B5D-953B-4B01-81A3-2738D2C092DB}"/>
              </a:ext>
            </a:extLst>
          </p:cNvPr>
          <p:cNvSpPr txBox="1"/>
          <p:nvPr/>
        </p:nvSpPr>
        <p:spPr>
          <a:xfrm>
            <a:off x="1175534" y="891928"/>
            <a:ext cx="38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C87138E-5F73-45A8-A56B-EFB6CC79849A}"/>
              </a:ext>
            </a:extLst>
          </p:cNvPr>
          <p:cNvSpPr txBox="1"/>
          <p:nvPr/>
        </p:nvSpPr>
        <p:spPr>
          <a:xfrm>
            <a:off x="3340823" y="891928"/>
            <a:ext cx="38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6" name="Arco 15">
            <a:extLst>
              <a:ext uri="{FF2B5EF4-FFF2-40B4-BE49-F238E27FC236}">
                <a16:creationId xmlns:a16="http://schemas.microsoft.com/office/drawing/2014/main" id="{376FBBE6-5054-4B18-853B-D2B7EF89B7F7}"/>
              </a:ext>
            </a:extLst>
          </p:cNvPr>
          <p:cNvSpPr/>
          <p:nvPr/>
        </p:nvSpPr>
        <p:spPr>
          <a:xfrm>
            <a:off x="2944548" y="2582233"/>
            <a:ext cx="357794" cy="205694"/>
          </a:xfrm>
          <a:prstGeom prst="arc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67C0CBE-D3B1-4FC2-BAD3-A071D4FC270D}"/>
              </a:ext>
            </a:extLst>
          </p:cNvPr>
          <p:cNvSpPr txBox="1"/>
          <p:nvPr/>
        </p:nvSpPr>
        <p:spPr>
          <a:xfrm>
            <a:off x="3107248" y="2304734"/>
            <a:ext cx="1242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30</a:t>
            </a:r>
            <a:r>
              <a:rPr lang="pt-BR" sz="1400" baseline="30000" dirty="0">
                <a:solidFill>
                  <a:srgbClr val="FF0000"/>
                </a:solidFill>
              </a:rPr>
              <a:t>0</a:t>
            </a:r>
            <a:endParaRPr lang="pt-BR" sz="1400" dirty="0">
              <a:solidFill>
                <a:srgbClr val="FF0000"/>
              </a:solidFill>
            </a:endParaRPr>
          </a:p>
        </p:txBody>
      </p:sp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5CF672FD-14E6-414C-B800-BF79240879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622462"/>
              </p:ext>
            </p:extLst>
          </p:nvPr>
        </p:nvGraphicFramePr>
        <p:xfrm>
          <a:off x="4726563" y="1486665"/>
          <a:ext cx="3320398" cy="81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0" name="Equation" r:id="rId4" imgW="1752480" imgH="431640" progId="Equation.DSMT4">
                  <p:embed/>
                </p:oleObj>
              </mc:Choice>
              <mc:Fallback>
                <p:oleObj name="Equation" r:id="rId4" imgW="17524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6563" y="1486665"/>
                        <a:ext cx="3320398" cy="818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aixaDeTexto 18">
            <a:extLst>
              <a:ext uri="{FF2B5EF4-FFF2-40B4-BE49-F238E27FC236}">
                <a16:creationId xmlns:a16="http://schemas.microsoft.com/office/drawing/2014/main" id="{709AD8F2-898C-4051-B5FA-32552EF9F36E}"/>
              </a:ext>
            </a:extLst>
          </p:cNvPr>
          <p:cNvSpPr txBox="1"/>
          <p:nvPr/>
        </p:nvSpPr>
        <p:spPr>
          <a:xfrm rot="18326659">
            <a:off x="3140372" y="1624256"/>
            <a:ext cx="123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h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C697605A-0440-4CC4-AE6D-CF4E8CA67E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292629"/>
              </p:ext>
            </p:extLst>
          </p:nvPr>
        </p:nvGraphicFramePr>
        <p:xfrm>
          <a:off x="4726563" y="2387450"/>
          <a:ext cx="7130880" cy="450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1" name="Equation" r:id="rId6" imgW="3822480" imgH="241200" progId="Equation.DSMT4">
                  <p:embed/>
                </p:oleObj>
              </mc:Choice>
              <mc:Fallback>
                <p:oleObj name="Equation" r:id="rId6" imgW="3822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26563" y="2387450"/>
                        <a:ext cx="7130880" cy="450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DF42CABD-54C8-46F2-BD14-3EA88774E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032868"/>
              </p:ext>
            </p:extLst>
          </p:nvPr>
        </p:nvGraphicFramePr>
        <p:xfrm>
          <a:off x="4708580" y="3133725"/>
          <a:ext cx="514985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2" name="Equation" r:id="rId8" imgW="2717640" imgH="406080" progId="Equation.DSMT4">
                  <p:embed/>
                </p:oleObj>
              </mc:Choice>
              <mc:Fallback>
                <p:oleObj name="Equation" r:id="rId8" imgW="2717640" imgH="406080" progId="Equation.DSMT4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5CF672FD-14E6-414C-B800-BF79240879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08580" y="3133725"/>
                        <a:ext cx="5149850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3F3A4FD4-EC67-4C67-9A7C-6B080E91C4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831729"/>
              </p:ext>
            </p:extLst>
          </p:nvPr>
        </p:nvGraphicFramePr>
        <p:xfrm>
          <a:off x="1101057" y="4343829"/>
          <a:ext cx="298450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3" name="Equation" r:id="rId10" imgW="1574640" imgH="190440" progId="Equation.DSMT4">
                  <p:embed/>
                </p:oleObj>
              </mc:Choice>
              <mc:Fallback>
                <p:oleObj name="Equation" r:id="rId10" imgW="1574640" imgH="190440" progId="Equation.DSMT4">
                  <p:embed/>
                  <p:pic>
                    <p:nvPicPr>
                      <p:cNvPr id="21" name="Objeto 20">
                        <a:extLst>
                          <a:ext uri="{FF2B5EF4-FFF2-40B4-BE49-F238E27FC236}">
                            <a16:creationId xmlns:a16="http://schemas.microsoft.com/office/drawing/2014/main" id="{DF42CABD-54C8-46F2-BD14-3EA88774E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01057" y="4343829"/>
                        <a:ext cx="2984500" cy="360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o 22">
            <a:extLst>
              <a:ext uri="{FF2B5EF4-FFF2-40B4-BE49-F238E27FC236}">
                <a16:creationId xmlns:a16="http://schemas.microsoft.com/office/drawing/2014/main" id="{4E3E05C5-D51D-4681-BFC5-877FC5A981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835186"/>
              </p:ext>
            </p:extLst>
          </p:nvPr>
        </p:nvGraphicFramePr>
        <p:xfrm>
          <a:off x="4708580" y="4119136"/>
          <a:ext cx="3322637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4" name="Equation" r:id="rId12" imgW="1752480" imgH="406080" progId="Equation.DSMT4">
                  <p:embed/>
                </p:oleObj>
              </mc:Choice>
              <mc:Fallback>
                <p:oleObj name="Equation" r:id="rId12" imgW="1752480" imgH="406080" progId="Equation.DSMT4">
                  <p:embed/>
                  <p:pic>
                    <p:nvPicPr>
                      <p:cNvPr id="22" name="Objeto 21">
                        <a:extLst>
                          <a:ext uri="{FF2B5EF4-FFF2-40B4-BE49-F238E27FC236}">
                            <a16:creationId xmlns:a16="http://schemas.microsoft.com/office/drawing/2014/main" id="{3F3A4FD4-EC67-4C67-9A7C-6B080E91C4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08580" y="4119136"/>
                        <a:ext cx="3322637" cy="769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o 23">
            <a:extLst>
              <a:ext uri="{FF2B5EF4-FFF2-40B4-BE49-F238E27FC236}">
                <a16:creationId xmlns:a16="http://schemas.microsoft.com/office/drawing/2014/main" id="{11CE544F-CA7A-49A7-BE7F-B0922A33CB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628451"/>
              </p:ext>
            </p:extLst>
          </p:nvPr>
        </p:nvGraphicFramePr>
        <p:xfrm>
          <a:off x="8580883" y="4119136"/>
          <a:ext cx="2022475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5" name="Equation" r:id="rId14" imgW="1066680" imgH="406080" progId="Equation.DSMT4">
                  <p:embed/>
                </p:oleObj>
              </mc:Choice>
              <mc:Fallback>
                <p:oleObj name="Equation" r:id="rId14" imgW="1066680" imgH="406080" progId="Equation.DSMT4">
                  <p:embed/>
                  <p:pic>
                    <p:nvPicPr>
                      <p:cNvPr id="23" name="Objeto 22">
                        <a:extLst>
                          <a:ext uri="{FF2B5EF4-FFF2-40B4-BE49-F238E27FC236}">
                            <a16:creationId xmlns:a16="http://schemas.microsoft.com/office/drawing/2014/main" id="{4E3E05C5-D51D-4681-BFC5-877FC5A981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580883" y="4119136"/>
                        <a:ext cx="2022475" cy="76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71" name="Picture 15">
            <a:extLst>
              <a:ext uri="{FF2B5EF4-FFF2-40B4-BE49-F238E27FC236}">
                <a16:creationId xmlns:a16="http://schemas.microsoft.com/office/drawing/2014/main" id="{D6C3F0D3-F61E-4633-B17B-E00BB3C4F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697150"/>
            <a:ext cx="7943850" cy="4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8BE5BB7-6084-4298-9375-F4E576818B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50162" y="4861177"/>
            <a:ext cx="8100000" cy="827102"/>
          </a:xfrm>
          <a:prstGeom prst="rect">
            <a:avLst/>
          </a:prstGeom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6DAAB47B-01E2-441A-A240-0B8C2698360C}"/>
              </a:ext>
            </a:extLst>
          </p:cNvPr>
          <p:cNvSpPr/>
          <p:nvPr/>
        </p:nvSpPr>
        <p:spPr>
          <a:xfrm>
            <a:off x="9243391" y="5697150"/>
            <a:ext cx="705679" cy="624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58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mida&#10;&#10;Descrição gerada automaticamente">
            <a:extLst>
              <a:ext uri="{FF2B5EF4-FFF2-40B4-BE49-F238E27FC236}">
                <a16:creationId xmlns:a16="http://schemas.microsoft.com/office/drawing/2014/main" id="{BDBD1912-973C-4E8D-8ADC-1D467E719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007" y="370613"/>
            <a:ext cx="3387565" cy="3465891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30395A67-3E5B-4495-A188-8A4035784E13}"/>
              </a:ext>
            </a:extLst>
          </p:cNvPr>
          <p:cNvSpPr/>
          <p:nvPr/>
        </p:nvSpPr>
        <p:spPr>
          <a:xfrm>
            <a:off x="6096000" y="79513"/>
            <a:ext cx="3157330" cy="2057400"/>
          </a:xfrm>
          <a:prstGeom prst="wedgeEllipseCallout">
            <a:avLst>
              <a:gd name="adj1" fmla="val 57146"/>
              <a:gd name="adj2" fmla="val 48007"/>
            </a:avLst>
          </a:prstGeom>
          <a:solidFill>
            <a:srgbClr val="403C3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Agora é só fazer contas!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BBD09CE6-7BC0-4705-BD13-CE5CE53FA5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605503"/>
              </p:ext>
            </p:extLst>
          </p:nvPr>
        </p:nvGraphicFramePr>
        <p:xfrm>
          <a:off x="2148560" y="965873"/>
          <a:ext cx="2491309" cy="94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7" name="Equation" r:id="rId4" imgW="1066680" imgH="406080" progId="Equation.DSMT4">
                  <p:embed/>
                </p:oleObj>
              </mc:Choice>
              <mc:Fallback>
                <p:oleObj name="Equation" r:id="rId4" imgW="1066680" imgH="406080" progId="Equation.DSMT4">
                  <p:embed/>
                  <p:pic>
                    <p:nvPicPr>
                      <p:cNvPr id="24" name="Objeto 23">
                        <a:extLst>
                          <a:ext uri="{FF2B5EF4-FFF2-40B4-BE49-F238E27FC236}">
                            <a16:creationId xmlns:a16="http://schemas.microsoft.com/office/drawing/2014/main" id="{11CE544F-CA7A-49A7-BE7F-B0922A33CB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8560" y="965873"/>
                        <a:ext cx="2491309" cy="948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12D80C5B-C1B3-4709-A7B5-1207A6FE79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432847"/>
              </p:ext>
            </p:extLst>
          </p:nvPr>
        </p:nvGraphicFramePr>
        <p:xfrm>
          <a:off x="692428" y="2103558"/>
          <a:ext cx="6080628" cy="103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8" name="Equation" r:id="rId6" imgW="2539800" imgH="431640" progId="Equation.DSMT4">
                  <p:embed/>
                </p:oleObj>
              </mc:Choice>
              <mc:Fallback>
                <p:oleObj name="Equation" r:id="rId6" imgW="2539800" imgH="431640" progId="Equation.DSMT4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BBD09CE6-7BC0-4705-BD13-CE5CE53FA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2428" y="2103558"/>
                        <a:ext cx="6080628" cy="103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0F407C10-B54E-4AD4-89D0-FB9CEA301B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891837"/>
              </p:ext>
            </p:extLst>
          </p:nvPr>
        </p:nvGraphicFramePr>
        <p:xfrm>
          <a:off x="817978" y="3336441"/>
          <a:ext cx="5534025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9" name="Equation" r:id="rId8" imgW="2311200" imgH="419040" progId="Equation.DSMT4">
                  <p:embed/>
                </p:oleObj>
              </mc:Choice>
              <mc:Fallback>
                <p:oleObj name="Equation" r:id="rId8" imgW="2311200" imgH="41904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12D80C5B-C1B3-4709-A7B5-1207A6FE79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7978" y="3336441"/>
                        <a:ext cx="5534025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BE57EF1-0933-482C-8FD1-DA19E4F0E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786384"/>
              </p:ext>
            </p:extLst>
          </p:nvPr>
        </p:nvGraphicFramePr>
        <p:xfrm>
          <a:off x="817978" y="4598278"/>
          <a:ext cx="8575675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0" name="Equation" r:id="rId10" imgW="3581280" imgH="406080" progId="Equation.DSMT4">
                  <p:embed/>
                </p:oleObj>
              </mc:Choice>
              <mc:Fallback>
                <p:oleObj name="Equation" r:id="rId10" imgW="3581280" imgH="40608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12D80C5B-C1B3-4709-A7B5-1207A6FE79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17978" y="4598278"/>
                        <a:ext cx="8575675" cy="97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94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A16FF0A-DEC7-4456-9F5B-C9B27BA020E1}"/>
              </a:ext>
            </a:extLst>
          </p:cNvPr>
          <p:cNvSpPr/>
          <p:nvPr/>
        </p:nvSpPr>
        <p:spPr>
          <a:xfrm>
            <a:off x="255639" y="167148"/>
            <a:ext cx="11759380" cy="650895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C153936-2872-47BF-9A03-1BF3C7CCF122}"/>
              </a:ext>
            </a:extLst>
          </p:cNvPr>
          <p:cNvSpPr/>
          <p:nvPr/>
        </p:nvSpPr>
        <p:spPr>
          <a:xfrm>
            <a:off x="550612" y="1592103"/>
            <a:ext cx="6824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3638" indent="-1163638"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 5: A água deve ser transportada em um canal retangular de concreto sem acabamento com uma largura da parte inferior de 1,22 m com uma vazão de 1,45 m³/s. O terreno é tal que o fundo do canal caí 0,61 m a cada 304,8 m. Determine a profundidade do canal (y). </a:t>
            </a:r>
            <a:endParaRPr lang="pt-BR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DF3A559-1ED8-4AB6-899B-0078B326B6A1}"/>
              </a:ext>
            </a:extLst>
          </p:cNvPr>
          <p:cNvGrpSpPr/>
          <p:nvPr/>
        </p:nvGrpSpPr>
        <p:grpSpPr>
          <a:xfrm>
            <a:off x="8709709" y="1519313"/>
            <a:ext cx="1510145" cy="1524000"/>
            <a:chOff x="2258291" y="1565564"/>
            <a:chExt cx="1510145" cy="1524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87155A6-4299-4C78-B17F-0B3FB34C6D71}"/>
                </a:ext>
              </a:extLst>
            </p:cNvPr>
            <p:cNvSpPr/>
            <p:nvPr/>
          </p:nvSpPr>
          <p:spPr>
            <a:xfrm>
              <a:off x="2258291" y="2119745"/>
              <a:ext cx="1510145" cy="9698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13EDB375-F3E7-46CA-AE43-68AD59453FBE}"/>
                </a:ext>
              </a:extLst>
            </p:cNvPr>
            <p:cNvCxnSpPr/>
            <p:nvPr/>
          </p:nvCxnSpPr>
          <p:spPr>
            <a:xfrm flipV="1">
              <a:off x="2258291" y="1565564"/>
              <a:ext cx="0" cy="1524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0E3F365C-7790-4CCF-BB33-8F000303DF12}"/>
                </a:ext>
              </a:extLst>
            </p:cNvPr>
            <p:cNvCxnSpPr/>
            <p:nvPr/>
          </p:nvCxnSpPr>
          <p:spPr>
            <a:xfrm>
              <a:off x="2258291" y="3089564"/>
              <a:ext cx="151014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21ADC6ED-7C32-4306-8D78-3F18C18C2224}"/>
                </a:ext>
              </a:extLst>
            </p:cNvPr>
            <p:cNvCxnSpPr/>
            <p:nvPr/>
          </p:nvCxnSpPr>
          <p:spPr>
            <a:xfrm flipV="1">
              <a:off x="3768436" y="1565564"/>
              <a:ext cx="0" cy="1524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FA96FF58-5BB3-44A9-B15F-F82043447C94}"/>
              </a:ext>
            </a:extLst>
          </p:cNvPr>
          <p:cNvSpPr/>
          <p:nvPr/>
        </p:nvSpPr>
        <p:spPr>
          <a:xfrm>
            <a:off x="550612" y="713521"/>
            <a:ext cx="11169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9988" indent="-1169988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 4: Refaça o problema 3 considerando que o ângulo do fundo foi alterado para 1</a:t>
            </a:r>
            <a:r>
              <a:rPr lang="pt-B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mantidas as outras dimensões?. </a:t>
            </a: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4824997-B72E-46B3-A4FB-10525EDB2AAE}"/>
              </a:ext>
            </a:extLst>
          </p:cNvPr>
          <p:cNvSpPr/>
          <p:nvPr/>
        </p:nvSpPr>
        <p:spPr>
          <a:xfrm>
            <a:off x="522575" y="4010620"/>
            <a:ext cx="10455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 6: Qual seria sua resposta se a queda do fundo fosse de apenas 0,305 m para 152,4 m?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089190E-37CD-46BF-9D34-3AC334D6C93A}"/>
              </a:ext>
            </a:extLst>
          </p:cNvPr>
          <p:cNvSpPr txBox="1"/>
          <p:nvPr/>
        </p:nvSpPr>
        <p:spPr>
          <a:xfrm>
            <a:off x="1813272" y="3264160"/>
            <a:ext cx="565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Resposta: a profundidade é aproximadamente 0,679 m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5EE5909-95A4-4033-8A98-7F1A4C1EC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3703" y="4678917"/>
            <a:ext cx="1516511" cy="1767993"/>
          </a:xfrm>
          <a:prstGeom prst="rect">
            <a:avLst/>
          </a:prstGeom>
        </p:spPr>
      </p:pic>
      <p:sp>
        <p:nvSpPr>
          <p:cNvPr id="16" name="Balão de Fala: Oval 15">
            <a:extLst>
              <a:ext uri="{FF2B5EF4-FFF2-40B4-BE49-F238E27FC236}">
                <a16:creationId xmlns:a16="http://schemas.microsoft.com/office/drawing/2014/main" id="{870CB92A-0F4E-4D4B-B63A-6335A1E7BFBA}"/>
              </a:ext>
            </a:extLst>
          </p:cNvPr>
          <p:cNvSpPr/>
          <p:nvPr/>
        </p:nvSpPr>
        <p:spPr>
          <a:xfrm>
            <a:off x="5024289" y="4983061"/>
            <a:ext cx="5169414" cy="1228350"/>
          </a:xfrm>
          <a:prstGeom prst="wedgeEllipseCallout">
            <a:avLst>
              <a:gd name="adj1" fmla="val 57910"/>
              <a:gd name="adj2" fmla="val 11272"/>
            </a:avLst>
          </a:prstGeom>
          <a:solidFill>
            <a:srgbClr val="DC69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Exercite o cérebro e torne-se mais inteligente, mas não deixe de fazer isto de forma sustentável!</a:t>
            </a:r>
          </a:p>
        </p:txBody>
      </p:sp>
    </p:spTree>
    <p:extLst>
      <p:ext uri="{BB962C8B-B14F-4D97-AF65-F5344CB8AC3E}">
        <p14:creationId xmlns:p14="http://schemas.microsoft.com/office/powerpoint/2010/main" val="409945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14" y="347091"/>
            <a:ext cx="2771429" cy="370476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97525" y="4463626"/>
            <a:ext cx="28820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viagem a Sales, a 440 quilômetros da capital, Sandra Mogami clicou o filho Diego, de 5 anos, nadando nas águas cristalinas do Rio Tietê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43" y="495965"/>
            <a:ext cx="4780952" cy="320952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315200" y="4001430"/>
            <a:ext cx="2882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Trecho do rio Tietê na região de São Paulo</a:t>
            </a:r>
          </a:p>
        </p:txBody>
      </p:sp>
      <p:sp>
        <p:nvSpPr>
          <p:cNvPr id="2" name="Explosão 2 1"/>
          <p:cNvSpPr/>
          <p:nvPr/>
        </p:nvSpPr>
        <p:spPr>
          <a:xfrm>
            <a:off x="4641272" y="4647761"/>
            <a:ext cx="7398328" cy="2057839"/>
          </a:xfrm>
          <a:prstGeom prst="irregularSeal2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DEVEMOS DECIDIR O QUE DESEJAMOS VER E SER NO NOSSO AMANHÃ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0CA3B0-8BEB-4D52-BAA5-A5104C837765}"/>
              </a:ext>
            </a:extLst>
          </p:cNvPr>
          <p:cNvSpPr txBox="1"/>
          <p:nvPr/>
        </p:nvSpPr>
        <p:spPr>
          <a:xfrm>
            <a:off x="3982468" y="342404"/>
            <a:ext cx="20105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DEVEM ACHAR QUE ISTO NÃO ESTÁ TAMBÉM LIGADO A ENGENHARIA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C70B810-1894-4CCE-9010-51752F5F6660}"/>
              </a:ext>
            </a:extLst>
          </p:cNvPr>
          <p:cNvSpPr txBox="1"/>
          <p:nvPr/>
        </p:nvSpPr>
        <p:spPr>
          <a:xfrm>
            <a:off x="3879530" y="2015613"/>
            <a:ext cx="2216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CONHECIMENTO É UMA FORMA DE CRIAR A CONSCIENTIZAÇÃO DA NOSSA RESPONSABILIDADE DE PRESERVAÇÃO</a:t>
            </a:r>
          </a:p>
        </p:txBody>
      </p:sp>
    </p:spTree>
    <p:extLst>
      <p:ext uri="{BB962C8B-B14F-4D97-AF65-F5344CB8AC3E}">
        <p14:creationId xmlns:p14="http://schemas.microsoft.com/office/powerpoint/2010/main" val="262067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canal hidraulico">
            <a:extLst>
              <a:ext uri="{FF2B5EF4-FFF2-40B4-BE49-F238E27FC236}">
                <a16:creationId xmlns:a16="http://schemas.microsoft.com/office/drawing/2014/main" id="{7D1F27CE-3266-4436-9562-03BB6E19A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100"/>
          <a:stretch/>
        </p:blipFill>
        <p:spPr bwMode="auto">
          <a:xfrm>
            <a:off x="2354578" y="544297"/>
            <a:ext cx="7761924" cy="5343065"/>
          </a:xfrm>
          <a:custGeom>
            <a:avLst/>
            <a:gdLst>
              <a:gd name="connsiteX0" fmla="*/ 3025687 w 7761924"/>
              <a:gd name="connsiteY0" fmla="*/ 76 h 5343065"/>
              <a:gd name="connsiteX1" fmla="*/ 3372722 w 7761924"/>
              <a:gd name="connsiteY1" fmla="*/ 16088 h 5343065"/>
              <a:gd name="connsiteX2" fmla="*/ 7761924 w 7761924"/>
              <a:gd name="connsiteY2" fmla="*/ 3316816 h 5343065"/>
              <a:gd name="connsiteX3" fmla="*/ 3701109 w 7761924"/>
              <a:gd name="connsiteY3" fmla="*/ 5320611 h 5343065"/>
              <a:gd name="connsiteX4" fmla="*/ 36290 w 7761924"/>
              <a:gd name="connsiteY4" fmla="*/ 2696959 h 5343065"/>
              <a:gd name="connsiteX5" fmla="*/ 3025687 w 7761924"/>
              <a:gd name="connsiteY5" fmla="*/ 76 h 53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F741D20-FCA1-4F5D-8B57-C65219C9E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1810" y="4583824"/>
            <a:ext cx="1084779" cy="1084779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7D56BAAA-7875-4A0F-8B51-504C49D010F7}"/>
              </a:ext>
            </a:extLst>
          </p:cNvPr>
          <p:cNvSpPr/>
          <p:nvPr/>
        </p:nvSpPr>
        <p:spPr>
          <a:xfrm>
            <a:off x="4652927" y="4251142"/>
            <a:ext cx="3434274" cy="875071"/>
          </a:xfrm>
          <a:prstGeom prst="wedgeEllipseCallout">
            <a:avLst>
              <a:gd name="adj1" fmla="val 40354"/>
              <a:gd name="adj2" fmla="val 74860"/>
            </a:avLst>
          </a:prstGeom>
          <a:solidFill>
            <a:srgbClr val="645D3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Introdução aos estudos dos condutos livres.</a:t>
            </a:r>
          </a:p>
        </p:txBody>
      </p:sp>
      <p:pic>
        <p:nvPicPr>
          <p:cNvPr id="1028" name="Picture 4" descr="C:\Users\Raimundo F Ignacio\AppData\Local\Temp\SNAGHTML61a4865.PNG">
            <a:extLst>
              <a:ext uri="{FF2B5EF4-FFF2-40B4-BE49-F238E27FC236}">
                <a16:creationId xmlns:a16="http://schemas.microsoft.com/office/drawing/2014/main" id="{FFDAAEB4-4C89-4828-A8DF-52DCC2DC1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6495" y="3334289"/>
            <a:ext cx="1076432" cy="91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6780B69B-3F13-41DD-90CA-DCA8C648DEE0}"/>
              </a:ext>
            </a:extLst>
          </p:cNvPr>
          <p:cNvCxnSpPr/>
          <p:nvPr/>
        </p:nvCxnSpPr>
        <p:spPr>
          <a:xfrm>
            <a:off x="4492375" y="3462391"/>
            <a:ext cx="0" cy="567647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Uma imagem contendo árvore, ao ar livre, sentado, edifício&#10;&#10;Descrição gerada automaticamente">
            <a:extLst>
              <a:ext uri="{FF2B5EF4-FFF2-40B4-BE49-F238E27FC236}">
                <a16:creationId xmlns:a16="http://schemas.microsoft.com/office/drawing/2014/main" id="{61AFE163-5042-42EF-8399-BDAF8F31C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2524517" cy="1732877"/>
          </a:xfrm>
          <a:prstGeom prst="rect">
            <a:avLst/>
          </a:prstGeom>
        </p:spPr>
      </p:pic>
      <p:pic>
        <p:nvPicPr>
          <p:cNvPr id="14" name="Imagem 13" descr="Uma imagem contendo ao ar livre, cerca, árvore, em pé&#10;&#10;Descrição gerada automaticamente">
            <a:extLst>
              <a:ext uri="{FF2B5EF4-FFF2-40B4-BE49-F238E27FC236}">
                <a16:creationId xmlns:a16="http://schemas.microsoft.com/office/drawing/2014/main" id="{D7397E0B-E9DF-4E17-8857-3D79492AA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5291"/>
            <a:ext cx="2523614" cy="1892710"/>
          </a:xfrm>
          <a:prstGeom prst="rect">
            <a:avLst/>
          </a:prstGeom>
        </p:spPr>
      </p:pic>
      <p:pic>
        <p:nvPicPr>
          <p:cNvPr id="1030" name="Picture 6" descr="Imagem relacionada">
            <a:extLst>
              <a:ext uri="{FF2B5EF4-FFF2-40B4-BE49-F238E27FC236}">
                <a16:creationId xmlns:a16="http://schemas.microsoft.com/office/drawing/2014/main" id="{B689D9A6-2A24-4E98-B572-863BADCA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175" y="-2"/>
            <a:ext cx="3116826" cy="182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7D6B093-68D9-453E-8251-467E1E9965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5827" y="5180242"/>
            <a:ext cx="2705149" cy="167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7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ratabr.files.wordpress.com/2014/04/tie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4" y="1396504"/>
            <a:ext cx="4981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de Seta Reta 4"/>
          <p:cNvCxnSpPr/>
          <p:nvPr/>
        </p:nvCxnSpPr>
        <p:spPr>
          <a:xfrm flipH="1" flipV="1">
            <a:off x="3796145" y="1084776"/>
            <a:ext cx="263237" cy="6234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2071254" y="699815"/>
            <a:ext cx="344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CONDUTO FORÇADO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880754" y="5624945"/>
            <a:ext cx="316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CONDUTO LIVRE OU CANAL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DB6CC60-A081-4961-836B-08F3E5AC0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564" y="1396503"/>
            <a:ext cx="5685013" cy="2141406"/>
          </a:xfrm>
          <a:prstGeom prst="rect">
            <a:avLst/>
          </a:prstGeom>
        </p:spPr>
      </p:pic>
      <p:pic>
        <p:nvPicPr>
          <p:cNvPr id="14" name="Imagem 13" descr="Uma imagem contendo vestuário&#10;&#10;Descrição gerada automaticamente">
            <a:extLst>
              <a:ext uri="{FF2B5EF4-FFF2-40B4-BE49-F238E27FC236}">
                <a16:creationId xmlns:a16="http://schemas.microsoft.com/office/drawing/2014/main" id="{038FEDB3-C09F-4E4F-AC5A-6131DC8CF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38" y="3664025"/>
            <a:ext cx="2255715" cy="2758679"/>
          </a:xfrm>
          <a:prstGeom prst="rect">
            <a:avLst/>
          </a:prstGeom>
        </p:spPr>
      </p:pic>
      <p:sp>
        <p:nvSpPr>
          <p:cNvPr id="15" name="Balão de Fala: Oval 14">
            <a:extLst>
              <a:ext uri="{FF2B5EF4-FFF2-40B4-BE49-F238E27FC236}">
                <a16:creationId xmlns:a16="http://schemas.microsoft.com/office/drawing/2014/main" id="{0D2F003A-63E2-4572-A8FA-11760FADCC22}"/>
              </a:ext>
            </a:extLst>
          </p:cNvPr>
          <p:cNvSpPr/>
          <p:nvPr/>
        </p:nvSpPr>
        <p:spPr>
          <a:xfrm>
            <a:off x="8718653" y="3844413"/>
            <a:ext cx="3009013" cy="963114"/>
          </a:xfrm>
          <a:prstGeom prst="wedgeEllipseCallout">
            <a:avLst>
              <a:gd name="adj1" fmla="val -68867"/>
              <a:gd name="adj2" fmla="val 24727"/>
            </a:avLst>
          </a:prstGeom>
          <a:solidFill>
            <a:srgbClr val="BB55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Exemplos de condutos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H="1">
            <a:off x="3283527" y="4807527"/>
            <a:ext cx="360218" cy="81741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94DABFC-8C0B-46C8-A2F6-17F16BF2C931}"/>
              </a:ext>
            </a:extLst>
          </p:cNvPr>
          <p:cNvSpPr txBox="1"/>
          <p:nvPr/>
        </p:nvSpPr>
        <p:spPr>
          <a:xfrm>
            <a:off x="7768880" y="838980"/>
            <a:ext cx="316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72C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CONDUTO LIVRE OU CANAL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94DDD326-FBE8-46B9-9AD4-5ABD4814F0F2}"/>
              </a:ext>
            </a:extLst>
          </p:cNvPr>
          <p:cNvCxnSpPr>
            <a:cxnSpLocks/>
          </p:cNvCxnSpPr>
          <p:nvPr/>
        </p:nvCxnSpPr>
        <p:spPr>
          <a:xfrm>
            <a:off x="10223159" y="1175400"/>
            <a:ext cx="819215" cy="2253600"/>
          </a:xfrm>
          <a:prstGeom prst="straightConnector1">
            <a:avLst/>
          </a:prstGeom>
          <a:ln w="28575">
            <a:solidFill>
              <a:srgbClr val="72C0E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ta: Dobrada 1">
            <a:extLst>
              <a:ext uri="{FF2B5EF4-FFF2-40B4-BE49-F238E27FC236}">
                <a16:creationId xmlns:a16="http://schemas.microsoft.com/office/drawing/2014/main" id="{A7F66993-8DF1-4A63-89F9-A3FA84BC4B84}"/>
              </a:ext>
            </a:extLst>
          </p:cNvPr>
          <p:cNvSpPr/>
          <p:nvPr/>
        </p:nvSpPr>
        <p:spPr>
          <a:xfrm>
            <a:off x="4204252" y="469648"/>
            <a:ext cx="337931" cy="369332"/>
          </a:xfrm>
          <a:prstGeom prst="ben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B0AE583-22CD-4EDC-B262-4C9A9E8CE5D6}"/>
              </a:ext>
            </a:extLst>
          </p:cNvPr>
          <p:cNvSpPr txBox="1"/>
          <p:nvPr/>
        </p:nvSpPr>
        <p:spPr>
          <a:xfrm>
            <a:off x="4516532" y="192649"/>
            <a:ext cx="361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Escoamento se dá com pressão diferente da pressão atmosférica.</a:t>
            </a:r>
          </a:p>
        </p:txBody>
      </p:sp>
      <p:sp>
        <p:nvSpPr>
          <p:cNvPr id="4" name="Seta: Dobrada para Cima 3">
            <a:extLst>
              <a:ext uri="{FF2B5EF4-FFF2-40B4-BE49-F238E27FC236}">
                <a16:creationId xmlns:a16="http://schemas.microsoft.com/office/drawing/2014/main" id="{7941F0DE-275D-4661-9CAF-7687873CC3FE}"/>
              </a:ext>
            </a:extLst>
          </p:cNvPr>
          <p:cNvSpPr/>
          <p:nvPr/>
        </p:nvSpPr>
        <p:spPr>
          <a:xfrm rot="5400000">
            <a:off x="3257515" y="5884075"/>
            <a:ext cx="508435" cy="568824"/>
          </a:xfrm>
          <a:prstGeom prst="bentUpArrow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8E813B3-6660-4B02-9E78-B925E004EE6E}"/>
              </a:ext>
            </a:extLst>
          </p:cNvPr>
          <p:cNvSpPr txBox="1"/>
          <p:nvPr/>
        </p:nvSpPr>
        <p:spPr>
          <a:xfrm>
            <a:off x="3796145" y="6053373"/>
            <a:ext cx="266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</a:rPr>
              <a:t>Pressão constante e igual a pressão atmosférica</a:t>
            </a:r>
          </a:p>
        </p:txBody>
      </p:sp>
    </p:spTree>
    <p:extLst>
      <p:ext uri="{BB962C8B-B14F-4D97-AF65-F5344CB8AC3E}">
        <p14:creationId xmlns:p14="http://schemas.microsoft.com/office/powerpoint/2010/main" val="99020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2" grpId="0" animBg="1"/>
      <p:bldP spid="3" grpId="0"/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AFDE92B-DBE4-495D-8982-7428A59A5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36" b="115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26" name="Picture 2" descr="C:\Users\Raimundo F Ignacio\AppData\Local\Temp\SNAGHTML86469f5.PNG">
            <a:extLst>
              <a:ext uri="{FF2B5EF4-FFF2-40B4-BE49-F238E27FC236}">
                <a16:creationId xmlns:a16="http://schemas.microsoft.com/office/drawing/2014/main" id="{016B3AB5-65EB-467E-972E-A098FCFB4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002">
            <a:off x="2143028" y="1891335"/>
            <a:ext cx="1089765" cy="123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686E227E-492B-4369-91DC-026EF9BFA98F}"/>
              </a:ext>
            </a:extLst>
          </p:cNvPr>
          <p:cNvSpPr/>
          <p:nvPr/>
        </p:nvSpPr>
        <p:spPr>
          <a:xfrm>
            <a:off x="2607768" y="1079910"/>
            <a:ext cx="2639380" cy="990885"/>
          </a:xfrm>
          <a:prstGeom prst="wedgeEllipseCallout">
            <a:avLst>
              <a:gd name="adj1" fmla="val -31996"/>
              <a:gd name="adj2" fmla="val 91210"/>
            </a:avLst>
          </a:prstGeom>
          <a:solidFill>
            <a:srgbClr val="779C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 alguns exemplos ...</a:t>
            </a:r>
          </a:p>
        </p:txBody>
      </p:sp>
    </p:spTree>
    <p:extLst>
      <p:ext uri="{BB962C8B-B14F-4D97-AF65-F5344CB8AC3E}">
        <p14:creationId xmlns:p14="http://schemas.microsoft.com/office/powerpoint/2010/main" val="35541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er a imagem de origem">
            <a:extLst>
              <a:ext uri="{FF2B5EF4-FFF2-40B4-BE49-F238E27FC236}">
                <a16:creationId xmlns:a16="http://schemas.microsoft.com/office/drawing/2014/main" id="{1C3CD7AA-9611-4CD3-B99F-F556DDC837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: para a Esquerda 1">
            <a:extLst>
              <a:ext uri="{FF2B5EF4-FFF2-40B4-BE49-F238E27FC236}">
                <a16:creationId xmlns:a16="http://schemas.microsoft.com/office/drawing/2014/main" id="{30A59DD3-ED67-42CB-8F68-70098B03E877}"/>
              </a:ext>
            </a:extLst>
          </p:cNvPr>
          <p:cNvSpPr/>
          <p:nvPr/>
        </p:nvSpPr>
        <p:spPr>
          <a:xfrm>
            <a:off x="9246705" y="2842590"/>
            <a:ext cx="586408" cy="357809"/>
          </a:xfrm>
          <a:prstGeom prst="leftArrow">
            <a:avLst/>
          </a:prstGeom>
          <a:solidFill>
            <a:srgbClr val="83DB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84D868A-07C0-4D5C-91FF-40FB8FB9F34C}"/>
              </a:ext>
            </a:extLst>
          </p:cNvPr>
          <p:cNvSpPr txBox="1"/>
          <p:nvPr/>
        </p:nvSpPr>
        <p:spPr>
          <a:xfrm>
            <a:off x="9833113" y="2831067"/>
            <a:ext cx="181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Conduto forçado</a:t>
            </a:r>
          </a:p>
        </p:txBody>
      </p:sp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76293DED-DDB4-4635-8121-C065A1853B49}"/>
              </a:ext>
            </a:extLst>
          </p:cNvPr>
          <p:cNvSpPr/>
          <p:nvPr/>
        </p:nvSpPr>
        <p:spPr>
          <a:xfrm>
            <a:off x="8965096" y="5466521"/>
            <a:ext cx="868017" cy="357809"/>
          </a:xfrm>
          <a:prstGeom prst="leftArrow">
            <a:avLst/>
          </a:prstGeom>
          <a:solidFill>
            <a:srgbClr val="8168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08C44D1-44DD-4ABD-AC3F-512DC5EBACC2}"/>
              </a:ext>
            </a:extLst>
          </p:cNvPr>
          <p:cNvSpPr txBox="1"/>
          <p:nvPr/>
        </p:nvSpPr>
        <p:spPr>
          <a:xfrm>
            <a:off x="9968948" y="5426765"/>
            <a:ext cx="16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Conduto livre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995E53A-C86F-4AB8-874A-07078DAFDB67}"/>
              </a:ext>
            </a:extLst>
          </p:cNvPr>
          <p:cNvSpPr/>
          <p:nvPr/>
        </p:nvSpPr>
        <p:spPr>
          <a:xfrm rot="20490787">
            <a:off x="-12868" y="1834268"/>
            <a:ext cx="20826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projetos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FC906F0-75BE-4264-AD8B-42F4F29473A3}"/>
              </a:ext>
            </a:extLst>
          </p:cNvPr>
          <p:cNvSpPr/>
          <p:nvPr/>
        </p:nvSpPr>
        <p:spPr>
          <a:xfrm rot="20305464">
            <a:off x="857488" y="3127067"/>
            <a:ext cx="7521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2C9BDC9-FC12-4D37-80A8-E0101E4EC634}"/>
              </a:ext>
            </a:extLst>
          </p:cNvPr>
          <p:cNvSpPr/>
          <p:nvPr/>
        </p:nvSpPr>
        <p:spPr>
          <a:xfrm rot="20490787">
            <a:off x="-149261" y="4436415"/>
            <a:ext cx="27656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engenharia</a:t>
            </a:r>
          </a:p>
        </p:txBody>
      </p:sp>
    </p:spTree>
    <p:extLst>
      <p:ext uri="{BB962C8B-B14F-4D97-AF65-F5344CB8AC3E}">
        <p14:creationId xmlns:p14="http://schemas.microsoft.com/office/powerpoint/2010/main" val="260272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C9B8584-25DF-4F06-B5FC-9AC11A722883}"/>
              </a:ext>
            </a:extLst>
          </p:cNvPr>
          <p:cNvSpPr/>
          <p:nvPr/>
        </p:nvSpPr>
        <p:spPr>
          <a:xfrm>
            <a:off x="2066608" y="273830"/>
            <a:ext cx="8317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Font typeface="+mj-lt"/>
              <a:buAutoNum type="arabicPeriod"/>
            </a:pPr>
            <a:r>
              <a:rPr lang="pt-BR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Conceito de conduto livre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50AE91-0B2F-4088-9C04-46DB34DE1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060368"/>
            <a:ext cx="1914844" cy="2661003"/>
          </a:xfrm>
          <a:prstGeom prst="rect">
            <a:avLst/>
          </a:prstGeom>
        </p:spPr>
      </p:pic>
      <p:sp>
        <p:nvSpPr>
          <p:cNvPr id="3" name="Balão de Fala: Oval 2">
            <a:extLst>
              <a:ext uri="{FF2B5EF4-FFF2-40B4-BE49-F238E27FC236}">
                <a16:creationId xmlns:a16="http://schemas.microsoft.com/office/drawing/2014/main" id="{243EF3ED-05BA-4BF9-92FF-41F245DD1C48}"/>
              </a:ext>
            </a:extLst>
          </p:cNvPr>
          <p:cNvSpPr/>
          <p:nvPr/>
        </p:nvSpPr>
        <p:spPr>
          <a:xfrm>
            <a:off x="3776871" y="2062603"/>
            <a:ext cx="3859790" cy="1997765"/>
          </a:xfrm>
          <a:prstGeom prst="wedgeEllipseCallout">
            <a:avLst>
              <a:gd name="adj1" fmla="val 21625"/>
              <a:gd name="adj2" fmla="val 80908"/>
            </a:avLst>
          </a:prstGeom>
          <a:solidFill>
            <a:srgbClr val="F3C8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343434"/>
                </a:solidFill>
              </a:rPr>
              <a:t>Canal ou conduto livre é aquele que apresenta uma superfície livre onde atua a pressão atmosférica.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A45D0E1-2965-40DB-B548-7C8FB2614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63" y="1500809"/>
            <a:ext cx="1207892" cy="4821667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24294A52-52B6-4EFD-A50B-303DCC43ED61}"/>
              </a:ext>
            </a:extLst>
          </p:cNvPr>
          <p:cNvGrpSpPr/>
          <p:nvPr/>
        </p:nvGrpSpPr>
        <p:grpSpPr>
          <a:xfrm>
            <a:off x="1885027" y="4204253"/>
            <a:ext cx="3859790" cy="2118224"/>
            <a:chOff x="1400452" y="3091225"/>
            <a:chExt cx="5800725" cy="322897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D606AD5B-5F43-4AAA-95F3-25AD307B6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0452" y="3091225"/>
              <a:ext cx="5800725" cy="3228975"/>
            </a:xfrm>
            <a:prstGeom prst="rect">
              <a:avLst/>
            </a:prstGeom>
          </p:spPr>
        </p:pic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AA0EDB2A-3674-4444-BED6-DDCC0E0DC5E6}"/>
                </a:ext>
              </a:extLst>
            </p:cNvPr>
            <p:cNvCxnSpPr/>
            <p:nvPr/>
          </p:nvCxnSpPr>
          <p:spPr>
            <a:xfrm flipH="1">
              <a:off x="3775587" y="6007510"/>
              <a:ext cx="1661652" cy="0"/>
            </a:xfrm>
            <a:prstGeom prst="line">
              <a:avLst/>
            </a:prstGeom>
            <a:ln>
              <a:solidFill>
                <a:srgbClr val="D5BBD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35CFCEF9-0366-40F4-9FD1-2B856E09E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084" y="2970876"/>
            <a:ext cx="2460143" cy="2178984"/>
          </a:xfrm>
          <a:prstGeom prst="rect">
            <a:avLst/>
          </a:prstGeom>
        </p:spPr>
      </p:pic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63CBB886-EC78-4391-A9D6-BBAD9997E0A2}"/>
              </a:ext>
            </a:extLst>
          </p:cNvPr>
          <p:cNvCxnSpPr/>
          <p:nvPr/>
        </p:nvCxnSpPr>
        <p:spPr>
          <a:xfrm flipH="1" flipV="1">
            <a:off x="8925339" y="2524539"/>
            <a:ext cx="904461" cy="536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13D5F9-78E1-4479-810A-F2ACC51BC854}"/>
              </a:ext>
            </a:extLst>
          </p:cNvPr>
          <p:cNvSpPr txBox="1"/>
          <p:nvPr/>
        </p:nvSpPr>
        <p:spPr>
          <a:xfrm>
            <a:off x="8010845" y="1944684"/>
            <a:ext cx="286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Situação limite, mas onde atua a pressão atmosférica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F8A9E88-4248-4A4B-8C9C-742B8676128B}"/>
              </a:ext>
            </a:extLst>
          </p:cNvPr>
          <p:cNvSpPr txBox="1"/>
          <p:nvPr/>
        </p:nvSpPr>
        <p:spPr>
          <a:xfrm>
            <a:off x="8577470" y="5263365"/>
            <a:ext cx="3009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Conduto fechado de seção plena</a:t>
            </a:r>
          </a:p>
        </p:txBody>
      </p:sp>
    </p:spTree>
    <p:extLst>
      <p:ext uri="{BB962C8B-B14F-4D97-AF65-F5344CB8AC3E}">
        <p14:creationId xmlns:p14="http://schemas.microsoft.com/office/powerpoint/2010/main" val="73913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4061</TotalTime>
  <Words>1654</Words>
  <Application>Microsoft Office PowerPoint</Application>
  <PresentationFormat>Widescreen</PresentationFormat>
  <Paragraphs>269</Paragraphs>
  <Slides>34</Slides>
  <Notes>24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Symbol</vt:lpstr>
      <vt:lpstr>Tema do Office</vt:lpstr>
      <vt:lpstr>Equation</vt:lpstr>
      <vt:lpstr>MathType 6.0 Equation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Para os cálculos em canais, devemos saber obter a velocidade média do escoamento e para isto, podemos recorrer inicialmente a fórmula de Chézy.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Raimundo Ferreira Ignacio</dc:creator>
  <cp:lastModifiedBy>Raimundo Ferreira Ignacio</cp:lastModifiedBy>
  <cp:revision>85</cp:revision>
  <dcterms:created xsi:type="dcterms:W3CDTF">2020-05-11T01:18:47Z</dcterms:created>
  <dcterms:modified xsi:type="dcterms:W3CDTF">2020-05-14T19:56:13Z</dcterms:modified>
</cp:coreProperties>
</file>