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57" r:id="rId4"/>
    <p:sldId id="258" r:id="rId5"/>
    <p:sldId id="277" r:id="rId6"/>
    <p:sldId id="278" r:id="rId7"/>
    <p:sldId id="279" r:id="rId8"/>
    <p:sldId id="260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870010"/>
    <a:srgbClr val="7F001B"/>
    <a:srgbClr val="978D8B"/>
    <a:srgbClr val="BB5557"/>
    <a:srgbClr val="068AE7"/>
    <a:srgbClr val="001D5F"/>
    <a:srgbClr val="715353"/>
    <a:srgbClr val="19191B"/>
    <a:srgbClr val="80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F905-C98D-404B-A54B-499038842ED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462F-A11F-4B9B-8457-9B457E8C9F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3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1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50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6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8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8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6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9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8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77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49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462F-A11F-4B9B-8457-9B457E8C9F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80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43639-1A73-4F02-A591-9912757E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E59FC8-16AC-4455-A212-7470F66C8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11529-70AA-4CDE-804A-7A78604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9560D-8605-4A74-A30A-ECB2BF7B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6F78C-7CA1-4101-87C1-F746614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02957-6591-4FE2-A50B-A41F9CBB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3FECD9-7B4B-4CCD-B81A-55FD917D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9D6637-76A0-434D-AB13-A4B86888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AC2AB-2B8F-4193-A3B9-8BB3BEF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7C1759-A783-4AB3-9636-A12C13B3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8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301969-DB1B-4996-B617-F2E7B4997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59D6E-1AC8-47A4-A7A7-4F9609D9D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DAEC7E-3C14-42AE-B381-98C73EAE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025A8A-EFE0-42E7-8C48-73894CB7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B80F81-5E77-4C99-92D3-E838B63D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2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44DA3-E11B-4FE4-9BFB-4DCAC743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0A60C-7FC7-4F1B-916B-DEE6DA3B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8858D-3582-4DBB-B5A1-DCBA0FF3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EE0F9B-AE2C-4F71-9BB5-E45BB053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63663-8CED-44E4-9D53-61EBB39A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9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27A0A-7C88-4B1A-B1ED-6109CC62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E48BF8-BCE0-44E7-BAE1-DBAF7063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F66009-3350-476E-B030-D4F782CC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656524-CD4D-49C6-BCDD-6F4DC16E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B6CEB-824C-4F40-A1B8-671B138D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AD9FB-530D-44BB-871B-88B9AFB1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FF2191-B5EF-4773-94BB-48664CC68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02EB3-9A7A-4A3E-A139-240D4ECC5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99BF91-1B26-4835-80FC-32E478CD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879903-A0ED-4BF8-8E69-A9C19641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F5CC41-5E73-4C8F-BD01-6F9B65FA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4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81325-70AB-4FB4-AB60-82677D44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CD1284-57F3-405D-9D3E-45970A930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C707DB-043B-4EEE-950B-605CD4A7E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8F8FD7-89E0-4937-9B0D-A8E61D135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37C9BA-0F60-4D73-9E19-67A562BCE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D3AF6E-F30F-43F7-9735-52FCB287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E5A02E-55D4-4814-BDEB-948C467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54E108-520C-4A5D-B42C-C3E841EC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9D3A1-9D89-4D49-8923-BADCD5D8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813234-BD40-4705-8DCD-F1C7D80B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D2FAA7-007A-42A9-8F98-558DE263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3B051B-12EA-44AD-A62C-77EACC2A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4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40DE99-8657-4D1D-9EF4-CDC1DCAD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174B1D-C334-4F3D-A545-B9C31919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17D7B3-07D5-4875-B4C9-B31779CE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3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B021B-9A52-493C-BEF4-26C53545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F1F92-740B-4062-AD5A-9ABF88FB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D9E9F8-73BC-490D-A502-C5CB7ECBD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FA41-6E15-4ED3-B4C3-818618FF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0D1F65-805F-4683-A8D4-EB5E0F58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48735C-18B2-4611-AF7A-C54B913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8C2E-7045-457C-93E3-86A8E8BB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BBD2F0-83E8-4AF6-8B1A-01067CA55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766D6D-2239-4A56-9ADA-E81CF9DA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5DE1D4-3631-40B3-B2DE-3B9AC1E9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2A926A-451F-4894-88A4-3940CAAA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45A7A4-7CEC-42AF-B59A-C551882F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3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1765CF-CAA5-42A0-9221-2F2425B9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8CC68-9D74-416E-AEAB-05734A98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65826-B2EA-47D2-BE5C-C380CAC21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D7A0-CEA1-4059-82EF-4546DDA9C11B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8C6E46-DE3A-4F92-9E4F-40D127912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FE77F-A888-4328-A333-E405CCBA0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165-31D9-4F60-96BD-B6BD4DFC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rvore, ao ar livre, água, lago&#10;&#10;Descrição gerada com muito alta confiança">
            <a:extLst>
              <a:ext uri="{FF2B5EF4-FFF2-40B4-BE49-F238E27FC236}">
                <a16:creationId xmlns:a16="http://schemas.microsoft.com/office/drawing/2014/main" id="{A878658F-BDC7-4FFD-AD62-7BE4CE9CB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0" b="173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mundo F Ignacio\AppData\Local\Temp\SNAGHTML2cf9cb4f.PNG">
            <a:extLst>
              <a:ext uri="{FF2B5EF4-FFF2-40B4-BE49-F238E27FC236}">
                <a16:creationId xmlns:a16="http://schemas.microsoft.com/office/drawing/2014/main" id="{CBD66B9A-E2A6-4132-9F6D-2DF3A84A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55" y="4270443"/>
            <a:ext cx="3486936" cy="27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C3743A02-C081-4810-82B8-D35A7F15C50B}"/>
              </a:ext>
            </a:extLst>
          </p:cNvPr>
          <p:cNvSpPr/>
          <p:nvPr/>
        </p:nvSpPr>
        <p:spPr>
          <a:xfrm>
            <a:off x="2872409" y="1643974"/>
            <a:ext cx="3596612" cy="1887166"/>
          </a:xfrm>
          <a:prstGeom prst="cloudCallout">
            <a:avLst>
              <a:gd name="adj1" fmla="val 19998"/>
              <a:gd name="adj2" fmla="val 108936"/>
            </a:avLst>
          </a:prstGeom>
          <a:solidFill>
            <a:srgbClr val="0549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AE7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Determinação do diâmetro exato do rotor</a:t>
            </a:r>
            <a:endParaRPr lang="pt-BR" sz="2400" b="1" dirty="0">
              <a:solidFill>
                <a:srgbClr val="FAE7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8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33A1F-F391-4DE9-9913-356AD6AF440E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30A6DA-0C2F-4C1C-9D7C-A5D2AC9F2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3" y="3733451"/>
            <a:ext cx="2711914" cy="273285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41888D3-391B-4541-AF02-13C2F099DA18}"/>
              </a:ext>
            </a:extLst>
          </p:cNvPr>
          <p:cNvSpPr/>
          <p:nvPr/>
        </p:nvSpPr>
        <p:spPr>
          <a:xfrm>
            <a:off x="1332689" y="739919"/>
            <a:ext cx="3424136" cy="2732855"/>
          </a:xfrm>
          <a:prstGeom prst="wedgeEllipseCallout">
            <a:avLst>
              <a:gd name="adj1" fmla="val -35606"/>
              <a:gd name="adj2" fmla="val 85993"/>
            </a:avLst>
          </a:prstGeom>
          <a:solidFill>
            <a:srgbClr val="3E205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ainda outras possibilidades de determinar o diâmetro do rotor: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37FC0C5-7FBE-4559-A893-5A28F7A0E409}"/>
              </a:ext>
            </a:extLst>
          </p:cNvPr>
          <p:cNvSpPr/>
          <p:nvPr/>
        </p:nvSpPr>
        <p:spPr>
          <a:xfrm>
            <a:off x="5904688" y="76971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consideramos que as vazões variam com os quadrados dos diâmetros dos rotores: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Stepanoff afirma que a relação dos diâmetro dos rotores é a mesma que a das vazões, mas introduz uma correção como mostra a tabela a seguir: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72B1FAD-5FCE-4DE1-AA47-ECBBEDF8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56414"/>
              </p:ext>
            </p:extLst>
          </p:nvPr>
        </p:nvGraphicFramePr>
        <p:xfrm>
          <a:off x="7985533" y="1816108"/>
          <a:ext cx="1849132" cy="119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723600" imgH="469800" progId="Equation.DSMT4">
                  <p:embed/>
                </p:oleObj>
              </mc:Choice>
              <mc:Fallback>
                <p:oleObj name="Equation" r:id="rId5" imgW="723600" imgH="4698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533" y="1816108"/>
                        <a:ext cx="1849132" cy="1199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08B6635-0F15-4448-85A5-41FC27A75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62587"/>
              </p:ext>
            </p:extLst>
          </p:nvPr>
        </p:nvGraphicFramePr>
        <p:xfrm>
          <a:off x="4973451" y="4920681"/>
          <a:ext cx="688570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Diâmetro calculado em % do</a:t>
                      </a:r>
                      <a:r>
                        <a:rPr lang="en-US" baseline="0" dirty="0"/>
                        <a:t> diâmetro original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Diâmetro necessário em % do diâmetro original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95,5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9E4FD5-B762-45F8-A80E-DBF8EBB8E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62565"/>
              </p:ext>
            </p:extLst>
          </p:nvPr>
        </p:nvGraphicFramePr>
        <p:xfrm>
          <a:off x="3804883" y="3733451"/>
          <a:ext cx="17351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7" imgW="850680" imgH="482400" progId="Equation.DSMT4">
                  <p:embed/>
                </p:oleObj>
              </mc:Choice>
              <mc:Fallback>
                <p:oleObj name="Equation" r:id="rId7" imgW="850680" imgH="4824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29E194F-4815-4CF2-8270-0BF0BA5F6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883" y="3733451"/>
                        <a:ext cx="17351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C6F5028-A489-4DAC-A086-A066B91D4DE5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E0EEBB-BA9E-4B33-A48E-030A76D10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735" y="1449842"/>
            <a:ext cx="2548647" cy="504382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6E8BC8E-1A4C-4D6D-8CE0-B25E17CE0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16117"/>
              </p:ext>
            </p:extLst>
          </p:nvPr>
        </p:nvGraphicFramePr>
        <p:xfrm>
          <a:off x="3146041" y="2830749"/>
          <a:ext cx="5017583" cy="211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2654280" imgH="1117440" progId="Equation.DSMT4">
                  <p:embed/>
                </p:oleObj>
              </mc:Choice>
              <mc:Fallback>
                <p:oleObj name="Equation" r:id="rId5" imgW="2654280" imgH="11174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6041" y="2830749"/>
                        <a:ext cx="5017583" cy="2112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2331FB3-D2DD-4858-95C1-46F0FDC4B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045960" y="311285"/>
            <a:ext cx="2941758" cy="3277668"/>
          </a:xfrm>
          <a:prstGeom prst="rect">
            <a:avLst/>
          </a:prstGeom>
        </p:spPr>
      </p:pic>
      <p:sp>
        <p:nvSpPr>
          <p:cNvPr id="8" name="Seta: Dobrada 7">
            <a:extLst>
              <a:ext uri="{FF2B5EF4-FFF2-40B4-BE49-F238E27FC236}">
                <a16:creationId xmlns:a16="http://schemas.microsoft.com/office/drawing/2014/main" id="{F98DC67F-AD6D-4559-92CF-99096C2F15E2}"/>
              </a:ext>
            </a:extLst>
          </p:cNvPr>
          <p:cNvSpPr/>
          <p:nvPr/>
        </p:nvSpPr>
        <p:spPr>
          <a:xfrm flipH="1" flipV="1">
            <a:off x="7412477" y="3220407"/>
            <a:ext cx="2237361" cy="1257932"/>
          </a:xfrm>
          <a:prstGeom prst="bentArrow">
            <a:avLst>
              <a:gd name="adj1" fmla="val 10404"/>
              <a:gd name="adj2" fmla="val 25000"/>
              <a:gd name="adj3" fmla="val 48182"/>
              <a:gd name="adj4" fmla="val 43750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99DF44C4-C50F-40C2-BC15-C1A5CCADCBA2}"/>
              </a:ext>
            </a:extLst>
          </p:cNvPr>
          <p:cNvSpPr/>
          <p:nvPr/>
        </p:nvSpPr>
        <p:spPr>
          <a:xfrm>
            <a:off x="7344384" y="4531384"/>
            <a:ext cx="4388410" cy="1877987"/>
          </a:xfrm>
          <a:prstGeom prst="wedgeRoundRectCallout">
            <a:avLst>
              <a:gd name="adj1" fmla="val 6935"/>
              <a:gd name="adj2" fmla="val -122381"/>
              <a:gd name="adj3" fmla="val 16667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modelo, portanto são os dados obtidos da curva do diâmetro de rotor existente </a:t>
            </a:r>
          </a:p>
          <a:p>
            <a:pPr marL="360363" indent="-360363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protótipo, aquele que não tem a curva representada.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292C97A5-91F2-419A-B38C-2DF2883C81F5}"/>
              </a:ext>
            </a:extLst>
          </p:cNvPr>
          <p:cNvSpPr/>
          <p:nvPr/>
        </p:nvSpPr>
        <p:spPr>
          <a:xfrm>
            <a:off x="2286001" y="544749"/>
            <a:ext cx="6974732" cy="1974715"/>
          </a:xfrm>
          <a:prstGeom prst="wedgeEllipseCallout">
            <a:avLst>
              <a:gd name="adj1" fmla="val -53051"/>
              <a:gd name="adj2" fmla="val 88608"/>
            </a:avLst>
          </a:prstGeom>
          <a:solidFill>
            <a:srgbClr val="85626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maioria das aplicações, como o caso do problema extraído do manual da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KSB,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 redução do diâmetro do rotor radial de uma bomba, mantendo a mesma rotação, a curva característica da bomba se altera aproximadamente de acordo com as seguintes equações: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0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4A3EA7-C12C-4083-8A81-B2EC70E98597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B4604B-5237-4D48-9650-5726F90C0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519" y="3220236"/>
            <a:ext cx="3486637" cy="325800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13D936EE-075E-47B4-8EBC-B07EF5148FF4}"/>
              </a:ext>
            </a:extLst>
          </p:cNvPr>
          <p:cNvSpPr/>
          <p:nvPr/>
        </p:nvSpPr>
        <p:spPr>
          <a:xfrm>
            <a:off x="1363938" y="1147864"/>
            <a:ext cx="4443475" cy="2281136"/>
          </a:xfrm>
          <a:prstGeom prst="wedgeEllipseCallout">
            <a:avLst>
              <a:gd name="adj1" fmla="val -40012"/>
              <a:gd name="adj2" fmla="val 93630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Utilizando as fórmulas apresentadas no slide anterior, calcula-se o diâmetro do rotor: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00EA8EB-3E62-4337-BFC6-4B91B0C86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60135"/>
              </p:ext>
            </p:extLst>
          </p:nvPr>
        </p:nvGraphicFramePr>
        <p:xfrm>
          <a:off x="3874849" y="3429000"/>
          <a:ext cx="7293948" cy="286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3593880" imgH="1409400" progId="Equation.DSMT4">
                  <p:embed/>
                </p:oleObj>
              </mc:Choice>
              <mc:Fallback>
                <p:oleObj name="Equation" r:id="rId5" imgW="3593880" imgH="140940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4849" y="3429000"/>
                        <a:ext cx="7293948" cy="286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5DAD140C-D293-4BDC-845C-66E7A961C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597">
            <a:off x="8808545" y="739295"/>
            <a:ext cx="2918713" cy="2248095"/>
          </a:xfrm>
          <a:prstGeom prst="rect">
            <a:avLst/>
          </a:prstGeom>
        </p:spPr>
      </p:pic>
      <p:sp>
        <p:nvSpPr>
          <p:cNvPr id="10" name="Texto explicativo em elipse 5">
            <a:extLst>
              <a:ext uri="{FF2B5EF4-FFF2-40B4-BE49-F238E27FC236}">
                <a16:creationId xmlns:a16="http://schemas.microsoft.com/office/drawing/2014/main" id="{5F5BD584-0397-47B3-8671-48D6F85A7DF3}"/>
              </a:ext>
            </a:extLst>
          </p:cNvPr>
          <p:cNvSpPr/>
          <p:nvPr/>
        </p:nvSpPr>
        <p:spPr>
          <a:xfrm>
            <a:off x="5807412" y="662622"/>
            <a:ext cx="3570051" cy="1656184"/>
          </a:xfrm>
          <a:prstGeom prst="wedgeEllipseCallout">
            <a:avLst>
              <a:gd name="adj1" fmla="val 69687"/>
              <a:gd name="adj2" fmla="val 9850"/>
            </a:avLst>
          </a:prstGeom>
          <a:solidFill>
            <a:srgbClr val="80001B"/>
          </a:solidFill>
          <a:ln>
            <a:solidFill>
              <a:srgbClr val="1919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 motivo de segurança, utilizamos o diâmetro maior, ou seja,  </a:t>
            </a:r>
            <a:r>
              <a:rPr lang="pt-B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244,5 mm.</a:t>
            </a:r>
          </a:p>
        </p:txBody>
      </p:sp>
    </p:spTree>
    <p:extLst>
      <p:ext uri="{BB962C8B-B14F-4D97-AF65-F5344CB8AC3E}">
        <p14:creationId xmlns:p14="http://schemas.microsoft.com/office/powerpoint/2010/main" val="430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0D44A6-6FB3-41FA-AA13-DA02895A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46" y="975838"/>
            <a:ext cx="8908129" cy="49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08B4518-F972-48C8-9129-1498F5422F77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DF869D8-4BC3-4CE8-89A8-BE264B7C78BB}"/>
              </a:ext>
            </a:extLst>
          </p:cNvPr>
          <p:cNvCxnSpPr/>
          <p:nvPr/>
        </p:nvCxnSpPr>
        <p:spPr>
          <a:xfrm>
            <a:off x="7373566" y="3390089"/>
            <a:ext cx="0" cy="2492072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6814C3A-B294-45B2-8392-B829DE62155F}"/>
              </a:ext>
            </a:extLst>
          </p:cNvPr>
          <p:cNvCxnSpPr/>
          <p:nvPr/>
        </p:nvCxnSpPr>
        <p:spPr>
          <a:xfrm flipH="1">
            <a:off x="4299626" y="3351177"/>
            <a:ext cx="306421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A8594F-E552-4C73-A64A-B8D52F5135DB}"/>
              </a:ext>
            </a:extLst>
          </p:cNvPr>
          <p:cNvSpPr txBox="1"/>
          <p:nvPr/>
        </p:nvSpPr>
        <p:spPr>
          <a:xfrm>
            <a:off x="7153073" y="5775157"/>
            <a:ext cx="76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196BA0BA-DC5B-4F56-B2E6-2A84A3836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05387"/>
              </p:ext>
            </p:extLst>
          </p:nvPr>
        </p:nvGraphicFramePr>
        <p:xfrm>
          <a:off x="5546883" y="390730"/>
          <a:ext cx="3653365" cy="71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2070000" imgH="406080" progId="Equation.DSMT4">
                  <p:embed/>
                </p:oleObj>
              </mc:Choice>
              <mc:Fallback>
                <p:oleObj name="Equation" r:id="rId5" imgW="2070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6883" y="390730"/>
                        <a:ext cx="3653365" cy="71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7E8EDC00-AA5D-485C-8E01-7142F3668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096" y="3953088"/>
            <a:ext cx="1541682" cy="254683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3F4E7905-6682-4027-8AE5-5026995E25BF}"/>
              </a:ext>
            </a:extLst>
          </p:cNvPr>
          <p:cNvSpPr/>
          <p:nvPr/>
        </p:nvSpPr>
        <p:spPr>
          <a:xfrm>
            <a:off x="250462" y="1709507"/>
            <a:ext cx="3323896" cy="1951027"/>
          </a:xfrm>
          <a:prstGeom prst="wedgeEllipseCallout">
            <a:avLst>
              <a:gd name="adj1" fmla="val -17460"/>
              <a:gd name="adj2" fmla="val 91471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O MOMENTO CONSIDERAMOS O DIÂMETRO DO ROTOR IMEDIATAMENTE SUPERIOR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51794C7-10B2-45DC-8FFC-0D4DFB7A1516}"/>
              </a:ext>
            </a:extLst>
          </p:cNvPr>
          <p:cNvSpPr/>
          <p:nvPr/>
        </p:nvSpPr>
        <p:spPr>
          <a:xfrm>
            <a:off x="8521430" y="3770101"/>
            <a:ext cx="486378" cy="47115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4EE46507-A12A-4C96-9216-75092AB0D029}"/>
              </a:ext>
            </a:extLst>
          </p:cNvPr>
          <p:cNvSpPr/>
          <p:nvPr/>
        </p:nvSpPr>
        <p:spPr>
          <a:xfrm>
            <a:off x="1638020" y="4294606"/>
            <a:ext cx="4457980" cy="1863795"/>
          </a:xfrm>
          <a:prstGeom prst="wedgeEllipseCallout">
            <a:avLst>
              <a:gd name="adj1" fmla="val -57957"/>
              <a:gd name="adj2" fmla="val -17354"/>
            </a:avLst>
          </a:prstGeom>
          <a:solidFill>
            <a:srgbClr val="87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E SE DESEJASSEMOS O DIÂMETRO DE ROTOR EXATO QUE ORIGINA O PONTO DE PROJETO,COMO FARÍAMOS?</a:t>
            </a:r>
          </a:p>
        </p:txBody>
      </p:sp>
    </p:spTree>
    <p:extLst>
      <p:ext uri="{BB962C8B-B14F-4D97-AF65-F5344CB8AC3E}">
        <p14:creationId xmlns:p14="http://schemas.microsoft.com/office/powerpoint/2010/main" val="16285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34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B5C5F6-A179-4069-B072-8B401993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49" y="1176792"/>
            <a:ext cx="3183702" cy="45481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DC47F9E-D606-4E2A-BB91-5B470F0ED77F}"/>
              </a:ext>
            </a:extLst>
          </p:cNvPr>
          <p:cNvSpPr/>
          <p:nvPr/>
        </p:nvSpPr>
        <p:spPr>
          <a:xfrm>
            <a:off x="4460384" y="253462"/>
            <a:ext cx="213667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Novos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12E44B5-1229-4D81-A425-FC674AA1F163}"/>
              </a:ext>
            </a:extLst>
          </p:cNvPr>
          <p:cNvSpPr/>
          <p:nvPr/>
        </p:nvSpPr>
        <p:spPr>
          <a:xfrm>
            <a:off x="4251225" y="5540556"/>
            <a:ext cx="25549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desafios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B4C44FB-4C7C-4EDF-A762-91DF66EC058F}"/>
              </a:ext>
            </a:extLst>
          </p:cNvPr>
          <p:cNvSpPr/>
          <p:nvPr/>
        </p:nvSpPr>
        <p:spPr>
          <a:xfrm>
            <a:off x="2562338" y="1176793"/>
            <a:ext cx="74732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AF7BFB4-4111-4784-A524-E5F2A19193C7}"/>
              </a:ext>
            </a:extLst>
          </p:cNvPr>
          <p:cNvSpPr/>
          <p:nvPr/>
        </p:nvSpPr>
        <p:spPr>
          <a:xfrm>
            <a:off x="3474319" y="2551837"/>
            <a:ext cx="526105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F847CF2-E106-426C-AE73-4BF2F7A0F7AF}"/>
              </a:ext>
            </a:extLst>
          </p:cNvPr>
          <p:cNvSpPr/>
          <p:nvPr/>
        </p:nvSpPr>
        <p:spPr>
          <a:xfrm>
            <a:off x="7235574" y="969964"/>
            <a:ext cx="556563" cy="507831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F4901EE-F467-4B6E-85CB-A9B8DEB88E4D}"/>
              </a:ext>
            </a:extLst>
          </p:cNvPr>
          <p:cNvSpPr/>
          <p:nvPr/>
        </p:nvSpPr>
        <p:spPr>
          <a:xfrm>
            <a:off x="7980929" y="2631957"/>
            <a:ext cx="556563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3C21C1D-8B30-4956-9875-DF6D8DE5A4F7}"/>
              </a:ext>
            </a:extLst>
          </p:cNvPr>
          <p:cNvSpPr/>
          <p:nvPr/>
        </p:nvSpPr>
        <p:spPr>
          <a:xfrm>
            <a:off x="8760903" y="1327207"/>
            <a:ext cx="74732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34D7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34D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</p:txBody>
      </p:sp>
      <p:pic>
        <p:nvPicPr>
          <p:cNvPr id="1032" name="Picture 8" descr="C:\Users\Raimundo F Ignacio\AppData\Local\Temp\SNAGHTML2d13bb43.PNG">
            <a:extLst>
              <a:ext uri="{FF2B5EF4-FFF2-40B4-BE49-F238E27FC236}">
                <a16:creationId xmlns:a16="http://schemas.microsoft.com/office/drawing/2014/main" id="{28BB105E-CD45-455E-B3C7-0B36FB4D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912"/>
            <a:ext cx="190800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8B966C1-B879-4F17-B282-FCAFA035D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013" y="5745956"/>
            <a:ext cx="1414922" cy="80852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7D329A6-1332-4E35-ADDD-344B2A79DF99}"/>
              </a:ext>
            </a:extLst>
          </p:cNvPr>
          <p:cNvSpPr/>
          <p:nvPr/>
        </p:nvSpPr>
        <p:spPr>
          <a:xfrm>
            <a:off x="9555842" y="46634"/>
            <a:ext cx="264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0053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733CA3B9-C4DF-4129-97F6-9D409CA432CB}"/>
              </a:ext>
            </a:extLst>
          </p:cNvPr>
          <p:cNvSpPr/>
          <p:nvPr/>
        </p:nvSpPr>
        <p:spPr>
          <a:xfrm>
            <a:off x="10773514" y="1429907"/>
            <a:ext cx="387765" cy="421334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F37AB0E-DCD9-441C-88BF-44EE4AA0EE9E}"/>
              </a:ext>
            </a:extLst>
          </p:cNvPr>
          <p:cNvSpPr/>
          <p:nvPr/>
        </p:nvSpPr>
        <p:spPr>
          <a:xfrm>
            <a:off x="-10592" y="0"/>
            <a:ext cx="2370323" cy="2402731"/>
          </a:xfrm>
          <a:prstGeom prst="wedgeEllipseCallout">
            <a:avLst>
              <a:gd name="adj1" fmla="val -14792"/>
              <a:gd name="adj2" fmla="val 175968"/>
            </a:avLst>
          </a:prstGeom>
          <a:solidFill>
            <a:srgbClr val="E3898F"/>
          </a:solidFill>
          <a:ln>
            <a:solidFill>
              <a:srgbClr val="D39C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23F5BE-1DD9-43E8-A125-08FA9374385E}"/>
              </a:ext>
            </a:extLst>
          </p:cNvPr>
          <p:cNvSpPr/>
          <p:nvPr/>
        </p:nvSpPr>
        <p:spPr>
          <a:xfrm>
            <a:off x="436649" y="253462"/>
            <a:ext cx="1594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5400" b="1" cap="none" spc="0" baseline="-25000" dirty="0" err="1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rotor</a:t>
            </a:r>
            <a:endParaRPr lang="pt-BR" sz="5400" b="1" cap="none" spc="0" baseline="-25000" dirty="0">
              <a:ln w="0"/>
              <a:solidFill>
                <a:srgbClr val="0054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5400" b="1" baseline="-25000" dirty="0">
                <a:ln w="0"/>
                <a:solidFill>
                  <a:srgbClr val="0054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exato!</a:t>
            </a:r>
            <a:endParaRPr lang="pt-BR" sz="5400" b="1" cap="none" spc="0" dirty="0">
              <a:ln w="0"/>
              <a:solidFill>
                <a:srgbClr val="0054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/>
      <p:bldP spid="20" grpId="0"/>
      <p:bldP spid="21" grpId="0"/>
      <p:bldP spid="22" grpId="0"/>
      <p:bldP spid="11" grpId="0"/>
      <p:bldP spid="12" grpId="0" animBg="1"/>
      <p:bldP spid="14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1B9B89-6063-447C-90EE-16AB5F6BE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9" y="1996080"/>
            <a:ext cx="1501270" cy="823031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DAC288C4-791A-46BE-BFA0-4F05FF7435E8}"/>
              </a:ext>
            </a:extLst>
          </p:cNvPr>
          <p:cNvSpPr/>
          <p:nvPr/>
        </p:nvSpPr>
        <p:spPr>
          <a:xfrm>
            <a:off x="570689" y="398833"/>
            <a:ext cx="6190034" cy="1157592"/>
          </a:xfrm>
          <a:prstGeom prst="wedgeEllipseCallout">
            <a:avLst>
              <a:gd name="adj1" fmla="val -35134"/>
              <a:gd name="adj2" fmla="val 117122"/>
            </a:avLst>
          </a:prstGeom>
          <a:solidFill>
            <a:srgbClr val="ECB3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760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manual da KSB pode ser acessado na web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3C2D8A-50FC-484C-8317-F6A6CDEBAD89}"/>
              </a:ext>
            </a:extLst>
          </p:cNvPr>
          <p:cNvSpPr/>
          <p:nvPr/>
        </p:nvSpPr>
        <p:spPr>
          <a:xfrm>
            <a:off x="4353339" y="1811414"/>
            <a:ext cx="6659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http://www.escoladavida.eng.br/hidraulica_I/consultas.htm</a:t>
            </a:r>
          </a:p>
        </p:txBody>
      </p:sp>
      <p:sp>
        <p:nvSpPr>
          <p:cNvPr id="8" name="Seta: Dobrada para Cima 7">
            <a:extLst>
              <a:ext uri="{FF2B5EF4-FFF2-40B4-BE49-F238E27FC236}">
                <a16:creationId xmlns:a16="http://schemas.microsoft.com/office/drawing/2014/main" id="{E2BDCBE3-546B-4AC2-9274-713E9D16B200}"/>
              </a:ext>
            </a:extLst>
          </p:cNvPr>
          <p:cNvSpPr/>
          <p:nvPr/>
        </p:nvSpPr>
        <p:spPr>
          <a:xfrm flipV="1">
            <a:off x="6823968" y="874410"/>
            <a:ext cx="1488332" cy="937004"/>
          </a:xfrm>
          <a:prstGeom prst="bentUpArrow">
            <a:avLst/>
          </a:prstGeom>
          <a:solidFill>
            <a:srgbClr val="ECB3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226B19-0C6C-4DC5-B160-22CCD13FDB4B}"/>
              </a:ext>
            </a:extLst>
          </p:cNvPr>
          <p:cNvSpPr/>
          <p:nvPr/>
        </p:nvSpPr>
        <p:spPr>
          <a:xfrm>
            <a:off x="184826" y="233464"/>
            <a:ext cx="11848289" cy="2694562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3BF847-008E-40D5-965B-53F09FA6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26" y="3112808"/>
            <a:ext cx="2383276" cy="3377871"/>
          </a:xfrm>
          <a:prstGeom prst="rect">
            <a:avLst/>
          </a:prstGeom>
        </p:spPr>
      </p:pic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859343D0-6DA3-4FC7-822E-257DA42097E7}"/>
              </a:ext>
            </a:extLst>
          </p:cNvPr>
          <p:cNvSpPr/>
          <p:nvPr/>
        </p:nvSpPr>
        <p:spPr>
          <a:xfrm>
            <a:off x="3959157" y="3221765"/>
            <a:ext cx="7809674" cy="3171638"/>
          </a:xfrm>
          <a:prstGeom prst="cloudCallout">
            <a:avLst>
              <a:gd name="adj1" fmla="val -78557"/>
              <a:gd name="adj2" fmla="val -27636"/>
            </a:avLst>
          </a:prstGeom>
          <a:solidFill>
            <a:srgbClr val="A097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as coordenadas de projeto: vazão de 110 m³/h, carga manométrica de 25 m e as curvas da bomba escolhida, especifique o diâmetro de rotor que originará a condição desejada.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E64475-C84B-4965-BCAD-E1A0AF96B630}"/>
              </a:ext>
            </a:extLst>
          </p:cNvPr>
          <p:cNvSpPr/>
          <p:nvPr/>
        </p:nvSpPr>
        <p:spPr>
          <a:xfrm>
            <a:off x="184826" y="3093395"/>
            <a:ext cx="11848289" cy="3453320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1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845B0EA-20BB-447B-9204-A37B9B628EDD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7FCEA6-7D65-49D9-83A2-C68AB090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340" y="3200780"/>
            <a:ext cx="3486637" cy="325800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CF11F97-69A8-4677-AEB2-E455500D83EE}"/>
              </a:ext>
            </a:extLst>
          </p:cNvPr>
          <p:cNvGrpSpPr/>
          <p:nvPr/>
        </p:nvGrpSpPr>
        <p:grpSpPr>
          <a:xfrm>
            <a:off x="4724606" y="671926"/>
            <a:ext cx="6754032" cy="5381625"/>
            <a:chOff x="4724606" y="671926"/>
            <a:chExt cx="6754032" cy="53816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606" y="671926"/>
              <a:ext cx="6754032" cy="5381625"/>
            </a:xfrm>
            <a:prstGeom prst="rect">
              <a:avLst/>
            </a:prstGeom>
          </p:spPr>
        </p:pic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B474711-BB5D-41A5-B222-A810D4178F73}"/>
                </a:ext>
              </a:extLst>
            </p:cNvPr>
            <p:cNvCxnSpPr/>
            <p:nvPr/>
          </p:nvCxnSpPr>
          <p:spPr>
            <a:xfrm>
              <a:off x="11264630" y="4396902"/>
              <a:ext cx="0" cy="1177047"/>
            </a:xfrm>
            <a:prstGeom prst="line">
              <a:avLst/>
            </a:prstGeom>
            <a:ln w="19050">
              <a:solidFill>
                <a:srgbClr val="AB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alão de Fala: Oval 2"/>
          <p:cNvSpPr/>
          <p:nvPr/>
        </p:nvSpPr>
        <p:spPr>
          <a:xfrm>
            <a:off x="1770818" y="965998"/>
            <a:ext cx="3154018" cy="2146852"/>
          </a:xfrm>
          <a:prstGeom prst="wedgeEllipseCallout">
            <a:avLst>
              <a:gd name="adj1" fmla="val -40046"/>
              <a:gd name="adj2" fmla="val 101233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D1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REPRESENTANDO A ORIGEM DO PLANO CARTESIANO RESPEITANDO A ESCALA DADA!</a:t>
            </a:r>
          </a:p>
        </p:txBody>
      </p:sp>
      <p:sp>
        <p:nvSpPr>
          <p:cNvPr id="8" name="Seta: Dobrada 7">
            <a:extLst>
              <a:ext uri="{FF2B5EF4-FFF2-40B4-BE49-F238E27FC236}">
                <a16:creationId xmlns:a16="http://schemas.microsoft.com/office/drawing/2014/main" id="{259E672E-3665-4D90-8378-F625DF422ED7}"/>
              </a:ext>
            </a:extLst>
          </p:cNvPr>
          <p:cNvSpPr/>
          <p:nvPr/>
        </p:nvSpPr>
        <p:spPr>
          <a:xfrm flipV="1">
            <a:off x="3715965" y="3200780"/>
            <a:ext cx="1517515" cy="2691222"/>
          </a:xfrm>
          <a:prstGeom prst="bentArrow">
            <a:avLst/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91" y="854972"/>
            <a:ext cx="6543675" cy="49625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10552B-C09C-4F32-A20A-5F29A494B7A9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4EED95-1684-4E13-986F-F69EBA61F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2" y="4250427"/>
            <a:ext cx="2924583" cy="2248214"/>
          </a:xfrm>
          <a:prstGeom prst="rect">
            <a:avLst/>
          </a:prstGeom>
        </p:spPr>
      </p:pic>
      <p:sp>
        <p:nvSpPr>
          <p:cNvPr id="3" name="Balão de Fala: Oval 2"/>
          <p:cNvSpPr/>
          <p:nvPr/>
        </p:nvSpPr>
        <p:spPr>
          <a:xfrm>
            <a:off x="1925573" y="1354972"/>
            <a:ext cx="3590007" cy="2915477"/>
          </a:xfrm>
          <a:prstGeom prst="wedgeEllipseCallout">
            <a:avLst>
              <a:gd name="adj1" fmla="val -40109"/>
              <a:gd name="adj2" fmla="val 90761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Traçamos a reta desta origem encontrada passando pelo ponto de trabalho e atingindo o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imediatamente acima.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830E210-5E25-48A1-BB08-78946FCF91A7}"/>
              </a:ext>
            </a:extLst>
          </p:cNvPr>
          <p:cNvSpPr/>
          <p:nvPr/>
        </p:nvSpPr>
        <p:spPr>
          <a:xfrm rot="297444">
            <a:off x="2613126" y="5340341"/>
            <a:ext cx="3369493" cy="250583"/>
          </a:xfrm>
          <a:prstGeom prst="rightArrow">
            <a:avLst/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1" y="846861"/>
            <a:ext cx="7826499" cy="543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52DBF7-E110-4C28-B9DF-5BF064F3327A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1375FF-2579-4D3C-931F-113985D0F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" y="846861"/>
            <a:ext cx="2494836" cy="2915477"/>
          </a:xfrm>
          <a:prstGeom prst="rect">
            <a:avLst/>
          </a:prstGeom>
        </p:spPr>
      </p:pic>
      <p:sp>
        <p:nvSpPr>
          <p:cNvPr id="3" name="Balão de Fala: Oval 2"/>
          <p:cNvSpPr/>
          <p:nvPr/>
        </p:nvSpPr>
        <p:spPr>
          <a:xfrm>
            <a:off x="2024663" y="3367813"/>
            <a:ext cx="3034749" cy="2915477"/>
          </a:xfrm>
          <a:prstGeom prst="wedgeEllipseCallout">
            <a:avLst>
              <a:gd name="adj1" fmla="val -59866"/>
              <a:gd name="adj2" fmla="val -62750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Conforme mostrado ao lado, encontramos         Q = 113m³/h e          H = 25,5 m para o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247 mm.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3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: Dobrada 14">
            <a:extLst>
              <a:ext uri="{FF2B5EF4-FFF2-40B4-BE49-F238E27FC236}">
                <a16:creationId xmlns:a16="http://schemas.microsoft.com/office/drawing/2014/main" id="{0919D29D-F8AC-45A1-9E1A-D287313D6704}"/>
              </a:ext>
            </a:extLst>
          </p:cNvPr>
          <p:cNvSpPr/>
          <p:nvPr/>
        </p:nvSpPr>
        <p:spPr>
          <a:xfrm flipH="1">
            <a:off x="8673066" y="675900"/>
            <a:ext cx="314526" cy="1099226"/>
          </a:xfrm>
          <a:prstGeom prst="bentArrow">
            <a:avLst/>
          </a:prstGeom>
          <a:solidFill>
            <a:srgbClr val="002244"/>
          </a:solidFill>
          <a:ln>
            <a:solidFill>
              <a:srgbClr val="00224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A871C73-EFC4-4CD4-823B-3041F9739BF9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749D4F-4773-420C-AA47-82FD39D1C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6" y="3220407"/>
            <a:ext cx="1412329" cy="327766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4146F64-F9A3-4DAF-BF20-D36AC3E68594}"/>
              </a:ext>
            </a:extLst>
          </p:cNvPr>
          <p:cNvSpPr/>
          <p:nvPr/>
        </p:nvSpPr>
        <p:spPr>
          <a:xfrm>
            <a:off x="359925" y="1090048"/>
            <a:ext cx="4542816" cy="2081719"/>
          </a:xfrm>
          <a:prstGeom prst="wedgeEllipseCallout">
            <a:avLst>
              <a:gd name="adj1" fmla="val -30041"/>
              <a:gd name="adj2" fmla="val 92407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Inicialmente pensaríamos em recorrer as condições de semelhança das bombas, onde igualaríamos seus adimensionais: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5CC95B8-CBE9-423B-8F5B-4E1CFB226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49602"/>
              </p:ext>
            </p:extLst>
          </p:nvPr>
        </p:nvGraphicFramePr>
        <p:xfrm>
          <a:off x="2221117" y="3789643"/>
          <a:ext cx="5108109" cy="2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5" imgW="2666880" imgH="1346040" progId="Equation.DSMT4">
                  <p:embed/>
                </p:oleObj>
              </mc:Choice>
              <mc:Fallback>
                <p:oleObj name="Equation" r:id="rId5" imgW="26668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1117" y="3789643"/>
                        <a:ext cx="5108109" cy="2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17ECC409-4164-439D-8C3E-B3559E92F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045960" y="311285"/>
            <a:ext cx="2941758" cy="3277668"/>
          </a:xfrm>
          <a:prstGeom prst="rect">
            <a:avLst/>
          </a:prstGeom>
        </p:spPr>
      </p:pic>
      <p:sp>
        <p:nvSpPr>
          <p:cNvPr id="12" name="Seta: Dobrada 11">
            <a:extLst>
              <a:ext uri="{FF2B5EF4-FFF2-40B4-BE49-F238E27FC236}">
                <a16:creationId xmlns:a16="http://schemas.microsoft.com/office/drawing/2014/main" id="{2EE3D9D2-E5DC-47D7-9342-643A8DEF3A9C}"/>
              </a:ext>
            </a:extLst>
          </p:cNvPr>
          <p:cNvSpPr/>
          <p:nvPr/>
        </p:nvSpPr>
        <p:spPr>
          <a:xfrm flipH="1" flipV="1">
            <a:off x="7412477" y="3220407"/>
            <a:ext cx="2295728" cy="2265993"/>
          </a:xfrm>
          <a:prstGeom prst="bentArrow">
            <a:avLst>
              <a:gd name="adj1" fmla="val 10404"/>
              <a:gd name="adj2" fmla="val 25000"/>
              <a:gd name="adj3" fmla="val 48182"/>
              <a:gd name="adj4" fmla="val 43750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A09FEBE9-5519-4DC0-9D49-D4AFE8FB90FF}"/>
              </a:ext>
            </a:extLst>
          </p:cNvPr>
          <p:cNvSpPr/>
          <p:nvPr/>
        </p:nvSpPr>
        <p:spPr>
          <a:xfrm>
            <a:off x="5262664" y="1293778"/>
            <a:ext cx="3737899" cy="1877987"/>
          </a:xfrm>
          <a:prstGeom prst="wedgeRoundRectCallout">
            <a:avLst>
              <a:gd name="adj1" fmla="val 65828"/>
              <a:gd name="adj2" fmla="val 33532"/>
              <a:gd name="adj3" fmla="val 16667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são válidos para as bombas geometricamente semelhantes, isto é, bombas cujas dimensões físicas têm um fator de proporcionalidade constante. 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71B4CE5-E15B-4DA4-B8F4-D57C3321C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99702"/>
              </p:ext>
            </p:extLst>
          </p:nvPr>
        </p:nvGraphicFramePr>
        <p:xfrm>
          <a:off x="4068707" y="389122"/>
          <a:ext cx="45751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8" imgW="3238200" imgH="520560" progId="Equation.DSMT4">
                  <p:embed/>
                </p:oleObj>
              </mc:Choice>
              <mc:Fallback>
                <p:oleObj name="Equation" r:id="rId8" imgW="3238200" imgH="52056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07" y="389122"/>
                        <a:ext cx="45751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F520A1E4-23FC-46EE-8041-92E7854BF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6448" y="5675044"/>
            <a:ext cx="1501270" cy="823031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id="{9AFA233B-6CD2-44E8-812D-DD4262F3B3AF}"/>
              </a:ext>
            </a:extLst>
          </p:cNvPr>
          <p:cNvSpPr/>
          <p:nvPr/>
        </p:nvSpPr>
        <p:spPr>
          <a:xfrm>
            <a:off x="9708206" y="4046706"/>
            <a:ext cx="2042808" cy="1196503"/>
          </a:xfrm>
          <a:prstGeom prst="cloudCallout">
            <a:avLst>
              <a:gd name="adj1" fmla="val 19167"/>
              <a:gd name="adj2" fmla="val 92581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porque n = cte</a:t>
            </a:r>
          </a:p>
        </p:txBody>
      </p:sp>
    </p:spTree>
    <p:extLst>
      <p:ext uri="{BB962C8B-B14F-4D97-AF65-F5344CB8AC3E}">
        <p14:creationId xmlns:p14="http://schemas.microsoft.com/office/powerpoint/2010/main" val="17922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Dobrada 8">
            <a:extLst>
              <a:ext uri="{FF2B5EF4-FFF2-40B4-BE49-F238E27FC236}">
                <a16:creationId xmlns:a16="http://schemas.microsoft.com/office/drawing/2014/main" id="{9DB4678D-D440-4422-BCDF-40AA6D6663AE}"/>
              </a:ext>
            </a:extLst>
          </p:cNvPr>
          <p:cNvSpPr/>
          <p:nvPr/>
        </p:nvSpPr>
        <p:spPr>
          <a:xfrm flipH="1" flipV="1">
            <a:off x="2571663" y="5097335"/>
            <a:ext cx="6905931" cy="962996"/>
          </a:xfrm>
          <a:prstGeom prst="bentArrow">
            <a:avLst>
              <a:gd name="adj1" fmla="val 25000"/>
              <a:gd name="adj2" fmla="val 29060"/>
              <a:gd name="adj3" fmla="val 25000"/>
              <a:gd name="adj4" fmla="val 57448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17CCFC88-D22E-4CA3-8ED5-89B25659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03" flipH="1">
            <a:off x="405110" y="456697"/>
            <a:ext cx="2918713" cy="224809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E0199C-DF10-4A2A-87F4-9E80DC4CCB2D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D9C8B7A2-12B0-4D3A-904D-E11818FB8204}"/>
              </a:ext>
            </a:extLst>
          </p:cNvPr>
          <p:cNvSpPr/>
          <p:nvPr/>
        </p:nvSpPr>
        <p:spPr>
          <a:xfrm>
            <a:off x="3064213" y="233465"/>
            <a:ext cx="8852170" cy="5311302"/>
          </a:xfrm>
          <a:prstGeom prst="wedgeEllipseCallout">
            <a:avLst>
              <a:gd name="adj1" fmla="val -62594"/>
              <a:gd name="adj2" fmla="val -2810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 nosso caso existe uma redução só no diâmetro do rotor, permanecendo as outras características físicas constantes. Esta alternativa é utilizada pelos fabricantes de bombas para ampliar a faixa de operação de suas máquinas. Desta forma, são montadas bombas com volutas idênticas, porém com rotores de diâmetro diferentes. Deve-se ter em mente que esta redução é limitada, pois a redução grande do diâmetro do rotor faz com que a eficiência da bomba seja bastante reduzida. Na prática esta redução está limitada a cerca de 20% do maior rotor. Neste caso, a análise não pode ser feita diretamente pelos parâmetros adimensionais. Pela recomendação de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Karassik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temos 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29E194F-4815-4CF2-8270-0BF0BA5F6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99340"/>
              </p:ext>
            </p:extLst>
          </p:nvPr>
        </p:nvGraphicFramePr>
        <p:xfrm>
          <a:off x="330886" y="2974216"/>
          <a:ext cx="17351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850680" imgH="482400" progId="Equation.DSMT4">
                  <p:embed/>
                </p:oleObj>
              </mc:Choice>
              <mc:Fallback>
                <p:oleObj name="Equation" r:id="rId5" imgW="850680" imgH="4824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86" y="2974216"/>
                        <a:ext cx="17351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27BCAF4-38CC-4D9F-AC71-13AE10934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2902"/>
              </p:ext>
            </p:extLst>
          </p:nvPr>
        </p:nvGraphicFramePr>
        <p:xfrm>
          <a:off x="290807" y="4046612"/>
          <a:ext cx="21748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7" imgW="1066680" imgH="520560" progId="Equation.DSMT4">
                  <p:embed/>
                </p:oleObj>
              </mc:Choice>
              <mc:Fallback>
                <p:oleObj name="Equation" r:id="rId7" imgW="1066680" imgH="52056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07" y="4046612"/>
                        <a:ext cx="21748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3AF15C3-6CD9-4C43-9A8E-E440748CB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84659"/>
              </p:ext>
            </p:extLst>
          </p:nvPr>
        </p:nvGraphicFramePr>
        <p:xfrm>
          <a:off x="330886" y="5223617"/>
          <a:ext cx="19415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9" imgW="952200" imgH="520560" progId="Equation.DSMT4">
                  <p:embed/>
                </p:oleObj>
              </mc:Choice>
              <mc:Fallback>
                <p:oleObj name="Equation" r:id="rId9" imgW="952200" imgH="52056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86" y="5223617"/>
                        <a:ext cx="1941512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540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58</cp:revision>
  <dcterms:created xsi:type="dcterms:W3CDTF">2018-08-25T13:12:59Z</dcterms:created>
  <dcterms:modified xsi:type="dcterms:W3CDTF">2020-03-10T21:03:23Z</dcterms:modified>
</cp:coreProperties>
</file>