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7" r:id="rId4"/>
    <p:sldId id="288" r:id="rId5"/>
    <p:sldId id="289" r:id="rId6"/>
    <p:sldId id="291" r:id="rId7"/>
    <p:sldId id="296" r:id="rId8"/>
    <p:sldId id="298" r:id="rId9"/>
    <p:sldId id="29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019"/>
    <a:srgbClr val="5F5F5F"/>
    <a:srgbClr val="3A1E58"/>
    <a:srgbClr val="0B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9E0ED-6FBA-4E0C-A89D-2DC585324BF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30F0-407C-4C4C-9D17-C0BB8E1508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79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54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90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93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76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54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417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99C8-15DE-4056-8EC9-CADD8CBFED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63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E53107-1798-4F11-92AB-780CB0FF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FE92019-3BC0-4F56-A8FD-224B5E19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30F741B-3967-4DCE-A407-C088DE43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40A7CE7-8307-47C3-BC35-646DBBDA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060DA96-324C-433E-9E03-24C83EE9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05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E1D15C-258E-4A8E-A386-7B5B93D0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CDE5004-FAEE-4DF8-B2A2-51E47918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6D70F3F-EEC5-4E8E-9209-686FCCD5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A2D9CF1-A81E-4860-8B05-29A7757D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CDC43E1-B452-48A5-9FE0-13931B1E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17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79F4340-A157-46CE-BDF5-3908C2AC1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ED686E9-A57B-43F6-AE2D-AD8F45159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7A7C9E8-2D8F-412D-AD44-AF5E3D4E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6D1B01D-6D0F-4274-A897-8F795C82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70E818-8B7B-408A-BC80-F264B83F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46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8F1937-6075-4377-8C6C-7A51B029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765053-B00E-4CD9-B883-14E8D4D2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A977A30-24B4-45CE-88E3-6C1610326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42EA344-26BF-4860-98F0-FFFCCF99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CB75841-ECB1-4DF9-88C1-D48D4857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63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9D1F1D-5D2B-4B0B-BA27-71857E1A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155DD83-3F67-4E29-AA2D-0045E17D6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25475DF-0F40-469E-B8F5-A5E5D76AF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8CA1E88-3D56-4255-A42C-23E10931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5D9E0C4-A3C3-4CEF-8376-54E6AFEC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41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C8E202-06F7-42BC-A807-8E4435B1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083CE95-AC71-42A4-BAE6-F2EC5CD48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69437CC-8FE3-4208-A6E3-B07833CA7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1EAD91C-010B-4D93-8560-5DA3369E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1105DB7-7ABA-4E70-B63D-8E9596CA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B730526-AA91-435C-B9D6-7508C2F2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3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439B81-423E-48D9-91D3-906D2DB3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5340946-CC5C-4DCC-A60B-02B6A30E8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0AB7BED-66ED-48BD-BA2C-CEB62DD86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C1719F5C-904C-476A-9B3F-566FFC9BF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9516F35-5D72-493E-856F-31FD0D850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9EF8707-2902-4A30-B7EE-F1018EBF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A287C78-FAFE-45F9-B511-3ACEEC10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89133EE8-A5B4-4A9F-A034-32022C09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2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C378C2-92A8-485F-9E2A-303D98E3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D91FA0C-6D1D-4FB5-93D3-EFC2AD2D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762975D-5A78-4049-AE88-CAE80F9D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27F8E57-397A-4718-AD22-5B0814E7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4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9970C82-3F47-40B7-9CC6-03ADF683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83E6064-9503-4E5C-BC38-7F90C8FA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58EADE8-48C4-4E4D-9085-41320056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57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48CDC3-F197-4355-A9C5-DF765A8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69069B-1811-4FDB-B924-5FB01402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DD3DEE5-98D9-4937-8855-813383857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3D5FBC5-FFDE-485E-AC01-7E56CD07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478D974-424F-494A-AB93-D9F0052E1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4B4EA87-C8A9-438E-B56C-2978741F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90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620847-0EFA-4FB3-8102-EFB7F6A2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D32ABE34-2E16-4DC4-AF57-FC8ED9E69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4998A0C-663F-42CE-B004-3A37E00FF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32C35DB-F4EA-4D4A-A7F0-601DD34A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7A5C0B6-28C8-4AF3-BB40-DA5CBA94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4B02D68-69C0-408F-8653-38AEB647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41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E30C285-9146-407A-978C-F8EE4B03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CA6615B-7BEE-4E2B-9370-9742CFAB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F273A59-911D-417B-A0ED-1632A2B2F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F570-3B89-4250-AC5E-844C18225B98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3BC0965-4924-426B-B522-45AFA1055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C73710-09CA-4778-8E56-F50B2BD8E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B6DA-05DD-4899-85D2-7BCF20FC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6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5" Type="http://schemas.openxmlformats.org/officeDocument/2006/relationships/image" Target="../media/image27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6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6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6F8D659-FEB1-4EDC-9105-E2773895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73" y="1779908"/>
            <a:ext cx="4838453" cy="4548146"/>
          </a:xfrm>
          <a:prstGeom prst="rect">
            <a:avLst/>
          </a:prstGeom>
        </p:spPr>
      </p:pic>
      <p:pic>
        <p:nvPicPr>
          <p:cNvPr id="4098" name="Picture 2" descr="C:\Users\Raimundo F Ignacio\AppData\Local\Temp\SNAGHTML343ae864.PNG">
            <a:extLst>
              <a:ext uri="{FF2B5EF4-FFF2-40B4-BE49-F238E27FC236}">
                <a16:creationId xmlns:a16="http://schemas.microsoft.com/office/drawing/2014/main" xmlns="" id="{99A52525-9FBE-49D4-95C5-56494A33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010">
            <a:off x="7819613" y="834746"/>
            <a:ext cx="21050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xmlns="" id="{C148E20B-2A96-4196-9F9B-6D1A32D71498}"/>
              </a:ext>
            </a:extLst>
          </p:cNvPr>
          <p:cNvSpPr/>
          <p:nvPr/>
        </p:nvSpPr>
        <p:spPr>
          <a:xfrm>
            <a:off x="3942254" y="0"/>
            <a:ext cx="4021876" cy="1710813"/>
          </a:xfrm>
          <a:prstGeom prst="wedgeEllipseCallout">
            <a:avLst>
              <a:gd name="adj1" fmla="val 48383"/>
              <a:gd name="adj2" fmla="val 61535"/>
            </a:avLst>
          </a:prstGeom>
          <a:solidFill>
            <a:srgbClr val="0B90D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Daí a necessidade do cálculo do diâmetro do rotor da bomba para a vazão e carga manométrica do projeto. </a:t>
            </a:r>
          </a:p>
        </p:txBody>
      </p:sp>
      <p:pic>
        <p:nvPicPr>
          <p:cNvPr id="4100" name="Picture 4" descr="C:\Users\Raimundo F Ignacio\AppData\Local\Temp\SNAGHTML343fb0f0.PNG">
            <a:extLst>
              <a:ext uri="{FF2B5EF4-FFF2-40B4-BE49-F238E27FC236}">
                <a16:creationId xmlns:a16="http://schemas.microsoft.com/office/drawing/2014/main" xmlns="" id="{699B7922-131B-4194-A16F-CAB4CC3C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325">
            <a:off x="3612009" y="2605691"/>
            <a:ext cx="1819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C43AC2FC-ED24-4FF8-A37A-D2E758306F92}"/>
              </a:ext>
            </a:extLst>
          </p:cNvPr>
          <p:cNvSpPr/>
          <p:nvPr/>
        </p:nvSpPr>
        <p:spPr>
          <a:xfrm rot="1360783">
            <a:off x="2254796" y="1917158"/>
            <a:ext cx="161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rotor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D37B7EDA-92B8-4A8C-9F06-AF7848463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" y="4339062"/>
            <a:ext cx="1973751" cy="1988992"/>
          </a:xfrm>
          <a:prstGeom prst="rect">
            <a:avLst/>
          </a:prstGeom>
        </p:spPr>
      </p:pic>
      <p:sp>
        <p:nvSpPr>
          <p:cNvPr id="18" name="Balão de Pensamento: Nuvem 17">
            <a:extLst>
              <a:ext uri="{FF2B5EF4-FFF2-40B4-BE49-F238E27FC236}">
                <a16:creationId xmlns:a16="http://schemas.microsoft.com/office/drawing/2014/main" xmlns="" id="{9C49E313-EA34-474B-929D-B620A8F04048}"/>
              </a:ext>
            </a:extLst>
          </p:cNvPr>
          <p:cNvSpPr/>
          <p:nvPr/>
        </p:nvSpPr>
        <p:spPr>
          <a:xfrm>
            <a:off x="38961" y="97277"/>
            <a:ext cx="2587881" cy="2675106"/>
          </a:xfrm>
          <a:prstGeom prst="cloudCallout">
            <a:avLst>
              <a:gd name="adj1" fmla="val -17074"/>
              <a:gd name="adj2" fmla="val 114136"/>
            </a:avLst>
          </a:prstGeom>
          <a:solidFill>
            <a:srgbClr val="3A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Inicialmente foi escolhida a bomba com diâmetro de rotor igual a 207 mm.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9BA74BE5-1E93-43A2-A030-64218BE25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31" y="4015184"/>
            <a:ext cx="1409822" cy="2636748"/>
          </a:xfrm>
          <a:prstGeom prst="rect">
            <a:avLst/>
          </a:prstGeom>
        </p:spPr>
      </p:pic>
      <p:sp>
        <p:nvSpPr>
          <p:cNvPr id="21" name="Balão de Pensamento: Nuvem 20">
            <a:extLst>
              <a:ext uri="{FF2B5EF4-FFF2-40B4-BE49-F238E27FC236}">
                <a16:creationId xmlns:a16="http://schemas.microsoft.com/office/drawing/2014/main" xmlns="" id="{A7D1013E-13CE-45B8-AF4A-6FD0C7D6CA85}"/>
              </a:ext>
            </a:extLst>
          </p:cNvPr>
          <p:cNvSpPr/>
          <p:nvPr/>
        </p:nvSpPr>
        <p:spPr>
          <a:xfrm>
            <a:off x="9559092" y="97277"/>
            <a:ext cx="2593948" cy="2745539"/>
          </a:xfrm>
          <a:prstGeom prst="cloudCallout">
            <a:avLst>
              <a:gd name="adj1" fmla="val 17793"/>
              <a:gd name="adj2" fmla="val 100765"/>
            </a:avLst>
          </a:prstGeom>
          <a:solidFill>
            <a:srgbClr val="7900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escolha gerou um problema, já que a vazão ficou muito acima da especificada no projeto.</a:t>
            </a:r>
          </a:p>
        </p:txBody>
      </p:sp>
    </p:spTree>
    <p:extLst>
      <p:ext uri="{BB962C8B-B14F-4D97-AF65-F5344CB8AC3E}">
        <p14:creationId xmlns:p14="http://schemas.microsoft.com/office/powerpoint/2010/main" val="29695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40973" y="396932"/>
            <a:ext cx="746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Para a vazão de projeto igual a 430 m³/h necessitamos  uma altura manométrica de 50 m, para esta situação, determine o diâmetro do rotor. Dado: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822" y="1586571"/>
            <a:ext cx="8337266" cy="496014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690CFDB-B06B-491B-BEB0-E99F3198A663}"/>
              </a:ext>
            </a:extLst>
          </p:cNvPr>
          <p:cNvSpPr/>
          <p:nvPr/>
        </p:nvSpPr>
        <p:spPr>
          <a:xfrm>
            <a:off x="184826" y="233464"/>
            <a:ext cx="11848289" cy="6313251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C112D3D-79B7-45DD-90C0-CC6B4BE1F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912" y="4066643"/>
            <a:ext cx="2536662" cy="2390628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xmlns="" id="{C185C059-4CE0-4B30-8AB8-A8BF533BE9B0}"/>
              </a:ext>
            </a:extLst>
          </p:cNvPr>
          <p:cNvSpPr/>
          <p:nvPr/>
        </p:nvSpPr>
        <p:spPr>
          <a:xfrm>
            <a:off x="1013926" y="2266094"/>
            <a:ext cx="2419869" cy="2012663"/>
          </a:xfrm>
          <a:prstGeom prst="wedgeEllipseCallout">
            <a:avLst>
              <a:gd name="adj1" fmla="val -26059"/>
              <a:gd name="adj2" fmla="val 69750"/>
            </a:avLst>
          </a:prstGeom>
          <a:solidFill>
            <a:srgbClr val="80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aprender fazendo!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CA2D499-C181-4F1E-9BA0-55705487D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595" y="396932"/>
            <a:ext cx="2089979" cy="1867114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7549FBC3-8871-42BC-96C9-F213A1CEFC26}"/>
              </a:ext>
            </a:extLst>
          </p:cNvPr>
          <p:cNvSpPr/>
          <p:nvPr/>
        </p:nvSpPr>
        <p:spPr>
          <a:xfrm rot="20161517">
            <a:off x="2771705" y="1247842"/>
            <a:ext cx="1696691" cy="225268"/>
          </a:xfrm>
          <a:prstGeom prst="rightArrow">
            <a:avLst/>
          </a:prstGeom>
          <a:solidFill>
            <a:srgbClr val="7900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3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221674"/>
            <a:ext cx="8410575" cy="64103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4826" y="642911"/>
            <a:ext cx="37545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Procedimento: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Obter a origem do plano cartesiano.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Traçar a reta passando pela origem do plano cartesiano e o ponto de trabalho desejado  e que deve cruzar o diâmetro de rotor imediatamente maior, o qual será denominado de modelo (m).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cruzamento da reta com a curva do modelo ler a vazão (Q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a carga manométrica (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Aplicar as equações estabelecidas para esta aplicação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A3F43EA-18A6-44CF-AEA6-3E1DAED8A381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0154" y="338331"/>
            <a:ext cx="1171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Aplicando as equações estabelecidas: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2540145" y="839488"/>
          <a:ext cx="607536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2997000" imgH="431640" progId="Equation.DSMT4">
                  <p:embed/>
                </p:oleObj>
              </mc:Choice>
              <mc:Fallback>
                <p:oleObj name="Equation" r:id="rId4" imgW="2997000" imgH="43164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145" y="839488"/>
                        <a:ext cx="607536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2477932" y="1741370"/>
          <a:ext cx="60753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6" imgW="3124080" imgH="482400" progId="Equation.DSMT4">
                  <p:embed/>
                </p:oleObj>
              </mc:Choice>
              <mc:Fallback>
                <p:oleObj name="Equation" r:id="rId6" imgW="3124080" imgH="48240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7932" y="1741370"/>
                        <a:ext cx="6075363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2540146" y="2816874"/>
          <a:ext cx="6056482" cy="100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8" imgW="2997000" imgH="495000" progId="Equation.DSMT4">
                  <p:embed/>
                </p:oleObj>
              </mc:Choice>
              <mc:Fallback>
                <p:oleObj name="Equation" r:id="rId8" imgW="2997000" imgH="495000" progId="Equation.DSMT4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40146" y="2816874"/>
                        <a:ext cx="6056482" cy="1000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38E717E-F963-4C4D-8286-46C6AA5FB6BD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76F17901-E9C5-4093-8458-09BCF80BA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4515" y="3317303"/>
            <a:ext cx="1412329" cy="3277668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6590931" y="4092314"/>
            <a:ext cx="3410786" cy="1656184"/>
          </a:xfrm>
          <a:prstGeom prst="wedgeEllipseCallout">
            <a:avLst>
              <a:gd name="adj1" fmla="val 82112"/>
              <a:gd name="adj2" fmla="val -25320"/>
            </a:avLst>
          </a:prstGeom>
          <a:solidFill>
            <a:srgbClr val="80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Por motivo de segurança, utilizamos o diâmetro maior, ou seja,  </a:t>
            </a:r>
            <a:r>
              <a:rPr lang="pt-BR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</a:t>
            </a:r>
            <a:r>
              <a:rPr lang="pt-BR" b="1" baseline="-25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rotor</a:t>
            </a: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= 203 mm.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131878F-1746-451A-9FE5-C996C58D8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8" y="4346757"/>
            <a:ext cx="2924583" cy="2248214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xmlns="" id="{03BC3681-C348-47C4-89B8-9C2556EC6B5E}"/>
              </a:ext>
            </a:extLst>
          </p:cNvPr>
          <p:cNvSpPr/>
          <p:nvPr/>
        </p:nvSpPr>
        <p:spPr>
          <a:xfrm>
            <a:off x="2801062" y="4178418"/>
            <a:ext cx="3590007" cy="1916355"/>
          </a:xfrm>
          <a:prstGeom prst="wedgeEllipseCallout">
            <a:avLst>
              <a:gd name="adj1" fmla="val -67205"/>
              <a:gd name="adj2" fmla="val 33401"/>
            </a:avLst>
          </a:prstGeom>
          <a:solidFill>
            <a:srgbClr val="88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aplicar o que foi estudado nas curvas fornecidas pelo fabricantes!</a:t>
            </a:r>
          </a:p>
        </p:txBody>
      </p:sp>
    </p:spTree>
    <p:extLst>
      <p:ext uri="{BB962C8B-B14F-4D97-AF65-F5344CB8AC3E}">
        <p14:creationId xmlns:p14="http://schemas.microsoft.com/office/powerpoint/2010/main" val="30696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xmlns="" id="{65C8351F-E00A-4B1E-8ADE-A023D9FE5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403" flipH="1">
            <a:off x="464742" y="1491546"/>
            <a:ext cx="2918713" cy="22480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224" y="297126"/>
            <a:ext cx="7247229" cy="431164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53115A1-A453-42A6-8ABE-4A656021173D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o explicativo em elipse 3"/>
          <p:cNvSpPr/>
          <p:nvPr/>
        </p:nvSpPr>
        <p:spPr>
          <a:xfrm>
            <a:off x="1660185" y="292612"/>
            <a:ext cx="3240360" cy="1348283"/>
          </a:xfrm>
          <a:prstGeom prst="wedgeEllipseCallout">
            <a:avLst>
              <a:gd name="adj1" fmla="val -37712"/>
              <a:gd name="adj2" fmla="val 101437"/>
            </a:avLst>
          </a:prstGeom>
          <a:solidFill>
            <a:srgbClr val="80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considerar o exemplo extraído do manual da KSB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F0BE5F5-9A20-4B33-A51B-CDD5AE28B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690" y="4608767"/>
            <a:ext cx="1121975" cy="1952107"/>
          </a:xfrm>
          <a:prstGeom prst="rect">
            <a:avLst/>
          </a:prstGeom>
        </p:spPr>
      </p:pic>
      <p:sp>
        <p:nvSpPr>
          <p:cNvPr id="2" name="Texto explicativo em elipse 1"/>
          <p:cNvSpPr/>
          <p:nvPr/>
        </p:nvSpPr>
        <p:spPr>
          <a:xfrm>
            <a:off x="7275965" y="4748398"/>
            <a:ext cx="2520280" cy="1152128"/>
          </a:xfrm>
          <a:prstGeom prst="wedgeEllipseCallout">
            <a:avLst>
              <a:gd name="adj1" fmla="val 81206"/>
              <a:gd name="adj2" fmla="val -2284"/>
            </a:avLst>
          </a:prstGeom>
          <a:solidFill>
            <a:srgbClr val="7153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vamos refletir sobre as curvas fornecidas.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1CFB1B2D-F520-4E17-91D1-A99DF218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64" y="4639093"/>
            <a:ext cx="2800055" cy="195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86910DF-4CD0-42EF-B939-4B3F5EC53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7" y="4269361"/>
            <a:ext cx="1834430" cy="2291513"/>
          </a:xfrm>
          <a:prstGeom prst="rect">
            <a:avLst/>
          </a:prstGeom>
        </p:spPr>
      </p:pic>
      <p:sp>
        <p:nvSpPr>
          <p:cNvPr id="14" name="Texto explicativo em elipse 2">
            <a:extLst>
              <a:ext uri="{FF2B5EF4-FFF2-40B4-BE49-F238E27FC236}">
                <a16:creationId xmlns:a16="http://schemas.microsoft.com/office/drawing/2014/main" xmlns="" id="{5C429264-6EC6-44D2-A817-1A871C2AD7AB}"/>
              </a:ext>
            </a:extLst>
          </p:cNvPr>
          <p:cNvSpPr/>
          <p:nvPr/>
        </p:nvSpPr>
        <p:spPr>
          <a:xfrm>
            <a:off x="1753836" y="4111012"/>
            <a:ext cx="2702659" cy="1477655"/>
          </a:xfrm>
          <a:prstGeom prst="wedgeEllipseCallout">
            <a:avLst>
              <a:gd name="adj1" fmla="val -66245"/>
              <a:gd name="adj2" fmla="val 10628"/>
            </a:avLst>
          </a:prstGeom>
          <a:solidFill>
            <a:srgbClr val="001D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Será que os fabricantes ensaiam todos esses rotores?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842" y="987357"/>
            <a:ext cx="4655852" cy="277469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B997E38-6AAB-42CA-93E6-DE5085DC12AB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BE45262-CAB5-4874-8833-B0ED877ED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903" y="3220236"/>
            <a:ext cx="3486637" cy="3258005"/>
          </a:xfrm>
          <a:prstGeom prst="rect">
            <a:avLst/>
          </a:prstGeom>
        </p:spPr>
      </p:pic>
      <p:sp>
        <p:nvSpPr>
          <p:cNvPr id="6" name="Balão de Fala: Oval 5"/>
          <p:cNvSpPr/>
          <p:nvPr/>
        </p:nvSpPr>
        <p:spPr>
          <a:xfrm>
            <a:off x="2850205" y="502091"/>
            <a:ext cx="3754877" cy="3575802"/>
          </a:xfrm>
          <a:prstGeom prst="wedgeEllipseCallout">
            <a:avLst>
              <a:gd name="adj1" fmla="val -76612"/>
              <a:gd name="adj2" fmla="val 61163"/>
            </a:avLst>
          </a:prstGeom>
          <a:solidFill>
            <a:srgbClr val="BB555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NÃO!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Os fabricantes partem do diâmetro do rotor máximo e o cortam em função da necessidade,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respeitando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o máximo de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corte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de 20%. Nas curvas do exemplo, parte-se de 219 mm e se reduz para 207, 197, 189 e 179 mm.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xmlns="" id="{41F62FFE-72B0-4385-91A9-774A4C7BA022}"/>
              </a:ext>
            </a:extLst>
          </p:cNvPr>
          <p:cNvSpPr/>
          <p:nvPr/>
        </p:nvSpPr>
        <p:spPr>
          <a:xfrm>
            <a:off x="3997619" y="3988340"/>
            <a:ext cx="4747548" cy="2367569"/>
          </a:xfrm>
          <a:prstGeom prst="wedgeEllipseCallout">
            <a:avLst>
              <a:gd name="adj1" fmla="val -90813"/>
              <a:gd name="adj2" fmla="val -31648"/>
            </a:avLst>
          </a:prstGeom>
          <a:solidFill>
            <a:srgbClr val="BB555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 a redução do diâmetro do rotor radial de uma bomba, mantendo a mesma rotação, origina uma curva característica da bomba aproximadamente de acordo com as seguintes equações: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3598E044-78FA-44AB-8D84-4FDF18FDE55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737279" y="4077893"/>
          <a:ext cx="11636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6" imgW="723600" imgH="507960" progId="Equation.DSMT4">
                  <p:embed/>
                </p:oleObj>
              </mc:Choice>
              <mc:Fallback>
                <p:oleObj name="Equation" r:id="rId6" imgW="723600" imgH="50796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xmlns="" id="{3598E044-78FA-44AB-8D84-4FDF18FDE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37279" y="4077893"/>
                        <a:ext cx="1163638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xmlns="" id="{7A3A4FBD-704C-4BB9-986D-1172CA54EF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466022" y="5290197"/>
          <a:ext cx="15716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8" imgW="977760" imgH="596880" progId="Equation.DSMT4">
                  <p:embed/>
                </p:oleObj>
              </mc:Choice>
              <mc:Fallback>
                <p:oleObj name="Equation" r:id="rId8" imgW="977760" imgH="59688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xmlns="" id="{7A3A4FBD-704C-4BB9-986D-1172CA54E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66022" y="5290197"/>
                        <a:ext cx="1571625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xmlns="" id="{D86DFC5C-CA76-48E6-965C-08075B4B13C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251835" y="3988340"/>
          <a:ext cx="159226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10" imgW="990360" imgH="596880" progId="Equation.DSMT4">
                  <p:embed/>
                </p:oleObj>
              </mc:Choice>
              <mc:Fallback>
                <p:oleObj name="Equation" r:id="rId10" imgW="990360" imgH="59688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xmlns="" id="{D86DFC5C-CA76-48E6-965C-08075B4B1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51835" y="3988340"/>
                        <a:ext cx="1592262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8A86B1EB-73C0-4331-9622-998A8C50EA7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7364" y="390854"/>
          <a:ext cx="13668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2" imgW="850680" imgH="507960" progId="Equation.DSMT4">
                  <p:embed/>
                </p:oleObj>
              </mc:Choice>
              <mc:Fallback>
                <p:oleObj name="Equation" r:id="rId12" imgW="850680" imgH="50796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xmlns="" id="{8A86B1EB-73C0-4331-9622-998A8C50E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7364" y="390854"/>
                        <a:ext cx="1366838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xmlns="" id="{C960DC5B-BB42-4216-945D-A0D44E5606B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7046" y="1364219"/>
          <a:ext cx="16541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14" imgW="1028520" imgH="545760" progId="Equation.DSMT4">
                  <p:embed/>
                </p:oleObj>
              </mc:Choice>
              <mc:Fallback>
                <p:oleObj name="Equation" r:id="rId14" imgW="1028520" imgH="54576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xmlns="" id="{C960DC5B-BB42-4216-945D-A0D44E560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7046" y="1364219"/>
                        <a:ext cx="1654175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EF068563-3C66-4335-85FD-886EADB1A5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7364" y="2342349"/>
          <a:ext cx="16335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16" imgW="1015920" imgH="545760" progId="Equation.DSMT4">
                  <p:embed/>
                </p:oleObj>
              </mc:Choice>
              <mc:Fallback>
                <p:oleObj name="Equation" r:id="rId16" imgW="1015920" imgH="54576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xmlns="" id="{EF068563-3C66-4335-85FD-886EADB1A5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7364" y="2342349"/>
                        <a:ext cx="1633538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0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D0163F2-C8FD-477F-840E-6A84A9AE3955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EA615B0-4B04-43CC-BC39-252588786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66" y="3204080"/>
            <a:ext cx="2383276" cy="3377871"/>
          </a:xfrm>
          <a:prstGeom prst="rect">
            <a:avLst/>
          </a:prstGeom>
        </p:spPr>
      </p:pic>
      <p:sp>
        <p:nvSpPr>
          <p:cNvPr id="10" name="Balão de Fala: Oval 9"/>
          <p:cNvSpPr/>
          <p:nvPr/>
        </p:nvSpPr>
        <p:spPr>
          <a:xfrm>
            <a:off x="2152775" y="333419"/>
            <a:ext cx="6877878" cy="3458817"/>
          </a:xfrm>
          <a:prstGeom prst="wedgeEllipseCallout">
            <a:avLst>
              <a:gd name="adj1" fmla="val -50111"/>
              <a:gd name="adj2" fmla="val 98246"/>
            </a:avLst>
          </a:prstGeom>
          <a:solidFill>
            <a:srgbClr val="978D8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AMPLIAR NOSSA INTELIGÊNCIA COM AS PERGUNTAS: COMO RESOLVERÍAMOS ESTE PROBLEMA DA DETERMINAÇÃO DO DIÂMETRO EXATO DO ROTOR PELO EXCEL? COMPARE AS RESPOSTAS E COMENTE.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C13920B-CB05-4CDD-BEDF-4A41F0E72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9800" y="3965593"/>
            <a:ext cx="1127374" cy="2616358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xmlns="" id="{A0CAC05F-5474-4EF1-8BF4-4AFD608D8E43}"/>
              </a:ext>
            </a:extLst>
          </p:cNvPr>
          <p:cNvSpPr/>
          <p:nvPr/>
        </p:nvSpPr>
        <p:spPr>
          <a:xfrm>
            <a:off x="4873558" y="4066164"/>
            <a:ext cx="5531796" cy="1653702"/>
          </a:xfrm>
          <a:prstGeom prst="wedgeEllipseCallout">
            <a:avLst>
              <a:gd name="adj1" fmla="val 67447"/>
              <a:gd name="adj2" fmla="val -441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curvas a seguir são da bomba com diâmetro do rotor de 207 mm  </a:t>
            </a:r>
          </a:p>
        </p:txBody>
      </p:sp>
    </p:spTree>
    <p:extLst>
      <p:ext uri="{BB962C8B-B14F-4D97-AF65-F5344CB8AC3E}">
        <p14:creationId xmlns:p14="http://schemas.microsoft.com/office/powerpoint/2010/main" val="37128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954" y="595746"/>
            <a:ext cx="9997557" cy="607234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6A3E20C0-F5F0-43FF-8187-1FFA066BAF3C}"/>
              </a:ext>
            </a:extLst>
          </p:cNvPr>
          <p:cNvSpPr/>
          <p:nvPr/>
        </p:nvSpPr>
        <p:spPr>
          <a:xfrm>
            <a:off x="184826" y="233464"/>
            <a:ext cx="11848289" cy="6410325"/>
          </a:xfrm>
          <a:prstGeom prst="rect">
            <a:avLst/>
          </a:prstGeom>
          <a:noFill/>
          <a:ln w="76200">
            <a:solidFill>
              <a:srgbClr val="7600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xmlns="" id="{F1812208-E885-40EC-9839-4EFB026C1D1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4489" y="2947259"/>
          <a:ext cx="1858854" cy="118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1054080" imgH="672840" progId="Equation.DSMT4">
                  <p:embed/>
                </p:oleObj>
              </mc:Choice>
              <mc:Fallback>
                <p:oleObj name="Equation" r:id="rId5" imgW="1054080" imgH="6728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xmlns="" id="{F1812208-E885-40EC-9839-4EFB026C1D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489" y="2947259"/>
                        <a:ext cx="1858854" cy="1186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: Cantos Arredondados 6"/>
          <p:cNvSpPr/>
          <p:nvPr/>
        </p:nvSpPr>
        <p:spPr>
          <a:xfrm>
            <a:off x="694901" y="2178620"/>
            <a:ext cx="1338030" cy="63304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desejados:</a:t>
            </a:r>
          </a:p>
        </p:txBody>
      </p:sp>
    </p:spTree>
    <p:extLst>
      <p:ext uri="{BB962C8B-B14F-4D97-AF65-F5344CB8AC3E}">
        <p14:creationId xmlns:p14="http://schemas.microsoft.com/office/powerpoint/2010/main" val="157440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monitor, televisão, interior, tela&#10;&#10;Descrição gerada com muito alta confiança">
            <a:extLst>
              <a:ext uri="{FF2B5EF4-FFF2-40B4-BE49-F238E27FC236}">
                <a16:creationId xmlns:a16="http://schemas.microsoft.com/office/drawing/2014/main" xmlns="" id="{39049CD1-5CAF-4FD9-A2D9-3B8B6A9CA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66" b="62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2950A85-136A-40BD-BA61-DE00A5BF050F}"/>
              </a:ext>
            </a:extLst>
          </p:cNvPr>
          <p:cNvSpPr txBox="1"/>
          <p:nvPr/>
        </p:nvSpPr>
        <p:spPr>
          <a:xfrm>
            <a:off x="904673" y="5515584"/>
            <a:ext cx="1079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Visualizada no venturi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C768ED8-1218-40CE-A354-6426149D2E7B}"/>
              </a:ext>
            </a:extLst>
          </p:cNvPr>
          <p:cNvSpPr txBox="1"/>
          <p:nvPr/>
        </p:nvSpPr>
        <p:spPr>
          <a:xfrm>
            <a:off x="2626467" y="1994170"/>
            <a:ext cx="769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Cavitação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023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276</Words>
  <Application>Microsoft Office PowerPoint</Application>
  <PresentationFormat>Personalizar</PresentationFormat>
  <Paragraphs>36</Paragraphs>
  <Slides>9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alemão</cp:lastModifiedBy>
  <cp:revision>10</cp:revision>
  <dcterms:created xsi:type="dcterms:W3CDTF">2018-08-26T22:44:09Z</dcterms:created>
  <dcterms:modified xsi:type="dcterms:W3CDTF">2020-03-10T23:13:45Z</dcterms:modified>
</cp:coreProperties>
</file>