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81" r:id="rId3"/>
    <p:sldId id="282" r:id="rId4"/>
    <p:sldId id="283" r:id="rId5"/>
    <p:sldId id="256" r:id="rId6"/>
    <p:sldId id="284" r:id="rId7"/>
    <p:sldId id="285" r:id="rId8"/>
    <p:sldId id="287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309" r:id="rId17"/>
    <p:sldId id="31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552D1A"/>
    <a:srgbClr val="002244"/>
    <a:srgbClr val="FFC202"/>
    <a:srgbClr val="27275B"/>
    <a:srgbClr val="181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Ponto de trabalho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'dados e cálculos da CCI'!$B$1</c:f>
              <c:strCache>
                <c:ptCount val="1"/>
                <c:pt idx="0">
                  <c:v>HB214 (m)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17.2"/>
            <c:dispRSqr val="1"/>
            <c:dispEq val="1"/>
            <c:trendlineLbl>
              <c:layout>
                <c:manualLayout>
                  <c:x val="0.14831649355065202"/>
                  <c:y val="-7.223298467215748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>
                        <a:solidFill>
                          <a:schemeClr val="accent1"/>
                        </a:solidFill>
                      </a:rPr>
                      <a:t>HB = -0,0076Q</a:t>
                    </a:r>
                    <a:r>
                      <a:rPr lang="en-US" sz="1400" baseline="30000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en-US" sz="1400" baseline="0">
                        <a:solidFill>
                          <a:schemeClr val="accent1"/>
                        </a:solidFill>
                      </a:rPr>
                      <a:t> + 0,0978Q + 17,2</a:t>
                    </a:r>
                    <a:br>
                      <a:rPr lang="en-US" sz="1400" baseline="0">
                        <a:solidFill>
                          <a:schemeClr val="accent1"/>
                        </a:solidFill>
                      </a:rPr>
                    </a:br>
                    <a:r>
                      <a:rPr lang="en-US" sz="1400" baseline="0">
                        <a:solidFill>
                          <a:schemeClr val="accent1"/>
                        </a:solidFill>
                      </a:rPr>
                      <a:t>R² = 0,994</a:t>
                    </a:r>
                    <a:endParaRPr lang="en-US" sz="1400">
                      <a:solidFill>
                        <a:schemeClr val="accent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'dados e cálculos da CCI'!$A$2:$A$12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'dados e cálculos da CCI'!$B$2:$B$12</c:f>
              <c:numCache>
                <c:formatCode>General</c:formatCode>
                <c:ptCount val="11"/>
                <c:pt idx="0">
                  <c:v>17.2</c:v>
                </c:pt>
                <c:pt idx="1">
                  <c:v>17.2</c:v>
                </c:pt>
                <c:pt idx="2">
                  <c:v>17</c:v>
                </c:pt>
                <c:pt idx="3">
                  <c:v>16.5</c:v>
                </c:pt>
                <c:pt idx="4">
                  <c:v>16</c:v>
                </c:pt>
                <c:pt idx="5">
                  <c:v>15</c:v>
                </c:pt>
                <c:pt idx="6">
                  <c:v>13.5</c:v>
                </c:pt>
                <c:pt idx="7">
                  <c:v>12</c:v>
                </c:pt>
                <c:pt idx="8">
                  <c:v>9</c:v>
                </c:pt>
                <c:pt idx="9">
                  <c:v>5.5</c:v>
                </c:pt>
                <c:pt idx="1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F0-40CA-9B37-763DDBA13B75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2617602905491172"/>
                  <c:y val="-0.1362835458456767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>
                        <a:solidFill>
                          <a:schemeClr val="accent2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400" baseline="-25000">
                        <a:solidFill>
                          <a:schemeClr val="accent2"/>
                        </a:solidFill>
                      </a:rPr>
                      <a:t>B</a:t>
                    </a:r>
                    <a:r>
                      <a:rPr lang="en-US" sz="1400" baseline="0">
                        <a:solidFill>
                          <a:schemeClr val="accent2"/>
                        </a:solidFill>
                      </a:rPr>
                      <a:t> = -0,081Q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sz="1400" baseline="0">
                        <a:solidFill>
                          <a:schemeClr val="accent2"/>
                        </a:solidFill>
                      </a:rPr>
                      <a:t> + 4,4833Q - 2,3929</a:t>
                    </a:r>
                    <a:br>
                      <a:rPr lang="en-US" sz="1400" baseline="0">
                        <a:solidFill>
                          <a:schemeClr val="accent2"/>
                        </a:solidFill>
                      </a:rPr>
                    </a:br>
                    <a:r>
                      <a:rPr lang="en-US" sz="1400" baseline="0">
                        <a:solidFill>
                          <a:schemeClr val="accent2"/>
                        </a:solidFill>
                      </a:rPr>
                      <a:t>R² = 0,9783</a:t>
                    </a:r>
                    <a:endParaRPr lang="en-US" sz="1400">
                      <a:solidFill>
                        <a:schemeClr val="accent2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'dados e cálculos da CCI'!$A$4:$A$10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'dados e cálculos da CCI'!$C$4:$C$10</c:f>
              <c:numCache>
                <c:formatCode>General</c:formatCode>
                <c:ptCount val="7"/>
                <c:pt idx="0">
                  <c:v>35</c:v>
                </c:pt>
                <c:pt idx="1">
                  <c:v>46</c:v>
                </c:pt>
                <c:pt idx="2">
                  <c:v>55</c:v>
                </c:pt>
                <c:pt idx="3">
                  <c:v>57.5</c:v>
                </c:pt>
                <c:pt idx="4">
                  <c:v>60</c:v>
                </c:pt>
                <c:pt idx="5">
                  <c:v>57.5</c:v>
                </c:pt>
                <c:pt idx="6">
                  <c:v>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7F0-40CA-9B37-763DDBA13B75}"/>
            </c:ext>
          </c:extLst>
        </c:ser>
        <c:ser>
          <c:idx val="2"/>
          <c:order val="2"/>
          <c:tx>
            <c:v>CCI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2"/>
            <c:intercept val="7.03"/>
            <c:dispRSqr val="1"/>
            <c:dispEq val="1"/>
            <c:trendlineLbl>
              <c:layout>
                <c:manualLayout>
                  <c:x val="0.16882785593205313"/>
                  <c:y val="-4.50329817402251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Hs = 0,0137Q</a:t>
                    </a:r>
                    <a:r>
                      <a:rPr lang="en-US" sz="1400" baseline="30000"/>
                      <a:t>2</a:t>
                    </a:r>
                    <a:r>
                      <a:rPr lang="en-US" sz="1400" baseline="0"/>
                      <a:t> + 0,0322Q + 7,03</a:t>
                    </a:r>
                    <a:br>
                      <a:rPr lang="en-US" sz="1400" baseline="0"/>
                    </a:br>
                    <a:r>
                      <a:rPr lang="en-US" sz="1400" baseline="0"/>
                      <a:t>R² = 1</a:t>
                    </a:r>
                    <a:endParaRPr lang="en-US" sz="1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'dados e cálculos da CCI'!$A$2:$A$12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'dados e cálculos da CCI'!$F$2:$F$12</c:f>
              <c:numCache>
                <c:formatCode>0.0</c:formatCode>
                <c:ptCount val="11"/>
                <c:pt idx="0">
                  <c:v>7.03</c:v>
                </c:pt>
                <c:pt idx="1">
                  <c:v>7.4887110266994252</c:v>
                </c:pt>
                <c:pt idx="2">
                  <c:v>8.6816844029836986</c:v>
                </c:pt>
                <c:pt idx="3">
                  <c:v>10.570344060525477</c:v>
                </c:pt>
                <c:pt idx="4">
                  <c:v>13.144651239973308</c:v>
                </c:pt>
                <c:pt idx="5">
                  <c:v>16.399956335917135</c:v>
                </c:pt>
                <c:pt idx="6">
                  <c:v>20.33362929488483</c:v>
                </c:pt>
                <c:pt idx="7">
                  <c:v>24.944002184596663</c:v>
                </c:pt>
                <c:pt idx="8">
                  <c:v>30.229933943530185</c:v>
                </c:pt>
                <c:pt idx="9">
                  <c:v>36.190600306118071</c:v>
                </c:pt>
                <c:pt idx="10">
                  <c:v>42.825380865996706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7F0-40CA-9B37-763DDBA13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661304"/>
        <c:axId val="644660976"/>
      </c:scatterChart>
      <c:valAx>
        <c:axId val="644661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4660976"/>
        <c:crosses val="autoZero"/>
        <c:crossBetween val="midCat"/>
      </c:valAx>
      <c:valAx>
        <c:axId val="64466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H(m) e </a:t>
                </a:r>
                <a:r>
                  <a:rPr lang="en-US" sz="1600">
                    <a:latin typeface="Symbol" panose="05050102010706020507" pitchFamily="18" charset="2"/>
                  </a:rPr>
                  <a:t>h</a:t>
                </a:r>
                <a:r>
                  <a:rPr lang="en-US" sz="1600" baseline="-25000"/>
                  <a:t>B</a:t>
                </a:r>
                <a:r>
                  <a:rPr lang="en-US" sz="1600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4661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7DB3B-8C33-4F73-B858-C54806C61661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D285-4EF8-4169-A420-3379A2070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81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873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D285-4EF8-4169-A420-3379A20704B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09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D285-4EF8-4169-A420-3379A20704B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59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D285-4EF8-4169-A420-3379A20704B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033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D285-4EF8-4169-A420-3379A20704B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14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48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0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7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83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D285-4EF8-4169-A420-3379A20704B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D285-4EF8-4169-A420-3379A20704B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02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D285-4EF8-4169-A420-3379A20704B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911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9D285-4EF8-4169-A420-3379A20704B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53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4AD2D-4CE9-4221-95EE-4E2B871C4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43C2BF-7392-46A5-8253-C9E90E133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FAA25E-6A28-4F47-88FB-674D9295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708E29-F671-4B31-9A16-32FF6D9E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B162F8-7256-4420-819B-FBA77404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08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0426B-7688-47DC-87B7-04DB7FB1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18FDB4-861F-4CC4-BBC4-08CCDF16F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77138E-0ED8-4AFB-A740-D30D089D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53AEF6-A9D0-4635-A306-E3BD64E8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527626-CD0B-4F8E-9816-8C263FA7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0692B0-424A-44F9-AC74-8C6E2E5B8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85E0D1-3590-40C5-9701-971EB195E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6885D5-1DF1-42AD-8436-D7B86147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7731A5-ECB0-414D-AEC1-8CD84BCC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E4A158-9D52-4EAB-960D-65B9A36E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59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F6CD1-E86C-4047-92A4-5BEA3A71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9B485A-C4EA-4A91-9C62-1753FFC1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182570-2B92-4B8C-A5E8-27919916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C5DD7F-D6FC-4EAC-8DA8-3F618954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6FC1A5-E806-45D4-A06D-77230D31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46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C54A2-4A25-428B-9B28-365A0F48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AD7034-B8F6-44F1-9D6D-A467B005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EC34DD-56E5-4714-A1E6-546C38F5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878BAD-BA95-4BD6-8945-933E47D8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93CBF5-B309-4B52-B347-DF33696D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66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602C9-16A7-4321-B6F9-21363C2C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753FF-0BFD-4C7C-8D0C-40CAA9338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88C14A-9C6D-4008-9DEC-C7789A708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B30168-0700-4A30-9585-2A73336C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24D79E-C043-41A1-8416-12E20926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2C5154-423A-4678-9590-19907676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57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63A6C-3D40-4AA6-BAEA-241D45CB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60E8E5-B6DB-490C-B442-6444BD3E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148562-3F0C-4FF5-96E0-BC73CFE7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E1F384-3EF5-4A3A-B123-41E70BE23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0A51664-FC67-49C8-AC59-0A6367E11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4E3C7D-9A69-40D8-9517-CECB43E7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E70812-460A-44DB-A1A6-5ED07EB3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7894598-50CD-4F9C-BCF8-D6C39B76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45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36FB8-D5EE-4B64-A45B-3D645F9C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4BDADA-AF23-4490-8F88-FC236205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C3474A-0C61-4F8E-AA56-2771EEBD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6192C7A-B8F6-463F-82E6-D64D41A8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2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65766D-3908-4D2D-8A6F-B9329E78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50DB3E-C7F2-410D-AE5A-68BC31D9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57F194-BD25-4DBD-B73B-AB5B172C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91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732B1-E27D-48BF-BAB5-872AE96D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D118B1-F2C3-47C2-8163-074DC654F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3C7DC6-C688-4006-9A1E-3AB42D343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8E05DE-35C2-48FE-BB29-F14381A2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59332A-7165-43D9-B692-DBA3E9D3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5B7DC7-8759-4987-BDED-2BC17DE3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76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FDF36-F8EB-4042-AE9E-145866ED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1E7AFB7-4305-41B7-A201-22F28E5D4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5D69F6-6810-4CA9-BB5E-63E9B4F06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422FA0-8003-4CFB-A316-F871F9B8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26E00B-C177-47A5-AD01-0FF00789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948413-7206-450E-9DD5-F50B1CEE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08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03D77D-4D25-437F-890B-B1D7BF53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5231E3-C8F3-44D0-A55A-565DDCFE2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5910B9-CA59-43BD-92F4-516EECC84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57DF-440D-460B-A206-87BF1A3071F9}" type="datetimeFigureOut">
              <a:rPr lang="pt-BR" smtClean="0"/>
              <a:t>16/05/2020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D8288E-6E2E-4465-9B03-60E3269D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27CC5D-A756-497A-9EBA-82CC6A82B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C7BFB-3ACD-4742-8827-EBCDF35C81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38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png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png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EED2896-4928-42CD-AC46-182836787763}"/>
              </a:ext>
            </a:extLst>
          </p:cNvPr>
          <p:cNvGrpSpPr/>
          <p:nvPr/>
        </p:nvGrpSpPr>
        <p:grpSpPr>
          <a:xfrm>
            <a:off x="1760540" y="480060"/>
            <a:ext cx="8670919" cy="5571066"/>
            <a:chOff x="1760540" y="480060"/>
            <a:chExt cx="8670919" cy="5571066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099AECC-9F7F-4944-9FA0-312D0AD4430A}"/>
                </a:ext>
              </a:extLst>
            </p:cNvPr>
            <p:cNvGrpSpPr/>
            <p:nvPr/>
          </p:nvGrpSpPr>
          <p:grpSpPr>
            <a:xfrm>
              <a:off x="1760540" y="480060"/>
              <a:ext cx="8670919" cy="5571066"/>
              <a:chOff x="1760540" y="643467"/>
              <a:chExt cx="8670919" cy="5571066"/>
            </a:xfrm>
          </p:grpSpPr>
          <p:pic>
            <p:nvPicPr>
              <p:cNvPr id="2" name="Picture 3">
                <a:extLst>
                  <a:ext uri="{FF2B5EF4-FFF2-40B4-BE49-F238E27FC236}">
                    <a16:creationId xmlns:a16="http://schemas.microsoft.com/office/drawing/2014/main" id="{1877CCEA-DA03-422E-88FB-46A4CE665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0540" y="643467"/>
                <a:ext cx="8670919" cy="5571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A302010A-EB50-498C-BDA1-9E9B3C625E54}"/>
                  </a:ext>
                </a:extLst>
              </p:cNvPr>
              <p:cNvSpPr/>
              <p:nvPr/>
            </p:nvSpPr>
            <p:spPr>
              <a:xfrm>
                <a:off x="1760540" y="864704"/>
                <a:ext cx="913086" cy="327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7010891E-FC6D-41D4-9962-0D180F0ADF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12125" y="5243513"/>
            <a:ext cx="171926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5" imgW="1079280" imgH="406080" progId="Equation.DSMT4">
                    <p:embed/>
                  </p:oleObj>
                </mc:Choice>
                <mc:Fallback>
                  <p:oleObj name="Equation" r:id="rId5" imgW="1079280" imgH="406080" progId="Equation.DSMT4">
                    <p:embed/>
                    <p:pic>
                      <p:nvPicPr>
                        <p:cNvPr id="4" name="Objeto 3">
                          <a:extLst>
                            <a:ext uri="{FF2B5EF4-FFF2-40B4-BE49-F238E27FC236}">
                              <a16:creationId xmlns:a16="http://schemas.microsoft.com/office/drawing/2014/main" id="{7010891E-FC6D-41D4-9962-0D180F0ADF2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112125" y="5243513"/>
                          <a:ext cx="1719263" cy="64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89D2F992-F50A-403A-A72E-016098670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9" y="1590000"/>
            <a:ext cx="1882303" cy="2187130"/>
          </a:xfrm>
          <a:prstGeom prst="rect">
            <a:avLst/>
          </a:prstGeom>
        </p:spPr>
      </p:pic>
      <p:sp>
        <p:nvSpPr>
          <p:cNvPr id="11" name="Balão de Pensamento: Nuvem 10">
            <a:extLst>
              <a:ext uri="{FF2B5EF4-FFF2-40B4-BE49-F238E27FC236}">
                <a16:creationId xmlns:a16="http://schemas.microsoft.com/office/drawing/2014/main" id="{558E6139-D34B-469E-AD3F-5C958B0AF640}"/>
              </a:ext>
            </a:extLst>
          </p:cNvPr>
          <p:cNvSpPr/>
          <p:nvPr/>
        </p:nvSpPr>
        <p:spPr>
          <a:xfrm>
            <a:off x="457200" y="298174"/>
            <a:ext cx="2107342" cy="1291826"/>
          </a:xfrm>
          <a:prstGeom prst="cloudCallout">
            <a:avLst>
              <a:gd name="adj1" fmla="val -1496"/>
              <a:gd name="adj2" fmla="val 104047"/>
            </a:avLst>
          </a:prstGeom>
          <a:solidFill>
            <a:srgbClr val="1816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entregar em 04/05/20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E4AC68F-5BCF-4076-9C27-D82358366F09}"/>
              </a:ext>
            </a:extLst>
          </p:cNvPr>
          <p:cNvSpPr/>
          <p:nvPr/>
        </p:nvSpPr>
        <p:spPr>
          <a:xfrm>
            <a:off x="9422296" y="2027583"/>
            <a:ext cx="268356" cy="208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781CF4D-3929-415E-AE91-F287B76ED752}"/>
              </a:ext>
            </a:extLst>
          </p:cNvPr>
          <p:cNvCxnSpPr/>
          <p:nvPr/>
        </p:nvCxnSpPr>
        <p:spPr>
          <a:xfrm>
            <a:off x="9690652" y="2236304"/>
            <a:ext cx="924339" cy="824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CB50942-E019-4BBF-A4A4-F5F61C2A441C}"/>
              </a:ext>
            </a:extLst>
          </p:cNvPr>
          <p:cNvSpPr txBox="1"/>
          <p:nvPr/>
        </p:nvSpPr>
        <p:spPr>
          <a:xfrm>
            <a:off x="10277061" y="3061252"/>
            <a:ext cx="1232699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Seção final</a:t>
            </a:r>
          </a:p>
        </p:txBody>
      </p:sp>
    </p:spTree>
    <p:extLst>
      <p:ext uri="{BB962C8B-B14F-4D97-AF65-F5344CB8AC3E}">
        <p14:creationId xmlns:p14="http://schemas.microsoft.com/office/powerpoint/2010/main" val="62551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3A78E87-88C6-4D94-A100-97A4B596A35D}"/>
              </a:ext>
            </a:extLst>
          </p:cNvPr>
          <p:cNvSpPr/>
          <p:nvPr/>
        </p:nvSpPr>
        <p:spPr>
          <a:xfrm>
            <a:off x="3846441" y="383161"/>
            <a:ext cx="447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Equação da CCI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367D355-2151-48B1-BA15-527CF1DF1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06715"/>
              </p:ext>
            </p:extLst>
          </p:nvPr>
        </p:nvGraphicFramePr>
        <p:xfrm>
          <a:off x="148017" y="1476244"/>
          <a:ext cx="11895966" cy="88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4" imgW="7353000" imgH="545760" progId="Equation.DSMT4">
                  <p:embed/>
                </p:oleObj>
              </mc:Choice>
              <mc:Fallback>
                <p:oleObj name="Equation" r:id="rId4" imgW="7353000" imgH="5457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A869782-3248-4209-8E36-2E7F71F51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017" y="1476244"/>
                        <a:ext cx="11895966" cy="883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A2CF434-0576-4C66-915A-C37D1A492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399032"/>
              </p:ext>
            </p:extLst>
          </p:nvPr>
        </p:nvGraphicFramePr>
        <p:xfrm>
          <a:off x="1300439" y="2677146"/>
          <a:ext cx="9999732" cy="50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6" imgW="4775040" imgH="241200" progId="Equation.DSMT4">
                  <p:embed/>
                </p:oleObj>
              </mc:Choice>
              <mc:Fallback>
                <p:oleObj name="Equation" r:id="rId6" imgW="4775040" imgH="2412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367D355-2151-48B1-BA15-527CF1DF1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0439" y="2677146"/>
                        <a:ext cx="9999732" cy="503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4629E3E-B939-4188-BC6B-45303C65E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04872"/>
              </p:ext>
            </p:extLst>
          </p:nvPr>
        </p:nvGraphicFramePr>
        <p:xfrm>
          <a:off x="6185451" y="3337052"/>
          <a:ext cx="2630088" cy="3284220"/>
        </p:xfrm>
        <a:graphic>
          <a:graphicData uri="http://schemas.openxmlformats.org/drawingml/2006/table">
            <a:tbl>
              <a:tblPr/>
              <a:tblGrid>
                <a:gridCol w="1053410">
                  <a:extLst>
                    <a:ext uri="{9D8B030D-6E8A-4147-A177-3AD203B41FA5}">
                      <a16:colId xmlns:a16="http://schemas.microsoft.com/office/drawing/2014/main" val="2539188567"/>
                    </a:ext>
                  </a:extLst>
                </a:gridCol>
                <a:gridCol w="788339">
                  <a:extLst>
                    <a:ext uri="{9D8B030D-6E8A-4147-A177-3AD203B41FA5}">
                      <a16:colId xmlns:a16="http://schemas.microsoft.com/office/drawing/2014/main" val="3471398460"/>
                    </a:ext>
                  </a:extLst>
                </a:gridCol>
                <a:gridCol w="788339">
                  <a:extLst>
                    <a:ext uri="{9D8B030D-6E8A-4147-A177-3AD203B41FA5}">
                      <a16:colId xmlns:a16="http://schemas.microsoft.com/office/drawing/2014/main" val="251488607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Q(m³/h)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H</a:t>
                      </a:r>
                      <a:r>
                        <a:rPr lang="pt-BR" sz="1600" b="0" i="0" u="none" strike="noStrike" baseline="-25000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B214</a:t>
                      </a:r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 (m)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Symbol"/>
                        </a:rPr>
                        <a:t>h</a:t>
                      </a:r>
                      <a:r>
                        <a:rPr lang="pt-BR" sz="1600" b="0" i="0" u="none" strike="noStrike" baseline="-25000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B214 </a:t>
                      </a:r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440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154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362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972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426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273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760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128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17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56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585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749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4084FB3-84CE-414E-B68E-CC657960853B}"/>
              </a:ext>
            </a:extLst>
          </p:cNvPr>
          <p:cNvSpPr txBox="1"/>
          <p:nvPr/>
        </p:nvSpPr>
        <p:spPr>
          <a:xfrm>
            <a:off x="2426015" y="4285787"/>
            <a:ext cx="263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DADOS DA BOMBA ESCOLHIDA E QUE ESTÁ NA CASA DE MÁQUINA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9FDAE5F5-2231-4C2F-A0E1-81F89A40916D}"/>
              </a:ext>
            </a:extLst>
          </p:cNvPr>
          <p:cNvSpPr/>
          <p:nvPr/>
        </p:nvSpPr>
        <p:spPr>
          <a:xfrm>
            <a:off x="5148470" y="4482548"/>
            <a:ext cx="858080" cy="377687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5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1E45300-743B-4E13-A787-7CC0FB032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93611"/>
              </p:ext>
            </p:extLst>
          </p:nvPr>
        </p:nvGraphicFramePr>
        <p:xfrm>
          <a:off x="593863" y="318054"/>
          <a:ext cx="7834520" cy="822960"/>
        </p:xfrm>
        <a:graphic>
          <a:graphicData uri="http://schemas.openxmlformats.org/drawingml/2006/table">
            <a:tbl>
              <a:tblPr/>
              <a:tblGrid>
                <a:gridCol w="1283750">
                  <a:extLst>
                    <a:ext uri="{9D8B030D-6E8A-4147-A177-3AD203B41FA5}">
                      <a16:colId xmlns:a16="http://schemas.microsoft.com/office/drawing/2014/main" val="3162568142"/>
                    </a:ext>
                  </a:extLst>
                </a:gridCol>
                <a:gridCol w="1024270">
                  <a:extLst>
                    <a:ext uri="{9D8B030D-6E8A-4147-A177-3AD203B41FA5}">
                      <a16:colId xmlns:a16="http://schemas.microsoft.com/office/drawing/2014/main" val="2096643625"/>
                    </a:ext>
                  </a:extLst>
                </a:gridCol>
                <a:gridCol w="1051583">
                  <a:extLst>
                    <a:ext uri="{9D8B030D-6E8A-4147-A177-3AD203B41FA5}">
                      <a16:colId xmlns:a16="http://schemas.microsoft.com/office/drawing/2014/main" val="568161812"/>
                    </a:ext>
                  </a:extLst>
                </a:gridCol>
                <a:gridCol w="1037927">
                  <a:extLst>
                    <a:ext uri="{9D8B030D-6E8A-4147-A177-3AD203B41FA5}">
                      <a16:colId xmlns:a16="http://schemas.microsoft.com/office/drawing/2014/main" val="1747432805"/>
                    </a:ext>
                  </a:extLst>
                </a:gridCol>
                <a:gridCol w="1775399">
                  <a:extLst>
                    <a:ext uri="{9D8B030D-6E8A-4147-A177-3AD203B41FA5}">
                      <a16:colId xmlns:a16="http://schemas.microsoft.com/office/drawing/2014/main" val="3655672891"/>
                    </a:ext>
                  </a:extLst>
                </a:gridCol>
                <a:gridCol w="1661591">
                  <a:extLst>
                    <a:ext uri="{9D8B030D-6E8A-4147-A177-3AD203B41FA5}">
                      <a16:colId xmlns:a16="http://schemas.microsoft.com/office/drawing/2014/main" val="2421603019"/>
                    </a:ext>
                  </a:extLst>
                </a:gridCol>
              </a:tblGrid>
              <a:tr h="1676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propriedades do fluido transportado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0677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temp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(ºC)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m 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(kg/</a:t>
                      </a:r>
                      <a:r>
                        <a:rPr lang="pt-B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ms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(kg/m³)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pv (Pa)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(m²/s)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294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9,55E-04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997,8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9,570E-07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360636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6D2759B-05E9-4177-89D9-377CF3C06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4226"/>
              </p:ext>
            </p:extLst>
          </p:nvPr>
        </p:nvGraphicFramePr>
        <p:xfrm>
          <a:off x="593863" y="1326177"/>
          <a:ext cx="6154807" cy="1645920"/>
        </p:xfrm>
        <a:graphic>
          <a:graphicData uri="http://schemas.openxmlformats.org/drawingml/2006/table">
            <a:tbl>
              <a:tblPr/>
              <a:tblGrid>
                <a:gridCol w="1787703">
                  <a:extLst>
                    <a:ext uri="{9D8B030D-6E8A-4147-A177-3AD203B41FA5}">
                      <a16:colId xmlns:a16="http://schemas.microsoft.com/office/drawing/2014/main" val="4208549974"/>
                    </a:ext>
                  </a:extLst>
                </a:gridCol>
                <a:gridCol w="1430163">
                  <a:extLst>
                    <a:ext uri="{9D8B030D-6E8A-4147-A177-3AD203B41FA5}">
                      <a16:colId xmlns:a16="http://schemas.microsoft.com/office/drawing/2014/main" val="103562618"/>
                    </a:ext>
                  </a:extLst>
                </a:gridCol>
                <a:gridCol w="1481240">
                  <a:extLst>
                    <a:ext uri="{9D8B030D-6E8A-4147-A177-3AD203B41FA5}">
                      <a16:colId xmlns:a16="http://schemas.microsoft.com/office/drawing/2014/main" val="710937957"/>
                    </a:ext>
                  </a:extLst>
                </a:gridCol>
                <a:gridCol w="1455701">
                  <a:extLst>
                    <a:ext uri="{9D8B030D-6E8A-4147-A177-3AD203B41FA5}">
                      <a16:colId xmlns:a16="http://schemas.microsoft.com/office/drawing/2014/main" val="1702870972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mat. tubo aço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188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espessura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Dint (mm)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A (cm²)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8049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77,9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47,7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6609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Symbol" panose="05050102010706020507" pitchFamily="18" charset="2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2495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K(m)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Verdana" panose="020B0604030504040204" pitchFamily="34" charset="0"/>
                        </a:rPr>
                        <a:t>DH/k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1163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4,60E-05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1693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72372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1A6BFE4-D33A-4D27-918D-7CD0A00F2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87067"/>
              </p:ext>
            </p:extLst>
          </p:nvPr>
        </p:nvGraphicFramePr>
        <p:xfrm>
          <a:off x="10197824" y="318054"/>
          <a:ext cx="622300" cy="3291840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:a16="http://schemas.microsoft.com/office/drawing/2014/main" val="109463719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Q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0448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2555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6613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4141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14918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20,0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2563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25,0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1889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9918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551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762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0514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99293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76EDEE9-1B7D-4917-9B14-F74467AC4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03290"/>
              </p:ext>
            </p:extLst>
          </p:nvPr>
        </p:nvGraphicFramePr>
        <p:xfrm>
          <a:off x="593863" y="2972097"/>
          <a:ext cx="6154805" cy="3291840"/>
        </p:xfrm>
        <a:graphic>
          <a:graphicData uri="http://schemas.openxmlformats.org/drawingml/2006/table">
            <a:tbl>
              <a:tblPr/>
              <a:tblGrid>
                <a:gridCol w="847150">
                  <a:extLst>
                    <a:ext uri="{9D8B030D-6E8A-4147-A177-3AD203B41FA5}">
                      <a16:colId xmlns:a16="http://schemas.microsoft.com/office/drawing/2014/main" val="1914969530"/>
                    </a:ext>
                  </a:extLst>
                </a:gridCol>
                <a:gridCol w="847150">
                  <a:extLst>
                    <a:ext uri="{9D8B030D-6E8A-4147-A177-3AD203B41FA5}">
                      <a16:colId xmlns:a16="http://schemas.microsoft.com/office/drawing/2014/main" val="137767253"/>
                    </a:ext>
                  </a:extLst>
                </a:gridCol>
                <a:gridCol w="847150">
                  <a:extLst>
                    <a:ext uri="{9D8B030D-6E8A-4147-A177-3AD203B41FA5}">
                      <a16:colId xmlns:a16="http://schemas.microsoft.com/office/drawing/2014/main" val="743780428"/>
                    </a:ext>
                  </a:extLst>
                </a:gridCol>
                <a:gridCol w="847150">
                  <a:extLst>
                    <a:ext uri="{9D8B030D-6E8A-4147-A177-3AD203B41FA5}">
                      <a16:colId xmlns:a16="http://schemas.microsoft.com/office/drawing/2014/main" val="3407465704"/>
                    </a:ext>
                  </a:extLst>
                </a:gridCol>
                <a:gridCol w="1071905">
                  <a:extLst>
                    <a:ext uri="{9D8B030D-6E8A-4147-A177-3AD203B41FA5}">
                      <a16:colId xmlns:a16="http://schemas.microsoft.com/office/drawing/2014/main" val="945466118"/>
                    </a:ext>
                  </a:extLst>
                </a:gridCol>
                <a:gridCol w="847150">
                  <a:extLst>
                    <a:ext uri="{9D8B030D-6E8A-4147-A177-3AD203B41FA5}">
                      <a16:colId xmlns:a16="http://schemas.microsoft.com/office/drawing/2014/main" val="1696444811"/>
                    </a:ext>
                  </a:extLst>
                </a:gridCol>
                <a:gridCol w="847150">
                  <a:extLst>
                    <a:ext uri="{9D8B030D-6E8A-4147-A177-3AD203B41FA5}">
                      <a16:colId xmlns:a16="http://schemas.microsoft.com/office/drawing/2014/main" val="1117760164"/>
                    </a:ext>
                  </a:extLst>
                </a:gridCol>
              </a:tblGrid>
              <a:tr h="2901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Q(m³/h)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v(m/s)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Haaland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Swamee e Jain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Churchill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planilha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558041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23701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6864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47403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499357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71104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37129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94806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38470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118507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38179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142209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536236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165910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03286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189611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26464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213313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1347"/>
                  </a:ext>
                </a:extLst>
              </a:tr>
              <a:tr h="245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237014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53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19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1E45300-743B-4E13-A787-7CC0FB032705}"/>
              </a:ext>
            </a:extLst>
          </p:cNvPr>
          <p:cNvGraphicFramePr>
            <a:graphicFrameLocks noGrp="1"/>
          </p:cNvGraphicFramePr>
          <p:nvPr/>
        </p:nvGraphicFramePr>
        <p:xfrm>
          <a:off x="593863" y="318054"/>
          <a:ext cx="7834520" cy="822960"/>
        </p:xfrm>
        <a:graphic>
          <a:graphicData uri="http://schemas.openxmlformats.org/drawingml/2006/table">
            <a:tbl>
              <a:tblPr/>
              <a:tblGrid>
                <a:gridCol w="1283750">
                  <a:extLst>
                    <a:ext uri="{9D8B030D-6E8A-4147-A177-3AD203B41FA5}">
                      <a16:colId xmlns:a16="http://schemas.microsoft.com/office/drawing/2014/main" val="3162568142"/>
                    </a:ext>
                  </a:extLst>
                </a:gridCol>
                <a:gridCol w="1024270">
                  <a:extLst>
                    <a:ext uri="{9D8B030D-6E8A-4147-A177-3AD203B41FA5}">
                      <a16:colId xmlns:a16="http://schemas.microsoft.com/office/drawing/2014/main" val="2096643625"/>
                    </a:ext>
                  </a:extLst>
                </a:gridCol>
                <a:gridCol w="1051583">
                  <a:extLst>
                    <a:ext uri="{9D8B030D-6E8A-4147-A177-3AD203B41FA5}">
                      <a16:colId xmlns:a16="http://schemas.microsoft.com/office/drawing/2014/main" val="568161812"/>
                    </a:ext>
                  </a:extLst>
                </a:gridCol>
                <a:gridCol w="1037927">
                  <a:extLst>
                    <a:ext uri="{9D8B030D-6E8A-4147-A177-3AD203B41FA5}">
                      <a16:colId xmlns:a16="http://schemas.microsoft.com/office/drawing/2014/main" val="1747432805"/>
                    </a:ext>
                  </a:extLst>
                </a:gridCol>
                <a:gridCol w="1775399">
                  <a:extLst>
                    <a:ext uri="{9D8B030D-6E8A-4147-A177-3AD203B41FA5}">
                      <a16:colId xmlns:a16="http://schemas.microsoft.com/office/drawing/2014/main" val="3655672891"/>
                    </a:ext>
                  </a:extLst>
                </a:gridCol>
                <a:gridCol w="1661591">
                  <a:extLst>
                    <a:ext uri="{9D8B030D-6E8A-4147-A177-3AD203B41FA5}">
                      <a16:colId xmlns:a16="http://schemas.microsoft.com/office/drawing/2014/main" val="2421603019"/>
                    </a:ext>
                  </a:extLst>
                </a:gridCol>
              </a:tblGrid>
              <a:tr h="1676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propriedades do fluido transportado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0677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temp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(ºC)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m 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(kg/</a:t>
                      </a:r>
                      <a:r>
                        <a:rPr lang="pt-B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ms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(kg/m³)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pv (Pa)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(m²/s)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294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9,55E-04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997,8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9,570E-07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36063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1A6BFE4-D33A-4D27-918D-7CD0A00F2A81}"/>
              </a:ext>
            </a:extLst>
          </p:cNvPr>
          <p:cNvGraphicFramePr>
            <a:graphicFrameLocks noGrp="1"/>
          </p:cNvGraphicFramePr>
          <p:nvPr/>
        </p:nvGraphicFramePr>
        <p:xfrm>
          <a:off x="10197824" y="318054"/>
          <a:ext cx="622300" cy="3291840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:a16="http://schemas.microsoft.com/office/drawing/2014/main" val="109463719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Q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0448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2555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6613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4141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14918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20,0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2563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25,0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1889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9918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551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762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0514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99293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B35911-BC71-481E-BC76-FAED0B08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89919"/>
              </p:ext>
            </p:extLst>
          </p:nvPr>
        </p:nvGraphicFramePr>
        <p:xfrm>
          <a:off x="593863" y="1284433"/>
          <a:ext cx="6134928" cy="1975602"/>
        </p:xfrm>
        <a:graphic>
          <a:graphicData uri="http://schemas.openxmlformats.org/drawingml/2006/table">
            <a:tbl>
              <a:tblPr/>
              <a:tblGrid>
                <a:gridCol w="1781929">
                  <a:extLst>
                    <a:ext uri="{9D8B030D-6E8A-4147-A177-3AD203B41FA5}">
                      <a16:colId xmlns:a16="http://schemas.microsoft.com/office/drawing/2014/main" val="1258582240"/>
                    </a:ext>
                  </a:extLst>
                </a:gridCol>
                <a:gridCol w="1425543">
                  <a:extLst>
                    <a:ext uri="{9D8B030D-6E8A-4147-A177-3AD203B41FA5}">
                      <a16:colId xmlns:a16="http://schemas.microsoft.com/office/drawing/2014/main" val="1324762393"/>
                    </a:ext>
                  </a:extLst>
                </a:gridCol>
                <a:gridCol w="1476456">
                  <a:extLst>
                    <a:ext uri="{9D8B030D-6E8A-4147-A177-3AD203B41FA5}">
                      <a16:colId xmlns:a16="http://schemas.microsoft.com/office/drawing/2014/main" val="2775611046"/>
                    </a:ext>
                  </a:extLst>
                </a:gridCol>
                <a:gridCol w="1451000">
                  <a:extLst>
                    <a:ext uri="{9D8B030D-6E8A-4147-A177-3AD203B41FA5}">
                      <a16:colId xmlns:a16="http://schemas.microsoft.com/office/drawing/2014/main" val="3527753396"/>
                    </a:ext>
                  </a:extLst>
                </a:gridCol>
              </a:tblGrid>
              <a:tr h="3628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mat. tubo aço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74064"/>
                  </a:ext>
                </a:extLst>
              </a:tr>
              <a:tr h="36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espessura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Dint (mm)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A (cm²)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96821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52,5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47192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Symbol" panose="05050102010706020507" pitchFamily="18" charset="2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39150"/>
                  </a:ext>
                </a:extLst>
              </a:tr>
              <a:tr h="36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K(m)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Verdana" panose="020B0604030504040204" pitchFamily="34" charset="0"/>
                        </a:rPr>
                        <a:t>DH/k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357920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4,60E-05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1141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82419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3075C40-648B-427C-8A2E-EED6838E7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9242"/>
              </p:ext>
            </p:extLst>
          </p:nvPr>
        </p:nvGraphicFramePr>
        <p:xfrm>
          <a:off x="593862" y="3260035"/>
          <a:ext cx="6134926" cy="3348570"/>
        </p:xfrm>
        <a:graphic>
          <a:graphicData uri="http://schemas.openxmlformats.org/drawingml/2006/table">
            <a:tbl>
              <a:tblPr/>
              <a:tblGrid>
                <a:gridCol w="844414">
                  <a:extLst>
                    <a:ext uri="{9D8B030D-6E8A-4147-A177-3AD203B41FA5}">
                      <a16:colId xmlns:a16="http://schemas.microsoft.com/office/drawing/2014/main" val="1590294714"/>
                    </a:ext>
                  </a:extLst>
                </a:gridCol>
                <a:gridCol w="844414">
                  <a:extLst>
                    <a:ext uri="{9D8B030D-6E8A-4147-A177-3AD203B41FA5}">
                      <a16:colId xmlns:a16="http://schemas.microsoft.com/office/drawing/2014/main" val="3574668839"/>
                    </a:ext>
                  </a:extLst>
                </a:gridCol>
                <a:gridCol w="844414">
                  <a:extLst>
                    <a:ext uri="{9D8B030D-6E8A-4147-A177-3AD203B41FA5}">
                      <a16:colId xmlns:a16="http://schemas.microsoft.com/office/drawing/2014/main" val="3504503981"/>
                    </a:ext>
                  </a:extLst>
                </a:gridCol>
                <a:gridCol w="844414">
                  <a:extLst>
                    <a:ext uri="{9D8B030D-6E8A-4147-A177-3AD203B41FA5}">
                      <a16:colId xmlns:a16="http://schemas.microsoft.com/office/drawing/2014/main" val="2783425017"/>
                    </a:ext>
                  </a:extLst>
                </a:gridCol>
                <a:gridCol w="1068442">
                  <a:extLst>
                    <a:ext uri="{9D8B030D-6E8A-4147-A177-3AD203B41FA5}">
                      <a16:colId xmlns:a16="http://schemas.microsoft.com/office/drawing/2014/main" val="3100729173"/>
                    </a:ext>
                  </a:extLst>
                </a:gridCol>
                <a:gridCol w="844414">
                  <a:extLst>
                    <a:ext uri="{9D8B030D-6E8A-4147-A177-3AD203B41FA5}">
                      <a16:colId xmlns:a16="http://schemas.microsoft.com/office/drawing/2014/main" val="1539913148"/>
                    </a:ext>
                  </a:extLst>
                </a:gridCol>
                <a:gridCol w="844414">
                  <a:extLst>
                    <a:ext uri="{9D8B030D-6E8A-4147-A177-3AD203B41FA5}">
                      <a16:colId xmlns:a16="http://schemas.microsoft.com/office/drawing/2014/main" val="1912631904"/>
                    </a:ext>
                  </a:extLst>
                </a:gridCol>
              </a:tblGrid>
              <a:tr h="330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Q(m³/h)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v(m/s)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Haaland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Swamee e Jain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Churchill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planilha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761810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35112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48038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70224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63950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1,92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105336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91791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2,56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140448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56359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175560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008574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210672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96282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4,48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245784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10359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280896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5689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316008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83434"/>
                  </a:ext>
                </a:extLst>
              </a:tr>
              <a:tr h="27999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6,40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351120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0,0199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9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56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5A3F495-7DED-4D27-B8E5-DED20D9998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16785"/>
              </p:ext>
            </p:extLst>
          </p:nvPr>
        </p:nvGraphicFramePr>
        <p:xfrm>
          <a:off x="1096134" y="311633"/>
          <a:ext cx="9999732" cy="50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4775040" imgH="241200" progId="Equation.DSMT4">
                  <p:embed/>
                </p:oleObj>
              </mc:Choice>
              <mc:Fallback>
                <p:oleObj name="Equation" r:id="rId4" imgW="4775040" imgH="2412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A2CF434-0576-4C66-915A-C37D1A4922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6134" y="311633"/>
                        <a:ext cx="9999732" cy="503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8759543-EBD5-4E2C-9A6A-1F319D621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30387"/>
              </p:ext>
            </p:extLst>
          </p:nvPr>
        </p:nvGraphicFramePr>
        <p:xfrm>
          <a:off x="1679712" y="1510747"/>
          <a:ext cx="8468139" cy="4353344"/>
        </p:xfrm>
        <a:graphic>
          <a:graphicData uri="http://schemas.openxmlformats.org/drawingml/2006/table">
            <a:tbl>
              <a:tblPr/>
              <a:tblGrid>
                <a:gridCol w="1339506">
                  <a:extLst>
                    <a:ext uri="{9D8B030D-6E8A-4147-A177-3AD203B41FA5}">
                      <a16:colId xmlns:a16="http://schemas.microsoft.com/office/drawing/2014/main" val="554863708"/>
                    </a:ext>
                  </a:extLst>
                </a:gridCol>
                <a:gridCol w="1416489">
                  <a:extLst>
                    <a:ext uri="{9D8B030D-6E8A-4147-A177-3AD203B41FA5}">
                      <a16:colId xmlns:a16="http://schemas.microsoft.com/office/drawing/2014/main" val="3787720302"/>
                    </a:ext>
                  </a:extLst>
                </a:gridCol>
                <a:gridCol w="1508868">
                  <a:extLst>
                    <a:ext uri="{9D8B030D-6E8A-4147-A177-3AD203B41FA5}">
                      <a16:colId xmlns:a16="http://schemas.microsoft.com/office/drawing/2014/main" val="3886433943"/>
                    </a:ext>
                  </a:extLst>
                </a:gridCol>
                <a:gridCol w="1231729">
                  <a:extLst>
                    <a:ext uri="{9D8B030D-6E8A-4147-A177-3AD203B41FA5}">
                      <a16:colId xmlns:a16="http://schemas.microsoft.com/office/drawing/2014/main" val="966249620"/>
                    </a:ext>
                  </a:extLst>
                </a:gridCol>
                <a:gridCol w="1462679">
                  <a:extLst>
                    <a:ext uri="{9D8B030D-6E8A-4147-A177-3AD203B41FA5}">
                      <a16:colId xmlns:a16="http://schemas.microsoft.com/office/drawing/2014/main" val="1418717483"/>
                    </a:ext>
                  </a:extLst>
                </a:gridCol>
                <a:gridCol w="1508868">
                  <a:extLst>
                    <a:ext uri="{9D8B030D-6E8A-4147-A177-3AD203B41FA5}">
                      <a16:colId xmlns:a16="http://schemas.microsoft.com/office/drawing/2014/main" val="1003710140"/>
                    </a:ext>
                  </a:extLst>
                </a:gridCol>
              </a:tblGrid>
              <a:tr h="412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Q(m³/h)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pt-BR" sz="1800" b="0" i="0" u="none" strike="noStrike" baseline="-250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B214</a:t>
                      </a:r>
                      <a:r>
                        <a:rPr lang="pt-BR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(m)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pt-BR" sz="1800" b="0" i="0" u="none" strike="noStrike" baseline="-250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B214 </a:t>
                      </a:r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3"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pt-BR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87304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488423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150884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94416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674453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309637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077221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433538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76590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6670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104775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2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05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B572251-F416-4D4E-BA95-65B15CCB7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42607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960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3D8FE6E-EC49-4575-9D35-BCA48BD09B1A}"/>
              </a:ext>
            </a:extLst>
          </p:cNvPr>
          <p:cNvSpPr/>
          <p:nvPr/>
        </p:nvSpPr>
        <p:spPr>
          <a:xfrm>
            <a:off x="1817457" y="154766"/>
            <a:ext cx="8557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ponto de trabalho H</a:t>
            </a:r>
            <a:r>
              <a:rPr lang="pt-BR" sz="54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</a:t>
            </a:r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H</a:t>
            </a:r>
            <a:r>
              <a:rPr lang="pt-BR" sz="54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164AF25-30C4-499A-A194-73543D10D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58031"/>
              </p:ext>
            </p:extLst>
          </p:nvPr>
        </p:nvGraphicFramePr>
        <p:xfrm>
          <a:off x="1006130" y="1278333"/>
          <a:ext cx="4166428" cy="468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3" imgW="2145960" imgH="241200" progId="Equation.DSMT4">
                  <p:embed/>
                </p:oleObj>
              </mc:Choice>
              <mc:Fallback>
                <p:oleObj name="Equation" r:id="rId3" imgW="2145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6130" y="1278333"/>
                        <a:ext cx="4166428" cy="468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1FE9A97-9630-4BFF-A18E-D94895CCB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106242"/>
              </p:ext>
            </p:extLst>
          </p:nvPr>
        </p:nvGraphicFramePr>
        <p:xfrm>
          <a:off x="6297612" y="1278679"/>
          <a:ext cx="43640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5" imgW="2247840" imgH="241200" progId="Equation.DSMT4">
                  <p:embed/>
                </p:oleObj>
              </mc:Choice>
              <mc:Fallback>
                <p:oleObj name="Equation" r:id="rId5" imgW="2247840" imgH="2412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164AF25-30C4-499A-A194-73543D10D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7612" y="1278679"/>
                        <a:ext cx="4364038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93BA9CE-AB76-4CDB-98A7-F0E8B91B0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17046"/>
              </p:ext>
            </p:extLst>
          </p:nvPr>
        </p:nvGraphicFramePr>
        <p:xfrm>
          <a:off x="2225951" y="1925400"/>
          <a:ext cx="7343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7" imgW="3784320" imgH="228600" progId="Equation.DSMT4">
                  <p:embed/>
                </p:oleObj>
              </mc:Choice>
              <mc:Fallback>
                <p:oleObj name="Equation" r:id="rId7" imgW="3784320" imgH="2286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164AF25-30C4-499A-A194-73543D10D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25951" y="1925400"/>
                        <a:ext cx="734377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9C4A2C3-7003-4C3D-8F0C-87FF8CDA5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2041"/>
              </p:ext>
            </p:extLst>
          </p:nvPr>
        </p:nvGraphicFramePr>
        <p:xfrm>
          <a:off x="881062" y="2548309"/>
          <a:ext cx="10645776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9" imgW="5486400" imgH="507960" progId="Equation.DSMT4">
                  <p:embed/>
                </p:oleObj>
              </mc:Choice>
              <mc:Fallback>
                <p:oleObj name="Equation" r:id="rId9" imgW="5486400" imgH="5079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93BA9CE-AB76-4CDB-98A7-F0E8B91B0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1062" y="2548309"/>
                        <a:ext cx="10645776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E60EE63-53F7-4E69-B12A-014029CF2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92563"/>
              </p:ext>
            </p:extLst>
          </p:nvPr>
        </p:nvGraphicFramePr>
        <p:xfrm>
          <a:off x="1298850" y="3652018"/>
          <a:ext cx="91979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11" imgW="4736880" imgH="419040" progId="Equation.DSMT4">
                  <p:embed/>
                </p:oleObj>
              </mc:Choice>
              <mc:Fallback>
                <p:oleObj name="Equation" r:id="rId11" imgW="4736880" imgH="4190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9C4A2C3-7003-4C3D-8F0C-87FF8CDA5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8850" y="3652018"/>
                        <a:ext cx="9197975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665827B-FAD7-4249-9B5A-095D2EB76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715512"/>
              </p:ext>
            </p:extLst>
          </p:nvPr>
        </p:nvGraphicFramePr>
        <p:xfrm>
          <a:off x="881062" y="4556341"/>
          <a:ext cx="111220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13" imgW="5727600" imgH="291960" progId="Equation.DSMT4">
                  <p:embed/>
                </p:oleObj>
              </mc:Choice>
              <mc:Fallback>
                <p:oleObj name="Equation" r:id="rId13" imgW="5727600" imgH="2919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E60EE63-53F7-4E69-B12A-014029CF2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1062" y="4556341"/>
                        <a:ext cx="1112202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548AFB87-E851-4C7E-9BE5-83A824CFE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309646"/>
              </p:ext>
            </p:extLst>
          </p:nvPr>
        </p:nvGraphicFramePr>
        <p:xfrm>
          <a:off x="2438399" y="5213014"/>
          <a:ext cx="77184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15" imgW="3974760" imgH="685800" progId="Equation.DSMT4">
                  <p:embed/>
                </p:oleObj>
              </mc:Choice>
              <mc:Fallback>
                <p:oleObj name="Equation" r:id="rId15" imgW="3974760" imgH="685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665827B-FAD7-4249-9B5A-095D2EB76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38399" y="5213014"/>
                        <a:ext cx="7718425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8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2211EAC-72D3-4617-8F86-1B5656D1AFC8}"/>
              </a:ext>
            </a:extLst>
          </p:cNvPr>
          <p:cNvSpPr/>
          <p:nvPr/>
        </p:nvSpPr>
        <p:spPr>
          <a:xfrm>
            <a:off x="282695" y="835463"/>
            <a:ext cx="5569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Praticando a pedagogia da pergunta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89D9FCD-53F3-4778-ACE4-02CAB68A11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8682" y="1341418"/>
          <a:ext cx="29098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1498320" imgH="876240" progId="Equation.DSMT4">
                  <p:embed/>
                </p:oleObj>
              </mc:Choice>
              <mc:Fallback>
                <p:oleObj name="Equation" r:id="rId3" imgW="1498320" imgH="87624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89D9FCD-53F3-4778-ACE4-02CAB68A1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8682" y="1341418"/>
                        <a:ext cx="2909887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283114E8-D9C6-41FF-A7F8-BACF2821A24F}"/>
              </a:ext>
            </a:extLst>
          </p:cNvPr>
          <p:cNvGrpSpPr/>
          <p:nvPr/>
        </p:nvGrpSpPr>
        <p:grpSpPr>
          <a:xfrm>
            <a:off x="5872370" y="79534"/>
            <a:ext cx="6319630" cy="6345996"/>
            <a:chOff x="1069068" y="449266"/>
            <a:chExt cx="6319630" cy="6345996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F33E7E77-953A-4A67-958C-7B810CEF48D6}"/>
                </a:ext>
              </a:extLst>
            </p:cNvPr>
            <p:cNvGrpSpPr/>
            <p:nvPr/>
          </p:nvGrpSpPr>
          <p:grpSpPr>
            <a:xfrm>
              <a:off x="1069068" y="449266"/>
              <a:ext cx="6319630" cy="6345996"/>
              <a:chOff x="1272350" y="260648"/>
              <a:chExt cx="6319630" cy="634599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876DEC8F-98DB-4E7E-AA03-0C4C5A37CAE3}"/>
                  </a:ext>
                </a:extLst>
              </p:cNvPr>
              <p:cNvGrpSpPr/>
              <p:nvPr/>
            </p:nvGrpSpPr>
            <p:grpSpPr>
              <a:xfrm>
                <a:off x="1272350" y="260648"/>
                <a:ext cx="6319630" cy="6345996"/>
                <a:chOff x="1272350" y="260648"/>
                <a:chExt cx="6319630" cy="6345996"/>
              </a:xfrm>
            </p:grpSpPr>
            <p:grpSp>
              <p:nvGrpSpPr>
                <p:cNvPr id="10" name="Agrupar 9">
                  <a:extLst>
                    <a:ext uri="{FF2B5EF4-FFF2-40B4-BE49-F238E27FC236}">
                      <a16:creationId xmlns:a16="http://schemas.microsoft.com/office/drawing/2014/main" id="{381B354B-68CF-421E-8C10-D0B1DEDA931F}"/>
                    </a:ext>
                  </a:extLst>
                </p:cNvPr>
                <p:cNvGrpSpPr/>
                <p:nvPr/>
              </p:nvGrpSpPr>
              <p:grpSpPr>
                <a:xfrm>
                  <a:off x="1272350" y="260648"/>
                  <a:ext cx="6319630" cy="6345996"/>
                  <a:chOff x="1272350" y="260648"/>
                  <a:chExt cx="6319630" cy="6345996"/>
                </a:xfrm>
              </p:grpSpPr>
              <p:grpSp>
                <p:nvGrpSpPr>
                  <p:cNvPr id="15" name="Agrupar 14">
                    <a:extLst>
                      <a:ext uri="{FF2B5EF4-FFF2-40B4-BE49-F238E27FC236}">
                        <a16:creationId xmlns:a16="http://schemas.microsoft.com/office/drawing/2014/main" id="{AB8FDFB2-171C-4787-9FB6-4F00B5DF9C7E}"/>
                      </a:ext>
                    </a:extLst>
                  </p:cNvPr>
                  <p:cNvGrpSpPr/>
                  <p:nvPr/>
                </p:nvGrpSpPr>
                <p:grpSpPr>
                  <a:xfrm>
                    <a:off x="1272350" y="260648"/>
                    <a:ext cx="6319630" cy="6345996"/>
                    <a:chOff x="1272350" y="260648"/>
                    <a:chExt cx="6319630" cy="6345996"/>
                  </a:xfrm>
                </p:grpSpPr>
                <p:grpSp>
                  <p:nvGrpSpPr>
                    <p:cNvPr id="18" name="Grupo 8">
                      <a:extLst>
                        <a:ext uri="{FF2B5EF4-FFF2-40B4-BE49-F238E27FC236}">
                          <a16:creationId xmlns:a16="http://schemas.microsoft.com/office/drawing/2014/main" id="{FC3F01EA-AA3B-4E3D-9E64-C8A3A9E164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2350" y="260648"/>
                      <a:ext cx="6319630" cy="6345996"/>
                      <a:chOff x="1272350" y="260648"/>
                      <a:chExt cx="6319630" cy="6345996"/>
                    </a:xfrm>
                  </p:grpSpPr>
                  <p:pic>
                    <p:nvPicPr>
                      <p:cNvPr id="21" name="Imagem 20">
                        <a:extLst>
                          <a:ext uri="{FF2B5EF4-FFF2-40B4-BE49-F238E27FC236}">
                            <a16:creationId xmlns:a16="http://schemas.microsoft.com/office/drawing/2014/main" id="{9F64F020-F391-45CC-9ABB-4344B3732B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72350" y="485964"/>
                        <a:ext cx="6319630" cy="612068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2" name="Conector de seta reta 5">
                        <a:extLst>
                          <a:ext uri="{FF2B5EF4-FFF2-40B4-BE49-F238E27FC236}">
                            <a16:creationId xmlns:a16="http://schemas.microsoft.com/office/drawing/2014/main" id="{71BFA97B-5F34-4664-9D02-FE7C3F3DDC7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207604" y="629980"/>
                        <a:ext cx="1080120" cy="648072"/>
                      </a:xfrm>
                      <a:prstGeom prst="straightConnector1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" name="Retângulo 22">
                        <a:extLst>
                          <a:ext uri="{FF2B5EF4-FFF2-40B4-BE49-F238E27FC236}">
                            <a16:creationId xmlns:a16="http://schemas.microsoft.com/office/drawing/2014/main" id="{78F91627-10E4-426A-AF0B-8F8A6C2976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87724" y="260648"/>
                        <a:ext cx="1944216" cy="73866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endParaRPr>
                      </a:p>
                      <a:p>
                        <a:pPr algn="ctr"/>
                        <a:r>
                          <a:rPr lang="en-US" sz="1200" dirty="0">
                            <a:solidFill>
                              <a:schemeClr val="bg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rPr>
                          <a:t>Tanque de grandes dimensões e aberto à atmosfera</a:t>
                        </a:r>
                        <a:endParaRPr lang="pt-BR" sz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endParaRPr>
                      </a:p>
                      <a:p>
                        <a:pPr algn="ctr"/>
                        <a:endParaRPr lang="pt-BR" dirty="0"/>
                      </a:p>
                    </p:txBody>
                  </p:sp>
                </p:grpSp>
                <p:cxnSp>
                  <p:nvCxnSpPr>
                    <p:cNvPr id="19" name="Conector reto 18">
                      <a:extLst>
                        <a:ext uri="{FF2B5EF4-FFF2-40B4-BE49-F238E27FC236}">
                          <a16:creationId xmlns:a16="http://schemas.microsoft.com/office/drawing/2014/main" id="{930C9291-F5EF-4D10-B108-35493E26079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657600" y="4025348"/>
                      <a:ext cx="0" cy="695739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CaixaDeTexto 19">
                      <a:extLst>
                        <a:ext uri="{FF2B5EF4-FFF2-40B4-BE49-F238E27FC236}">
                          <a16:creationId xmlns:a16="http://schemas.microsoft.com/office/drawing/2014/main" id="{F1A94E62-35CB-4D12-89F6-EFE4CDD139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8756" y="3786809"/>
                      <a:ext cx="4273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p:txBody>
                </p:sp>
              </p:grpSp>
              <p:cxnSp>
                <p:nvCxnSpPr>
                  <p:cNvPr id="16" name="Conector reto 15">
                    <a:extLst>
                      <a:ext uri="{FF2B5EF4-FFF2-40B4-BE49-F238E27FC236}">
                        <a16:creationId xmlns:a16="http://schemas.microsoft.com/office/drawing/2014/main" id="{7B2D9E54-1BE7-4AFD-8463-87D43D07E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35895" y="3965065"/>
                    <a:ext cx="0" cy="537361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2A5351B0-F01A-4B25-9724-B4547D232FC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1959" y="3717883"/>
                    <a:ext cx="42738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200" dirty="0">
                        <a:solidFill>
                          <a:srgbClr val="FF0000"/>
                        </a:solidFill>
                      </a:rPr>
                      <a:t>14</a:t>
                    </a:r>
                  </a:p>
                </p:txBody>
              </p:sp>
            </p:grpSp>
            <p:cxnSp>
              <p:nvCxnSpPr>
                <p:cNvPr id="11" name="Conector reto 10">
                  <a:extLst>
                    <a:ext uri="{FF2B5EF4-FFF2-40B4-BE49-F238E27FC236}">
                      <a16:creationId xmlns:a16="http://schemas.microsoft.com/office/drawing/2014/main" id="{BEB341F2-97D6-4A87-B5BE-4CB06AF79D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85862" y="3133488"/>
                  <a:ext cx="0" cy="53736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8A78604E-895D-4963-8E9C-3E78C7AE9E83}"/>
                    </a:ext>
                  </a:extLst>
                </p:cNvPr>
                <p:cNvSpPr txBox="1"/>
                <p:nvPr/>
              </p:nvSpPr>
              <p:spPr>
                <a:xfrm>
                  <a:off x="4311926" y="2886306"/>
                  <a:ext cx="427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solidFill>
                        <a:srgbClr val="FF0000"/>
                      </a:solidFill>
                    </a:rPr>
                    <a:t>16</a:t>
                  </a:r>
                </a:p>
              </p:txBody>
            </p:sp>
            <p:cxnSp>
              <p:nvCxnSpPr>
                <p:cNvPr id="13" name="Conector reto 12">
                  <a:extLst>
                    <a:ext uri="{FF2B5EF4-FFF2-40B4-BE49-F238E27FC236}">
                      <a16:creationId xmlns:a16="http://schemas.microsoft.com/office/drawing/2014/main" id="{39867684-070B-49B3-8D3A-FB2125C3FAFE}"/>
                    </a:ext>
                  </a:extLst>
                </p:cNvPr>
                <p:cNvCxnSpPr/>
                <p:nvPr/>
              </p:nvCxnSpPr>
              <p:spPr>
                <a:xfrm flipH="1" flipV="1">
                  <a:off x="3975650" y="3269974"/>
                  <a:ext cx="456515" cy="7553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86A30360-7817-466B-A4CF-9A9D582E52F4}"/>
                    </a:ext>
                  </a:extLst>
                </p:cNvPr>
                <p:cNvSpPr txBox="1"/>
                <p:nvPr/>
              </p:nvSpPr>
              <p:spPr>
                <a:xfrm>
                  <a:off x="3797575" y="3052610"/>
                  <a:ext cx="427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solidFill>
                        <a:srgbClr val="FF0000"/>
                      </a:solidFill>
                    </a:rPr>
                    <a:t>15</a:t>
                  </a:r>
                </a:p>
              </p:txBody>
            </p:sp>
          </p:grpSp>
          <p:cxnSp>
            <p:nvCxnSpPr>
              <p:cNvPr id="8" name="Conector reto 7">
                <a:extLst>
                  <a:ext uri="{FF2B5EF4-FFF2-40B4-BE49-F238E27FC236}">
                    <a16:creationId xmlns:a16="http://schemas.microsoft.com/office/drawing/2014/main" id="{3B3EEA0C-01CC-47DD-8CC7-A15D23922495}"/>
                  </a:ext>
                </a:extLst>
              </p:cNvPr>
              <p:cNvCxnSpPr/>
              <p:nvPr/>
            </p:nvCxnSpPr>
            <p:spPr>
              <a:xfrm flipH="1" flipV="1">
                <a:off x="5118652" y="3429000"/>
                <a:ext cx="169072" cy="457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904B239-F3D7-4B23-BC3C-F91E1E67844B}"/>
                  </a:ext>
                </a:extLst>
              </p:cNvPr>
              <p:cNvSpPr txBox="1"/>
              <p:nvPr/>
            </p:nvSpPr>
            <p:spPr>
              <a:xfrm>
                <a:off x="4914566" y="3177843"/>
                <a:ext cx="4273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FF0000"/>
                    </a:solidFill>
                  </a:rPr>
                  <a:t>17</a:t>
                </a:r>
              </a:p>
            </p:txBody>
          </p:sp>
        </p:grpSp>
        <p:graphicFrame>
          <p:nvGraphicFramePr>
            <p:cNvPr id="6" name="Objeto 5">
              <a:extLst>
                <a:ext uri="{FF2B5EF4-FFF2-40B4-BE49-F238E27FC236}">
                  <a16:creationId xmlns:a16="http://schemas.microsoft.com/office/drawing/2014/main" id="{568103C6-5502-4DA0-BFBB-B553C19298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00020" y="1430789"/>
            <a:ext cx="673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Equation" r:id="rId6" imgW="672840" imgH="406080" progId="Equation.DSMT4">
                    <p:embed/>
                  </p:oleObj>
                </mc:Choice>
                <mc:Fallback>
                  <p:oleObj name="Equation" r:id="rId6" imgW="672840" imgH="406080" progId="Equation.DSMT4">
                    <p:embed/>
                    <p:pic>
                      <p:nvPicPr>
                        <p:cNvPr id="6" name="Objeto 5">
                          <a:extLst>
                            <a:ext uri="{FF2B5EF4-FFF2-40B4-BE49-F238E27FC236}">
                              <a16:creationId xmlns:a16="http://schemas.microsoft.com/office/drawing/2014/main" id="{568103C6-5502-4DA0-BFBB-B553C19298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00020" y="1430789"/>
                          <a:ext cx="6731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169A04C9-8F96-40AF-AB86-8C7DC3E02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7185" y="3148495"/>
            <a:ext cx="3100620" cy="310062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B25E6778-9025-4518-BF36-F57F940D9FB6}"/>
              </a:ext>
            </a:extLst>
          </p:cNvPr>
          <p:cNvSpPr txBox="1"/>
          <p:nvPr/>
        </p:nvSpPr>
        <p:spPr>
          <a:xfrm>
            <a:off x="3608928" y="3613713"/>
            <a:ext cx="100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COMO?</a:t>
            </a:r>
          </a:p>
        </p:txBody>
      </p:sp>
    </p:spTree>
    <p:extLst>
      <p:ext uri="{BB962C8B-B14F-4D97-AF65-F5344CB8AC3E}">
        <p14:creationId xmlns:p14="http://schemas.microsoft.com/office/powerpoint/2010/main" val="32689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1E65E6B-F716-49A7-8684-9E0B345D3810}"/>
              </a:ext>
            </a:extLst>
          </p:cNvPr>
          <p:cNvGrpSpPr/>
          <p:nvPr/>
        </p:nvGrpSpPr>
        <p:grpSpPr>
          <a:xfrm>
            <a:off x="5872370" y="79534"/>
            <a:ext cx="6319630" cy="6345996"/>
            <a:chOff x="1069068" y="449266"/>
            <a:chExt cx="6319630" cy="6345996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BD93F296-ED4F-400A-9524-9DCF686A3BA2}"/>
                </a:ext>
              </a:extLst>
            </p:cNvPr>
            <p:cNvGrpSpPr/>
            <p:nvPr/>
          </p:nvGrpSpPr>
          <p:grpSpPr>
            <a:xfrm>
              <a:off x="1069068" y="449266"/>
              <a:ext cx="6319630" cy="6345996"/>
              <a:chOff x="1272350" y="260648"/>
              <a:chExt cx="6319630" cy="6345996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72AA643C-E784-4718-B297-7849270F00D0}"/>
                  </a:ext>
                </a:extLst>
              </p:cNvPr>
              <p:cNvGrpSpPr/>
              <p:nvPr/>
            </p:nvGrpSpPr>
            <p:grpSpPr>
              <a:xfrm>
                <a:off x="1272350" y="260648"/>
                <a:ext cx="6319630" cy="6345996"/>
                <a:chOff x="1272350" y="260648"/>
                <a:chExt cx="6319630" cy="6345996"/>
              </a:xfrm>
            </p:grpSpPr>
            <p:grpSp>
              <p:nvGrpSpPr>
                <p:cNvPr id="8" name="Agrupar 7">
                  <a:extLst>
                    <a:ext uri="{FF2B5EF4-FFF2-40B4-BE49-F238E27FC236}">
                      <a16:creationId xmlns:a16="http://schemas.microsoft.com/office/drawing/2014/main" id="{797D2708-48B0-41F0-877B-D51644DD47B2}"/>
                    </a:ext>
                  </a:extLst>
                </p:cNvPr>
                <p:cNvGrpSpPr/>
                <p:nvPr/>
              </p:nvGrpSpPr>
              <p:grpSpPr>
                <a:xfrm>
                  <a:off x="1272350" y="260648"/>
                  <a:ext cx="6319630" cy="6345996"/>
                  <a:chOff x="1272350" y="260648"/>
                  <a:chExt cx="6319630" cy="6345996"/>
                </a:xfrm>
              </p:grpSpPr>
              <p:grpSp>
                <p:nvGrpSpPr>
                  <p:cNvPr id="13" name="Agrupar 12">
                    <a:extLst>
                      <a:ext uri="{FF2B5EF4-FFF2-40B4-BE49-F238E27FC236}">
                        <a16:creationId xmlns:a16="http://schemas.microsoft.com/office/drawing/2014/main" id="{5B1ACDB0-3F4A-49AA-8938-BB15D790B5E5}"/>
                      </a:ext>
                    </a:extLst>
                  </p:cNvPr>
                  <p:cNvGrpSpPr/>
                  <p:nvPr/>
                </p:nvGrpSpPr>
                <p:grpSpPr>
                  <a:xfrm>
                    <a:off x="1272350" y="260648"/>
                    <a:ext cx="6319630" cy="6345996"/>
                    <a:chOff x="1272350" y="260648"/>
                    <a:chExt cx="6319630" cy="6345996"/>
                  </a:xfrm>
                </p:grpSpPr>
                <p:grpSp>
                  <p:nvGrpSpPr>
                    <p:cNvPr id="16" name="Grupo 8">
                      <a:extLst>
                        <a:ext uri="{FF2B5EF4-FFF2-40B4-BE49-F238E27FC236}">
                          <a16:creationId xmlns:a16="http://schemas.microsoft.com/office/drawing/2014/main" id="{14924EF5-401B-4575-904C-FB405D0012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2350" y="260648"/>
                      <a:ext cx="6319630" cy="6345996"/>
                      <a:chOff x="1272350" y="260648"/>
                      <a:chExt cx="6319630" cy="6345996"/>
                    </a:xfrm>
                  </p:grpSpPr>
                  <p:pic>
                    <p:nvPicPr>
                      <p:cNvPr id="19" name="Imagem 18">
                        <a:extLst>
                          <a:ext uri="{FF2B5EF4-FFF2-40B4-BE49-F238E27FC236}">
                            <a16:creationId xmlns:a16="http://schemas.microsoft.com/office/drawing/2014/main" id="{04A76F93-A2C7-489E-ADF8-1FBF50224E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72350" y="485964"/>
                        <a:ext cx="6319630" cy="612068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0" name="Conector de seta reta 5">
                        <a:extLst>
                          <a:ext uri="{FF2B5EF4-FFF2-40B4-BE49-F238E27FC236}">
                            <a16:creationId xmlns:a16="http://schemas.microsoft.com/office/drawing/2014/main" id="{5F3DC77C-0CED-4295-B500-351A55F7832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207604" y="629980"/>
                        <a:ext cx="1080120" cy="648072"/>
                      </a:xfrm>
                      <a:prstGeom prst="straightConnector1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" name="Retângulo 20">
                        <a:extLst>
                          <a:ext uri="{FF2B5EF4-FFF2-40B4-BE49-F238E27FC236}">
                            <a16:creationId xmlns:a16="http://schemas.microsoft.com/office/drawing/2014/main" id="{A50EDEEA-E117-41D5-9272-EA3834659A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87724" y="260648"/>
                        <a:ext cx="1944216" cy="73866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endParaRPr>
                      </a:p>
                      <a:p>
                        <a:pPr algn="ctr"/>
                        <a:r>
                          <a:rPr lang="en-US" sz="1200" dirty="0">
                            <a:solidFill>
                              <a:schemeClr val="bg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rPr>
                          <a:t>Tanque de grandes dimensões e aberto à atmosfera</a:t>
                        </a:r>
                        <a:endParaRPr lang="pt-BR" sz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endParaRPr>
                      </a:p>
                      <a:p>
                        <a:pPr algn="ctr"/>
                        <a:endParaRPr lang="pt-BR" dirty="0"/>
                      </a:p>
                    </p:txBody>
                  </p:sp>
                </p:grpSp>
                <p:cxnSp>
                  <p:nvCxnSpPr>
                    <p:cNvPr id="17" name="Conector reto 16">
                      <a:extLst>
                        <a:ext uri="{FF2B5EF4-FFF2-40B4-BE49-F238E27FC236}">
                          <a16:creationId xmlns:a16="http://schemas.microsoft.com/office/drawing/2014/main" id="{616C2866-C081-4CC2-ABC5-5261A28CCEE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657600" y="4025348"/>
                      <a:ext cx="0" cy="695739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CaixaDeTexto 17">
                      <a:extLst>
                        <a:ext uri="{FF2B5EF4-FFF2-40B4-BE49-F238E27FC236}">
                          <a16:creationId xmlns:a16="http://schemas.microsoft.com/office/drawing/2014/main" id="{C587706D-7D97-4D12-8B47-CAA4E027B7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8756" y="3786809"/>
                      <a:ext cx="4273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p:txBody>
                </p:sp>
              </p:grpSp>
              <p:cxnSp>
                <p:nvCxnSpPr>
                  <p:cNvPr id="14" name="Conector reto 13">
                    <a:extLst>
                      <a:ext uri="{FF2B5EF4-FFF2-40B4-BE49-F238E27FC236}">
                        <a16:creationId xmlns:a16="http://schemas.microsoft.com/office/drawing/2014/main" id="{AE4C0745-7309-43C9-961B-32E6E7FE68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35895" y="3965065"/>
                    <a:ext cx="0" cy="537361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CaixaDeTexto 14">
                    <a:extLst>
                      <a:ext uri="{FF2B5EF4-FFF2-40B4-BE49-F238E27FC236}">
                        <a16:creationId xmlns:a16="http://schemas.microsoft.com/office/drawing/2014/main" id="{D5EF8F04-B039-4E3C-A7D2-0FC3BDC3DC0C}"/>
                      </a:ext>
                    </a:extLst>
                  </p:cNvPr>
                  <p:cNvSpPr txBox="1"/>
                  <p:nvPr/>
                </p:nvSpPr>
                <p:spPr>
                  <a:xfrm>
                    <a:off x="3761959" y="3717883"/>
                    <a:ext cx="42738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200" dirty="0">
                        <a:solidFill>
                          <a:srgbClr val="FF0000"/>
                        </a:solidFill>
                      </a:rPr>
                      <a:t>14</a:t>
                    </a:r>
                  </a:p>
                </p:txBody>
              </p:sp>
            </p:grpSp>
            <p:cxnSp>
              <p:nvCxnSpPr>
                <p:cNvPr id="9" name="Conector reto 8">
                  <a:extLst>
                    <a:ext uri="{FF2B5EF4-FFF2-40B4-BE49-F238E27FC236}">
                      <a16:creationId xmlns:a16="http://schemas.microsoft.com/office/drawing/2014/main" id="{8093369A-8669-4DF6-96BC-596B87121B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85862" y="3133488"/>
                  <a:ext cx="0" cy="53736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896F5084-CDE8-4749-8C23-872F9548BA1F}"/>
                    </a:ext>
                  </a:extLst>
                </p:cNvPr>
                <p:cNvSpPr txBox="1"/>
                <p:nvPr/>
              </p:nvSpPr>
              <p:spPr>
                <a:xfrm>
                  <a:off x="4311926" y="2886306"/>
                  <a:ext cx="427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solidFill>
                        <a:srgbClr val="FF0000"/>
                      </a:solidFill>
                    </a:rPr>
                    <a:t>16</a:t>
                  </a:r>
                </a:p>
              </p:txBody>
            </p:sp>
            <p:cxnSp>
              <p:nvCxnSpPr>
                <p:cNvPr id="11" name="Conector reto 10">
                  <a:extLst>
                    <a:ext uri="{FF2B5EF4-FFF2-40B4-BE49-F238E27FC236}">
                      <a16:creationId xmlns:a16="http://schemas.microsoft.com/office/drawing/2014/main" id="{F886F9C8-FF1B-4610-8C50-383D5049EFED}"/>
                    </a:ext>
                  </a:extLst>
                </p:cNvPr>
                <p:cNvCxnSpPr/>
                <p:nvPr/>
              </p:nvCxnSpPr>
              <p:spPr>
                <a:xfrm flipH="1" flipV="1">
                  <a:off x="3975650" y="3269974"/>
                  <a:ext cx="456515" cy="7553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A043D2E9-C5E7-4D81-9974-B66765BB0065}"/>
                    </a:ext>
                  </a:extLst>
                </p:cNvPr>
                <p:cNvSpPr txBox="1"/>
                <p:nvPr/>
              </p:nvSpPr>
              <p:spPr>
                <a:xfrm>
                  <a:off x="3797575" y="3052610"/>
                  <a:ext cx="427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solidFill>
                        <a:srgbClr val="FF0000"/>
                      </a:solidFill>
                    </a:rPr>
                    <a:t>15</a:t>
                  </a:r>
                </a:p>
              </p:txBody>
            </p:sp>
          </p:grpSp>
          <p:cxnSp>
            <p:nvCxnSpPr>
              <p:cNvPr id="6" name="Conector reto 5">
                <a:extLst>
                  <a:ext uri="{FF2B5EF4-FFF2-40B4-BE49-F238E27FC236}">
                    <a16:creationId xmlns:a16="http://schemas.microsoft.com/office/drawing/2014/main" id="{F0DAF2D5-B78D-481F-A1EF-D85B4C2746C5}"/>
                  </a:ext>
                </a:extLst>
              </p:cNvPr>
              <p:cNvCxnSpPr/>
              <p:nvPr/>
            </p:nvCxnSpPr>
            <p:spPr>
              <a:xfrm flipH="1" flipV="1">
                <a:off x="5118652" y="3429000"/>
                <a:ext cx="169072" cy="457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C4698F9-DA73-4798-961C-475C8D8CAE1E}"/>
                  </a:ext>
                </a:extLst>
              </p:cNvPr>
              <p:cNvSpPr txBox="1"/>
              <p:nvPr/>
            </p:nvSpPr>
            <p:spPr>
              <a:xfrm>
                <a:off x="4914566" y="3177843"/>
                <a:ext cx="4273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FF0000"/>
                    </a:solidFill>
                  </a:rPr>
                  <a:t>17</a:t>
                </a:r>
              </a:p>
            </p:txBody>
          </p:sp>
        </p:grpSp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37537831-1D09-4FA3-88BA-2E6EEA394F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00020" y="1430789"/>
            <a:ext cx="673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4" imgW="672840" imgH="406080" progId="Equation.DSMT4">
                    <p:embed/>
                  </p:oleObj>
                </mc:Choice>
                <mc:Fallback>
                  <p:oleObj name="Equation" r:id="rId4" imgW="672840" imgH="406080" progId="Equation.DSMT4">
                    <p:embed/>
                    <p:pic>
                      <p:nvPicPr>
                        <p:cNvPr id="4" name="Objeto 3">
                          <a:extLst>
                            <a:ext uri="{FF2B5EF4-FFF2-40B4-BE49-F238E27FC236}">
                              <a16:creationId xmlns:a16="http://schemas.microsoft.com/office/drawing/2014/main" id="{37537831-1D09-4FA3-88BA-2E6EEA394F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00020" y="1430789"/>
                          <a:ext cx="6731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Imagem 22" descr="Uma imagem contendo óculos de sol, chapéu&#10;&#10;Descrição gerada automaticamente">
            <a:extLst>
              <a:ext uri="{FF2B5EF4-FFF2-40B4-BE49-F238E27FC236}">
                <a16:creationId xmlns:a16="http://schemas.microsoft.com/office/drawing/2014/main" id="{352B6164-44BC-466B-8002-D5A4B618F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14" y="925867"/>
            <a:ext cx="3383573" cy="3734124"/>
          </a:xfrm>
          <a:prstGeom prst="rect">
            <a:avLst/>
          </a:prstGeom>
        </p:spPr>
      </p:pic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C375739E-ECA4-44D9-99C1-02C946277947}"/>
              </a:ext>
            </a:extLst>
          </p:cNvPr>
          <p:cNvSpPr/>
          <p:nvPr/>
        </p:nvSpPr>
        <p:spPr>
          <a:xfrm>
            <a:off x="1152939" y="196352"/>
            <a:ext cx="3665613" cy="1729409"/>
          </a:xfrm>
          <a:prstGeom prst="wedgeEllipseCallout">
            <a:avLst>
              <a:gd name="adj1" fmla="val 50266"/>
              <a:gd name="adj2" fmla="val 59626"/>
            </a:avLst>
          </a:prstGeom>
          <a:solidFill>
            <a:srgbClr val="36363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Existem duas possibilidades!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D7AA8A4-E322-4DEB-B455-61272F71BF46}"/>
              </a:ext>
            </a:extLst>
          </p:cNvPr>
          <p:cNvSpPr txBox="1"/>
          <p:nvPr/>
        </p:nvSpPr>
        <p:spPr>
          <a:xfrm>
            <a:off x="157931" y="2246243"/>
            <a:ext cx="2694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pt-BR" b="1" dirty="0"/>
              <a:t>Aumentar a cota inicial com G2 fechada e G1 aberta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3B629EF-F2F1-475E-BF8D-E50A8AA1F98A}"/>
              </a:ext>
            </a:extLst>
          </p:cNvPr>
          <p:cNvSpPr txBox="1"/>
          <p:nvPr/>
        </p:nvSpPr>
        <p:spPr>
          <a:xfrm>
            <a:off x="228128" y="3584492"/>
            <a:ext cx="269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pt-BR" b="1" dirty="0"/>
              <a:t>Pressurizar o nível </a:t>
            </a:r>
            <a:r>
              <a:rPr lang="pt-BR" b="1" dirty="0" err="1"/>
              <a:t>inicil</a:t>
            </a:r>
            <a:endParaRPr lang="pt-BR" b="1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649B824-3314-4E75-9EA3-20A63758AA5A}"/>
              </a:ext>
            </a:extLst>
          </p:cNvPr>
          <p:cNvSpPr/>
          <p:nvPr/>
        </p:nvSpPr>
        <p:spPr>
          <a:xfrm>
            <a:off x="797358" y="4366639"/>
            <a:ext cx="240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Pede-se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21A883A-2323-4FF2-BA2C-0B1D8D354251}"/>
              </a:ext>
            </a:extLst>
          </p:cNvPr>
          <p:cNvSpPr txBox="1"/>
          <p:nvPr/>
        </p:nvSpPr>
        <p:spPr>
          <a:xfrm>
            <a:off x="417443" y="5575852"/>
            <a:ext cx="51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pt-BR" b="1" dirty="0"/>
              <a:t>Qual é o aumento da cota inicial?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7AF72ED-889E-4E8C-8C63-B24D54CE1963}"/>
              </a:ext>
            </a:extLst>
          </p:cNvPr>
          <p:cNvSpPr txBox="1"/>
          <p:nvPr/>
        </p:nvSpPr>
        <p:spPr>
          <a:xfrm>
            <a:off x="417443" y="6046401"/>
            <a:ext cx="51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pt-BR" b="1" dirty="0"/>
              <a:t>Qual é a pressão do ar comprimido a ser colocada no nível inicial?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9CFE3DC-AA3C-4449-AFFF-BE9222585775}"/>
              </a:ext>
            </a:extLst>
          </p:cNvPr>
          <p:cNvSpPr txBox="1"/>
          <p:nvPr/>
        </p:nvSpPr>
        <p:spPr>
          <a:xfrm>
            <a:off x="8255824" y="6271877"/>
            <a:ext cx="357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Entrega até 18/04 as 19:00 horas</a:t>
            </a:r>
          </a:p>
        </p:txBody>
      </p:sp>
    </p:spTree>
    <p:extLst>
      <p:ext uri="{BB962C8B-B14F-4D97-AF65-F5344CB8AC3E}">
        <p14:creationId xmlns:p14="http://schemas.microsoft.com/office/powerpoint/2010/main" val="16999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relógio&#10;&#10;Descrição gerada automaticamente">
            <a:extLst>
              <a:ext uri="{FF2B5EF4-FFF2-40B4-BE49-F238E27FC236}">
                <a16:creationId xmlns:a16="http://schemas.microsoft.com/office/drawing/2014/main" id="{E4495B3D-B7A5-4FA2-96D5-EE4764788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3" y="447261"/>
            <a:ext cx="5625553" cy="6052134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82410D95-E96C-4805-B31A-6212883673F9}"/>
              </a:ext>
            </a:extLst>
          </p:cNvPr>
          <p:cNvSpPr/>
          <p:nvPr/>
        </p:nvSpPr>
        <p:spPr>
          <a:xfrm>
            <a:off x="334415" y="1280199"/>
            <a:ext cx="6850997" cy="1855694"/>
          </a:xfrm>
          <a:prstGeom prst="wedgeEllipseCallout">
            <a:avLst>
              <a:gd name="adj1" fmla="val 70393"/>
              <a:gd name="adj2" fmla="val -16590"/>
            </a:avLst>
          </a:prstGeom>
          <a:solidFill>
            <a:srgbClr val="7B4F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Ache a equação da CCI para a instalação operando sem bomba e responda: </a:t>
            </a:r>
            <a:r>
              <a:rPr lang="pt-BR" b="1" i="1" dirty="0"/>
              <a:t>existe a vazão em queda livre?</a:t>
            </a:r>
            <a:r>
              <a:rPr lang="pt-BR" dirty="0"/>
              <a:t> Se não existir, qual a solução que você daria e qual o ponto de trabalho obtido?</a:t>
            </a:r>
          </a:p>
        </p:txBody>
      </p:sp>
    </p:spTree>
    <p:extLst>
      <p:ext uri="{BB962C8B-B14F-4D97-AF65-F5344CB8AC3E}">
        <p14:creationId xmlns:p14="http://schemas.microsoft.com/office/powerpoint/2010/main" val="165158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B11928A-5A24-4E68-98F8-48817C44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91547"/>
              </p:ext>
            </p:extLst>
          </p:nvPr>
        </p:nvGraphicFramePr>
        <p:xfrm>
          <a:off x="8675839" y="260648"/>
          <a:ext cx="2448272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Número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Singularidade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Saída normal de reservatório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Válvula gaveta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Tê de passagem direta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Válvula gaveta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Tê de passagem direta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Redução de 3 para 2”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Válvula globo reta sem guia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29" name="Agrupar 28">
            <a:extLst>
              <a:ext uri="{FF2B5EF4-FFF2-40B4-BE49-F238E27FC236}">
                <a16:creationId xmlns:a16="http://schemas.microsoft.com/office/drawing/2014/main" id="{1C64E26D-2BC3-4A60-A9BD-F2F0EA34141F}"/>
              </a:ext>
            </a:extLst>
          </p:cNvPr>
          <p:cNvGrpSpPr/>
          <p:nvPr/>
        </p:nvGrpSpPr>
        <p:grpSpPr>
          <a:xfrm>
            <a:off x="795272" y="512004"/>
            <a:ext cx="6319630" cy="6345996"/>
            <a:chOff x="1272350" y="260648"/>
            <a:chExt cx="6319630" cy="6345996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076A8575-D381-4463-B7FC-477514B28C31}"/>
                </a:ext>
              </a:extLst>
            </p:cNvPr>
            <p:cNvGrpSpPr/>
            <p:nvPr/>
          </p:nvGrpSpPr>
          <p:grpSpPr>
            <a:xfrm>
              <a:off x="1272350" y="260648"/>
              <a:ext cx="6319630" cy="6345996"/>
              <a:chOff x="1272350" y="260648"/>
              <a:chExt cx="6319630" cy="6345996"/>
            </a:xfrm>
          </p:grpSpPr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8F50C113-1B6E-43C1-9CF2-3E4A6A47C28C}"/>
                  </a:ext>
                </a:extLst>
              </p:cNvPr>
              <p:cNvGrpSpPr/>
              <p:nvPr/>
            </p:nvGrpSpPr>
            <p:grpSpPr>
              <a:xfrm>
                <a:off x="1272350" y="260648"/>
                <a:ext cx="6319630" cy="6345996"/>
                <a:chOff x="1272350" y="260648"/>
                <a:chExt cx="6319630" cy="6345996"/>
              </a:xfrm>
            </p:grpSpPr>
            <p:grpSp>
              <p:nvGrpSpPr>
                <p:cNvPr id="26" name="Agrupar 25">
                  <a:extLst>
                    <a:ext uri="{FF2B5EF4-FFF2-40B4-BE49-F238E27FC236}">
                      <a16:creationId xmlns:a16="http://schemas.microsoft.com/office/drawing/2014/main" id="{F18CCEAA-E42A-42D0-AA60-750D5E80B34A}"/>
                    </a:ext>
                  </a:extLst>
                </p:cNvPr>
                <p:cNvGrpSpPr/>
                <p:nvPr/>
              </p:nvGrpSpPr>
              <p:grpSpPr>
                <a:xfrm>
                  <a:off x="1272350" y="260648"/>
                  <a:ext cx="6319630" cy="6345996"/>
                  <a:chOff x="1272350" y="260648"/>
                  <a:chExt cx="6319630" cy="6345996"/>
                </a:xfrm>
              </p:grpSpPr>
              <p:grpSp>
                <p:nvGrpSpPr>
                  <p:cNvPr id="3" name="Grupo 8">
                    <a:extLst>
                      <a:ext uri="{FF2B5EF4-FFF2-40B4-BE49-F238E27FC236}">
                        <a16:creationId xmlns:a16="http://schemas.microsoft.com/office/drawing/2014/main" id="{DBD08DF9-350A-4D43-8ABC-0E39B09A9195}"/>
                      </a:ext>
                    </a:extLst>
                  </p:cNvPr>
                  <p:cNvGrpSpPr/>
                  <p:nvPr/>
                </p:nvGrpSpPr>
                <p:grpSpPr>
                  <a:xfrm>
                    <a:off x="1272350" y="260648"/>
                    <a:ext cx="6319630" cy="6345996"/>
                    <a:chOff x="1272350" y="260648"/>
                    <a:chExt cx="6319630" cy="6345996"/>
                  </a:xfrm>
                </p:grpSpPr>
                <p:pic>
                  <p:nvPicPr>
                    <p:cNvPr id="4" name="Imagem 3">
                      <a:extLst>
                        <a:ext uri="{FF2B5EF4-FFF2-40B4-BE49-F238E27FC236}">
                          <a16:creationId xmlns:a16="http://schemas.microsoft.com/office/drawing/2014/main" id="{EEC9CC45-3985-4DD2-A35F-5BB25043A8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72350" y="485964"/>
                      <a:ext cx="6319630" cy="612068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5" name="Conector de seta reta 5">
                      <a:extLst>
                        <a:ext uri="{FF2B5EF4-FFF2-40B4-BE49-F238E27FC236}">
                          <a16:creationId xmlns:a16="http://schemas.microsoft.com/office/drawing/2014/main" id="{6984E608-18DE-450F-AB9C-F8B7270207F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207604" y="629980"/>
                      <a:ext cx="1080120" cy="648072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Retângulo 5">
                      <a:extLst>
                        <a:ext uri="{FF2B5EF4-FFF2-40B4-BE49-F238E27FC236}">
                          <a16:creationId xmlns:a16="http://schemas.microsoft.com/office/drawing/2014/main" id="{E39EAE1B-0F88-45C1-B523-A9C442B1F1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7724" y="260648"/>
                      <a:ext cx="1944216" cy="73866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Tanque de grandes dimensões e aberto à atmosfera</a:t>
                      </a:r>
                      <a:endParaRPr lang="pt-BR" sz="12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pt-BR" dirty="0"/>
                    </a:p>
                  </p:txBody>
                </p:sp>
              </p:grpSp>
              <p:cxnSp>
                <p:nvCxnSpPr>
                  <p:cNvPr id="9" name="Conector reto 8">
                    <a:extLst>
                      <a:ext uri="{FF2B5EF4-FFF2-40B4-BE49-F238E27FC236}">
                        <a16:creationId xmlns:a16="http://schemas.microsoft.com/office/drawing/2014/main" id="{C079F8CF-98FF-45B0-B066-527B0210273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57600" y="4025348"/>
                    <a:ext cx="0" cy="695739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CaixaDeTexto 9">
                    <a:extLst>
                      <a:ext uri="{FF2B5EF4-FFF2-40B4-BE49-F238E27FC236}">
                        <a16:creationId xmlns:a16="http://schemas.microsoft.com/office/drawing/2014/main" id="{4F2B8F1D-EE2D-47FA-98F8-C7B228623C2F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756" y="3786809"/>
                    <a:ext cx="42738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200" dirty="0">
                        <a:solidFill>
                          <a:srgbClr val="FF0000"/>
                        </a:solidFill>
                      </a:rPr>
                      <a:t>13</a:t>
                    </a:r>
                  </a:p>
                </p:txBody>
              </p:sp>
            </p:grpSp>
            <p:cxnSp>
              <p:nvCxnSpPr>
                <p:cNvPr id="12" name="Conector reto 11">
                  <a:extLst>
                    <a:ext uri="{FF2B5EF4-FFF2-40B4-BE49-F238E27FC236}">
                      <a16:creationId xmlns:a16="http://schemas.microsoft.com/office/drawing/2014/main" id="{8A4E909F-91D4-4ED8-8BD8-4C19CDB2BB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35895" y="3965065"/>
                  <a:ext cx="0" cy="53736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9E372B59-5E82-49EA-9C67-EB06411178C3}"/>
                    </a:ext>
                  </a:extLst>
                </p:cNvPr>
                <p:cNvSpPr txBox="1"/>
                <p:nvPr/>
              </p:nvSpPr>
              <p:spPr>
                <a:xfrm>
                  <a:off x="3761959" y="3717883"/>
                  <a:ext cx="427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solidFill>
                        <a:srgbClr val="FF0000"/>
                      </a:solidFill>
                    </a:rPr>
                    <a:t>14</a:t>
                  </a:r>
                </a:p>
              </p:txBody>
            </p:sp>
          </p:grp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D3AD6E52-F5F3-471D-9094-CF20430DED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85862" y="3133488"/>
                <a:ext cx="0" cy="53736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C4C667E-07FB-42EB-A8C5-635466FC8514}"/>
                  </a:ext>
                </a:extLst>
              </p:cNvPr>
              <p:cNvSpPr txBox="1"/>
              <p:nvPr/>
            </p:nvSpPr>
            <p:spPr>
              <a:xfrm>
                <a:off x="4311926" y="2886306"/>
                <a:ext cx="4273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FF0000"/>
                    </a:solidFill>
                  </a:rPr>
                  <a:t>16</a:t>
                </a:r>
              </a:p>
            </p:txBody>
          </p:sp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1B7DC889-DD00-4334-98AA-7F9413FA8771}"/>
                  </a:ext>
                </a:extLst>
              </p:cNvPr>
              <p:cNvCxnSpPr/>
              <p:nvPr/>
            </p:nvCxnSpPr>
            <p:spPr>
              <a:xfrm flipH="1" flipV="1">
                <a:off x="3975650" y="3269974"/>
                <a:ext cx="456515" cy="75537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81E0DA6-4ADC-409D-B7FA-4713D9BA269A}"/>
                  </a:ext>
                </a:extLst>
              </p:cNvPr>
              <p:cNvSpPr txBox="1"/>
              <p:nvPr/>
            </p:nvSpPr>
            <p:spPr>
              <a:xfrm>
                <a:off x="3797575" y="3052610"/>
                <a:ext cx="4273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FF0000"/>
                    </a:solidFill>
                  </a:rPr>
                  <a:t>15</a:t>
                </a:r>
              </a:p>
            </p:txBody>
          </p:sp>
        </p:grp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EE0D3397-474D-46D3-B51D-666A9605BAAD}"/>
                </a:ext>
              </a:extLst>
            </p:cNvPr>
            <p:cNvCxnSpPr/>
            <p:nvPr/>
          </p:nvCxnSpPr>
          <p:spPr>
            <a:xfrm flipH="1" flipV="1">
              <a:off x="5118652" y="3429000"/>
              <a:ext cx="169072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2FFDD20-CFCE-4932-88EF-F66041F6E1A9}"/>
                </a:ext>
              </a:extLst>
            </p:cNvPr>
            <p:cNvSpPr txBox="1"/>
            <p:nvPr/>
          </p:nvSpPr>
          <p:spPr>
            <a:xfrm>
              <a:off x="4914566" y="3177843"/>
              <a:ext cx="4273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FF0000"/>
                  </a:solidFill>
                </a:rPr>
                <a:t>17</a:t>
              </a:r>
            </a:p>
          </p:txBody>
        </p:sp>
      </p:grpSp>
      <p:graphicFrame>
        <p:nvGraphicFramePr>
          <p:cNvPr id="24" name="Tabela 24">
            <a:extLst>
              <a:ext uri="{FF2B5EF4-FFF2-40B4-BE49-F238E27FC236}">
                <a16:creationId xmlns:a16="http://schemas.microsoft.com/office/drawing/2014/main" id="{78812174-7A50-4E77-9FC1-D72E8E3EF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99400"/>
              </p:ext>
            </p:extLst>
          </p:nvPr>
        </p:nvGraphicFramePr>
        <p:xfrm>
          <a:off x="6122361" y="3887768"/>
          <a:ext cx="226267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652">
                  <a:extLst>
                    <a:ext uri="{9D8B030D-6E8A-4147-A177-3AD203B41FA5}">
                      <a16:colId xmlns:a16="http://schemas.microsoft.com/office/drawing/2014/main" val="1790437549"/>
                    </a:ext>
                  </a:extLst>
                </a:gridCol>
                <a:gridCol w="1465018">
                  <a:extLst>
                    <a:ext uri="{9D8B030D-6E8A-4147-A177-3AD203B41FA5}">
                      <a16:colId xmlns:a16="http://schemas.microsoft.com/office/drawing/2014/main" val="599270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Número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Singularidade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83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Válvula gaveta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0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476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Válvula de retenção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0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1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Válvula gaveta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52001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40975BD2-C08D-4246-AAD3-29C254697A6F}"/>
              </a:ext>
            </a:extLst>
          </p:cNvPr>
          <p:cNvSpPr/>
          <p:nvPr/>
        </p:nvSpPr>
        <p:spPr>
          <a:xfrm>
            <a:off x="480986" y="419671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Dados:</a:t>
            </a:r>
          </a:p>
        </p:txBody>
      </p:sp>
    </p:spTree>
    <p:extLst>
      <p:ext uri="{BB962C8B-B14F-4D97-AF65-F5344CB8AC3E}">
        <p14:creationId xmlns:p14="http://schemas.microsoft.com/office/powerpoint/2010/main" val="399981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C7B7E5E-BD11-4D2A-9D96-0ACA9F2E919B}"/>
              </a:ext>
            </a:extLst>
          </p:cNvPr>
          <p:cNvGraphicFramePr>
            <a:graphicFrameLocks noGrp="1"/>
          </p:cNvGraphicFramePr>
          <p:nvPr/>
        </p:nvGraphicFramePr>
        <p:xfrm>
          <a:off x="564422" y="569558"/>
          <a:ext cx="7920879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3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Número</a:t>
                      </a:r>
                      <a:endParaRPr lang="pt-BR" sz="14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Singularidade</a:t>
                      </a:r>
                      <a:endParaRPr lang="pt-BR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Leq (m)</a:t>
                      </a:r>
                      <a:endParaRPr lang="pt-BR" sz="14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Referência</a:t>
                      </a:r>
                      <a:endParaRPr lang="pt-BR" sz="14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r>
                        <a:rPr lang="en-US" sz="1400" b="0" baseline="-25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</a:t>
                      </a:r>
                      <a:endParaRPr lang="pt-BR" sz="1400" b="0" baseline="-25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Dint (mm)</a:t>
                      </a:r>
                      <a:endParaRPr lang="pt-BR" sz="1400" b="0" baseline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(cm²)</a:t>
                      </a:r>
                      <a:endParaRPr lang="pt-BR" sz="1400" b="0" baseline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Saída normal de reservatório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1,1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Válvula gaveta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1,03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Mipel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Tê de passagem direta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Válvula gaveta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1,03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Mipel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Tê de passagem direta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Redução de 3 para 2”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52,5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Válvula globo reta sem guia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17,68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Mipel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52,5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1,88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52,5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ACEDD902-738E-4AF1-A523-9FABF741F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2336128"/>
            <a:ext cx="3790950" cy="379095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47BBDFF-FE8E-440E-AF4E-51FA47D4C2B2}"/>
              </a:ext>
            </a:extLst>
          </p:cNvPr>
          <p:cNvSpPr/>
          <p:nvPr/>
        </p:nvSpPr>
        <p:spPr>
          <a:xfrm>
            <a:off x="8425339" y="591069"/>
            <a:ext cx="382662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Dados (cont.):</a:t>
            </a:r>
          </a:p>
        </p:txBody>
      </p:sp>
    </p:spTree>
    <p:extLst>
      <p:ext uri="{BB962C8B-B14F-4D97-AF65-F5344CB8AC3E}">
        <p14:creationId xmlns:p14="http://schemas.microsoft.com/office/powerpoint/2010/main" val="1115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B1BC009-6C6D-4B86-8307-B83E530BF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50378"/>
              </p:ext>
            </p:extLst>
          </p:nvPr>
        </p:nvGraphicFramePr>
        <p:xfrm>
          <a:off x="8411817" y="2999121"/>
          <a:ext cx="2630088" cy="3284220"/>
        </p:xfrm>
        <a:graphic>
          <a:graphicData uri="http://schemas.openxmlformats.org/drawingml/2006/table">
            <a:tbl>
              <a:tblPr/>
              <a:tblGrid>
                <a:gridCol w="1053410">
                  <a:extLst>
                    <a:ext uri="{9D8B030D-6E8A-4147-A177-3AD203B41FA5}">
                      <a16:colId xmlns:a16="http://schemas.microsoft.com/office/drawing/2014/main" val="2539188567"/>
                    </a:ext>
                  </a:extLst>
                </a:gridCol>
                <a:gridCol w="788339">
                  <a:extLst>
                    <a:ext uri="{9D8B030D-6E8A-4147-A177-3AD203B41FA5}">
                      <a16:colId xmlns:a16="http://schemas.microsoft.com/office/drawing/2014/main" val="3471398460"/>
                    </a:ext>
                  </a:extLst>
                </a:gridCol>
                <a:gridCol w="788339">
                  <a:extLst>
                    <a:ext uri="{9D8B030D-6E8A-4147-A177-3AD203B41FA5}">
                      <a16:colId xmlns:a16="http://schemas.microsoft.com/office/drawing/2014/main" val="251488607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Q(m³/h)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H</a:t>
                      </a:r>
                      <a:r>
                        <a:rPr lang="pt-BR" sz="1600" b="0" i="0" u="none" strike="noStrike" baseline="-25000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B214</a:t>
                      </a:r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 (m)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Symbol"/>
                        </a:rPr>
                        <a:t>h</a:t>
                      </a:r>
                      <a:r>
                        <a:rPr lang="pt-BR" sz="1600" b="0" i="0" u="none" strike="noStrike" baseline="-25000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B214 </a:t>
                      </a:r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440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154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362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972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426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273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760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128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17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56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585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749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05B7FE0-733E-4EAD-A22A-29CBC990ED9F}"/>
              </a:ext>
            </a:extLst>
          </p:cNvPr>
          <p:cNvSpPr txBox="1"/>
          <p:nvPr/>
        </p:nvSpPr>
        <p:spPr>
          <a:xfrm>
            <a:off x="8409371" y="1979908"/>
            <a:ext cx="263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DADOS DA BOMBA ESCOLHIDA E QUE ESTÁ NA CASA DE MÁQUINA</a:t>
            </a:r>
          </a:p>
        </p:txBody>
      </p:sp>
      <p:pic>
        <p:nvPicPr>
          <p:cNvPr id="7" name="Imagem 6" descr="associação_série.png">
            <a:extLst>
              <a:ext uri="{FF2B5EF4-FFF2-40B4-BE49-F238E27FC236}">
                <a16:creationId xmlns:a16="http://schemas.microsoft.com/office/drawing/2014/main" id="{86D34CC4-7420-4517-979C-5E1058E4C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855" y="2256111"/>
            <a:ext cx="4458323" cy="4172533"/>
          </a:xfrm>
          <a:prstGeom prst="rect">
            <a:avLst/>
          </a:prstGeom>
        </p:spPr>
      </p:pic>
      <p:pic>
        <p:nvPicPr>
          <p:cNvPr id="11" name="Imagem 10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AFD3E4E6-F84E-47DA-93B1-4205BDE8D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16" y="2371231"/>
            <a:ext cx="830652" cy="1592718"/>
          </a:xfrm>
          <a:prstGeom prst="rect">
            <a:avLst/>
          </a:prstGeom>
        </p:spPr>
      </p:pic>
      <p:sp>
        <p:nvSpPr>
          <p:cNvPr id="9" name="Texto explicativo retangular com cantos arredondados 5">
            <a:extLst>
              <a:ext uri="{FF2B5EF4-FFF2-40B4-BE49-F238E27FC236}">
                <a16:creationId xmlns:a16="http://schemas.microsoft.com/office/drawing/2014/main" id="{1D9C7EA4-37D2-4DE9-AA27-B4D0DD22AE5C}"/>
              </a:ext>
            </a:extLst>
          </p:cNvPr>
          <p:cNvSpPr/>
          <p:nvPr/>
        </p:nvSpPr>
        <p:spPr>
          <a:xfrm>
            <a:off x="897834" y="350258"/>
            <a:ext cx="6944139" cy="1584176"/>
          </a:xfrm>
          <a:prstGeom prst="wedgeRoundRectCallout">
            <a:avLst>
              <a:gd name="adj1" fmla="val -35796"/>
              <a:gd name="adj2" fmla="val 11176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EEECE1"/>
                </a:solidFill>
              </a:rPr>
              <a:t>Já vimos o detalhe da casa de máquina, onde as ligações isoladas possíveis das bombas foram apresentadas.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D9867E6-56A7-4BE5-BC1A-42A6B090B6A0}"/>
              </a:ext>
            </a:extLst>
          </p:cNvPr>
          <p:cNvSpPr/>
          <p:nvPr/>
        </p:nvSpPr>
        <p:spPr>
          <a:xfrm>
            <a:off x="8411817" y="502431"/>
            <a:ext cx="2627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Dados adicionais</a:t>
            </a:r>
          </a:p>
        </p:txBody>
      </p:sp>
    </p:spTree>
    <p:extLst>
      <p:ext uri="{BB962C8B-B14F-4D97-AF65-F5344CB8AC3E}">
        <p14:creationId xmlns:p14="http://schemas.microsoft.com/office/powerpoint/2010/main" val="6850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Agrupar 35">
            <a:extLst>
              <a:ext uri="{FF2B5EF4-FFF2-40B4-BE49-F238E27FC236}">
                <a16:creationId xmlns:a16="http://schemas.microsoft.com/office/drawing/2014/main" id="{65D8FCBC-84E1-4D69-8BE9-0A5BFA28907E}"/>
              </a:ext>
            </a:extLst>
          </p:cNvPr>
          <p:cNvGrpSpPr/>
          <p:nvPr/>
        </p:nvGrpSpPr>
        <p:grpSpPr>
          <a:xfrm>
            <a:off x="1069068" y="449266"/>
            <a:ext cx="6319630" cy="6345996"/>
            <a:chOff x="1069068" y="449266"/>
            <a:chExt cx="6319630" cy="6345996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BAC4C244-2E53-4474-898C-EA963C45117D}"/>
                </a:ext>
              </a:extLst>
            </p:cNvPr>
            <p:cNvGrpSpPr/>
            <p:nvPr/>
          </p:nvGrpSpPr>
          <p:grpSpPr>
            <a:xfrm>
              <a:off x="1069068" y="449266"/>
              <a:ext cx="6319630" cy="6345996"/>
              <a:chOff x="1272350" y="260648"/>
              <a:chExt cx="6319630" cy="6345996"/>
            </a:xfrm>
          </p:grpSpPr>
          <p:grpSp>
            <p:nvGrpSpPr>
              <p:cNvPr id="3" name="Agrupar 2">
                <a:extLst>
                  <a:ext uri="{FF2B5EF4-FFF2-40B4-BE49-F238E27FC236}">
                    <a16:creationId xmlns:a16="http://schemas.microsoft.com/office/drawing/2014/main" id="{369BF82B-369D-48EC-ADA4-D59CFA0964D4}"/>
                  </a:ext>
                </a:extLst>
              </p:cNvPr>
              <p:cNvGrpSpPr/>
              <p:nvPr/>
            </p:nvGrpSpPr>
            <p:grpSpPr>
              <a:xfrm>
                <a:off x="1272350" y="260648"/>
                <a:ext cx="6319630" cy="6345996"/>
                <a:chOff x="1272350" y="260648"/>
                <a:chExt cx="6319630" cy="6345996"/>
              </a:xfrm>
            </p:grpSpPr>
            <p:grpSp>
              <p:nvGrpSpPr>
                <p:cNvPr id="6" name="Agrupar 5">
                  <a:extLst>
                    <a:ext uri="{FF2B5EF4-FFF2-40B4-BE49-F238E27FC236}">
                      <a16:creationId xmlns:a16="http://schemas.microsoft.com/office/drawing/2014/main" id="{514EFCDE-2E12-4665-9D14-40E0BA68C6AA}"/>
                    </a:ext>
                  </a:extLst>
                </p:cNvPr>
                <p:cNvGrpSpPr/>
                <p:nvPr/>
              </p:nvGrpSpPr>
              <p:grpSpPr>
                <a:xfrm>
                  <a:off x="1272350" y="260648"/>
                  <a:ext cx="6319630" cy="6345996"/>
                  <a:chOff x="1272350" y="260648"/>
                  <a:chExt cx="6319630" cy="6345996"/>
                </a:xfrm>
              </p:grpSpPr>
              <p:grpSp>
                <p:nvGrpSpPr>
                  <p:cNvPr id="11" name="Agrupar 10">
                    <a:extLst>
                      <a:ext uri="{FF2B5EF4-FFF2-40B4-BE49-F238E27FC236}">
                        <a16:creationId xmlns:a16="http://schemas.microsoft.com/office/drawing/2014/main" id="{38EB25AE-FD0E-44C1-989E-80B3630041C7}"/>
                      </a:ext>
                    </a:extLst>
                  </p:cNvPr>
                  <p:cNvGrpSpPr/>
                  <p:nvPr/>
                </p:nvGrpSpPr>
                <p:grpSpPr>
                  <a:xfrm>
                    <a:off x="1272350" y="260648"/>
                    <a:ext cx="6319630" cy="6345996"/>
                    <a:chOff x="1272350" y="260648"/>
                    <a:chExt cx="6319630" cy="6345996"/>
                  </a:xfrm>
                </p:grpSpPr>
                <p:grpSp>
                  <p:nvGrpSpPr>
                    <p:cNvPr id="14" name="Grupo 8">
                      <a:extLst>
                        <a:ext uri="{FF2B5EF4-FFF2-40B4-BE49-F238E27FC236}">
                          <a16:creationId xmlns:a16="http://schemas.microsoft.com/office/drawing/2014/main" id="{45794B15-A80D-49E1-8DD0-6BF9D1BB0B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2350" y="260648"/>
                      <a:ext cx="6319630" cy="6345996"/>
                      <a:chOff x="1272350" y="260648"/>
                      <a:chExt cx="6319630" cy="6345996"/>
                    </a:xfrm>
                  </p:grpSpPr>
                  <p:pic>
                    <p:nvPicPr>
                      <p:cNvPr id="17" name="Imagem 16">
                        <a:extLst>
                          <a:ext uri="{FF2B5EF4-FFF2-40B4-BE49-F238E27FC236}">
                            <a16:creationId xmlns:a16="http://schemas.microsoft.com/office/drawing/2014/main" id="{A6A237E3-C377-4D9A-811B-CBCB509B68F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72350" y="485964"/>
                        <a:ext cx="6319630" cy="612068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18" name="Conector de seta reta 5">
                        <a:extLst>
                          <a:ext uri="{FF2B5EF4-FFF2-40B4-BE49-F238E27FC236}">
                            <a16:creationId xmlns:a16="http://schemas.microsoft.com/office/drawing/2014/main" id="{16AA9206-3F79-46B0-838E-8BEBD2B3F75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207604" y="629980"/>
                        <a:ext cx="1080120" cy="648072"/>
                      </a:xfrm>
                      <a:prstGeom prst="straightConnector1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" name="Retângulo 18">
                        <a:extLst>
                          <a:ext uri="{FF2B5EF4-FFF2-40B4-BE49-F238E27FC236}">
                            <a16:creationId xmlns:a16="http://schemas.microsoft.com/office/drawing/2014/main" id="{CD928ADA-087A-42F5-8C88-6FF9D05868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87724" y="260648"/>
                        <a:ext cx="1944216" cy="73866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endParaRPr>
                      </a:p>
                      <a:p>
                        <a:pPr algn="ctr"/>
                        <a:r>
                          <a:rPr lang="en-US" sz="1200" dirty="0">
                            <a:solidFill>
                              <a:schemeClr val="bg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rPr>
                          <a:t>Tanque de grandes dimensões e aberto à atmosfera</a:t>
                        </a:r>
                        <a:endParaRPr lang="pt-BR" sz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endParaRPr>
                      </a:p>
                      <a:p>
                        <a:pPr algn="ctr"/>
                        <a:endParaRPr lang="pt-BR" dirty="0"/>
                      </a:p>
                    </p:txBody>
                  </p:sp>
                </p:grpSp>
                <p:cxnSp>
                  <p:nvCxnSpPr>
                    <p:cNvPr id="15" name="Conector reto 14">
                      <a:extLst>
                        <a:ext uri="{FF2B5EF4-FFF2-40B4-BE49-F238E27FC236}">
                          <a16:creationId xmlns:a16="http://schemas.microsoft.com/office/drawing/2014/main" id="{3A1F4B5A-5CDA-45D7-8F04-8FA23BF621B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657600" y="4025348"/>
                      <a:ext cx="0" cy="695739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CaixaDeTexto 15">
                      <a:extLst>
                        <a:ext uri="{FF2B5EF4-FFF2-40B4-BE49-F238E27FC236}">
                          <a16:creationId xmlns:a16="http://schemas.microsoft.com/office/drawing/2014/main" id="{76666F7D-3FFD-434C-A110-EDF0AE2890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8756" y="3786809"/>
                      <a:ext cx="4273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p:txBody>
                </p:sp>
              </p:grpSp>
              <p:cxnSp>
                <p:nvCxnSpPr>
                  <p:cNvPr id="12" name="Conector reto 11">
                    <a:extLst>
                      <a:ext uri="{FF2B5EF4-FFF2-40B4-BE49-F238E27FC236}">
                        <a16:creationId xmlns:a16="http://schemas.microsoft.com/office/drawing/2014/main" id="{55F89B50-83A2-4DE9-99BB-323F60C1A2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35895" y="3965065"/>
                    <a:ext cx="0" cy="537361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CaixaDeTexto 12">
                    <a:extLst>
                      <a:ext uri="{FF2B5EF4-FFF2-40B4-BE49-F238E27FC236}">
                        <a16:creationId xmlns:a16="http://schemas.microsoft.com/office/drawing/2014/main" id="{99F380D2-846E-4480-BC93-CB09316A3B20}"/>
                      </a:ext>
                    </a:extLst>
                  </p:cNvPr>
                  <p:cNvSpPr txBox="1"/>
                  <p:nvPr/>
                </p:nvSpPr>
                <p:spPr>
                  <a:xfrm>
                    <a:off x="3761959" y="3717883"/>
                    <a:ext cx="42738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200" dirty="0">
                        <a:solidFill>
                          <a:srgbClr val="FF0000"/>
                        </a:solidFill>
                      </a:rPr>
                      <a:t>14</a:t>
                    </a:r>
                  </a:p>
                </p:txBody>
              </p:sp>
            </p:grpSp>
            <p:cxnSp>
              <p:nvCxnSpPr>
                <p:cNvPr id="7" name="Conector reto 6">
                  <a:extLst>
                    <a:ext uri="{FF2B5EF4-FFF2-40B4-BE49-F238E27FC236}">
                      <a16:creationId xmlns:a16="http://schemas.microsoft.com/office/drawing/2014/main" id="{ED547D06-530E-4B7A-9FA1-9BC08AD398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85862" y="3133488"/>
                  <a:ext cx="0" cy="53736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0A540C57-C938-4F84-90D8-69FBC9618D43}"/>
                    </a:ext>
                  </a:extLst>
                </p:cNvPr>
                <p:cNvSpPr txBox="1"/>
                <p:nvPr/>
              </p:nvSpPr>
              <p:spPr>
                <a:xfrm>
                  <a:off x="4311926" y="2886306"/>
                  <a:ext cx="427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solidFill>
                        <a:srgbClr val="FF0000"/>
                      </a:solidFill>
                    </a:rPr>
                    <a:t>16</a:t>
                  </a:r>
                </a:p>
              </p:txBody>
            </p:sp>
            <p:cxnSp>
              <p:nvCxnSpPr>
                <p:cNvPr id="9" name="Conector reto 8">
                  <a:extLst>
                    <a:ext uri="{FF2B5EF4-FFF2-40B4-BE49-F238E27FC236}">
                      <a16:creationId xmlns:a16="http://schemas.microsoft.com/office/drawing/2014/main" id="{88E86514-CB96-4D74-81A9-A906BC804B85}"/>
                    </a:ext>
                  </a:extLst>
                </p:cNvPr>
                <p:cNvCxnSpPr/>
                <p:nvPr/>
              </p:nvCxnSpPr>
              <p:spPr>
                <a:xfrm flipH="1" flipV="1">
                  <a:off x="3975650" y="3269974"/>
                  <a:ext cx="456515" cy="7553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BCC6B382-73EB-430B-8628-36BBE73AD920}"/>
                    </a:ext>
                  </a:extLst>
                </p:cNvPr>
                <p:cNvSpPr txBox="1"/>
                <p:nvPr/>
              </p:nvSpPr>
              <p:spPr>
                <a:xfrm>
                  <a:off x="3797575" y="3052610"/>
                  <a:ext cx="427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solidFill>
                        <a:srgbClr val="FF0000"/>
                      </a:solidFill>
                    </a:rPr>
                    <a:t>15</a:t>
                  </a:r>
                </a:p>
              </p:txBody>
            </p:sp>
          </p:grpSp>
          <p:cxnSp>
            <p:nvCxnSpPr>
              <p:cNvPr id="4" name="Conector reto 3">
                <a:extLst>
                  <a:ext uri="{FF2B5EF4-FFF2-40B4-BE49-F238E27FC236}">
                    <a16:creationId xmlns:a16="http://schemas.microsoft.com/office/drawing/2014/main" id="{44B0F63C-FC46-44BA-9C60-31186C8016DC}"/>
                  </a:ext>
                </a:extLst>
              </p:cNvPr>
              <p:cNvCxnSpPr/>
              <p:nvPr/>
            </p:nvCxnSpPr>
            <p:spPr>
              <a:xfrm flipH="1" flipV="1">
                <a:off x="5118652" y="3429000"/>
                <a:ext cx="169072" cy="457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0AA49C5-6942-402D-BA6A-F82B8AF52EDA}"/>
                  </a:ext>
                </a:extLst>
              </p:cNvPr>
              <p:cNvSpPr txBox="1"/>
              <p:nvPr/>
            </p:nvSpPr>
            <p:spPr>
              <a:xfrm>
                <a:off x="4914566" y="3177843"/>
                <a:ext cx="4273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FF0000"/>
                    </a:solidFill>
                  </a:rPr>
                  <a:t>17</a:t>
                </a:r>
              </a:p>
            </p:txBody>
          </p:sp>
        </p:grpSp>
        <p:graphicFrame>
          <p:nvGraphicFramePr>
            <p:cNvPr id="35" name="Objeto 34">
              <a:extLst>
                <a:ext uri="{FF2B5EF4-FFF2-40B4-BE49-F238E27FC236}">
                  <a16:creationId xmlns:a16="http://schemas.microsoft.com/office/drawing/2014/main" id="{531C17A5-BE6C-45F8-B18C-7C8FFD1D96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6537139"/>
                </p:ext>
              </p:extLst>
            </p:nvPr>
          </p:nvGraphicFramePr>
          <p:xfrm>
            <a:off x="5900020" y="1430789"/>
            <a:ext cx="673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" name="Equation" r:id="rId5" imgW="672840" imgH="406080" progId="Equation.DSMT4">
                    <p:embed/>
                  </p:oleObj>
                </mc:Choice>
                <mc:Fallback>
                  <p:oleObj name="Equation" r:id="rId5" imgW="67284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00020" y="1430789"/>
                          <a:ext cx="6731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F3C91E7-E878-4BDD-A9B7-4089D30FD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49976"/>
              </p:ext>
            </p:extLst>
          </p:nvPr>
        </p:nvGraphicFramePr>
        <p:xfrm>
          <a:off x="7288838" y="339270"/>
          <a:ext cx="4186674" cy="749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7" imgW="2552400" imgH="457200" progId="Equation.DSMT4">
                  <p:embed/>
                </p:oleObj>
              </mc:Choice>
              <mc:Fallback>
                <p:oleObj name="Equation" r:id="rId7" imgW="255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88838" y="339270"/>
                        <a:ext cx="4186674" cy="749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93DB3056-C626-410F-A596-36D1FB6F5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54626"/>
              </p:ext>
            </p:extLst>
          </p:nvPr>
        </p:nvGraphicFramePr>
        <p:xfrm>
          <a:off x="4927600" y="26670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9" imgW="914400" imgH="203040" progId="Equation.DSMT4">
                  <p:embed/>
                </p:oleObj>
              </mc:Choice>
              <mc:Fallback>
                <p:oleObj name="Equation" r:id="rId9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87DA3F3F-A7D4-41BB-81D2-7272AC684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35971"/>
              </p:ext>
            </p:extLst>
          </p:nvPr>
        </p:nvGraphicFramePr>
        <p:xfrm>
          <a:off x="7523228" y="1218789"/>
          <a:ext cx="38735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11" imgW="2361960" imgH="457200" progId="Equation.DSMT4">
                  <p:embed/>
                </p:oleObj>
              </mc:Choice>
              <mc:Fallback>
                <p:oleObj name="Equation" r:id="rId11" imgW="2361960" imgH="4572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5F3C91E7-E878-4BDD-A9B7-4089D30FD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23228" y="1218789"/>
                        <a:ext cx="3873500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2D3BDAD8-BD46-4517-9EE2-178787896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655777"/>
              </p:ext>
            </p:extLst>
          </p:nvPr>
        </p:nvGraphicFramePr>
        <p:xfrm>
          <a:off x="7425067" y="2213369"/>
          <a:ext cx="21240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13" imgW="1295280" imgH="457200" progId="Equation.DSMT4">
                  <p:embed/>
                </p:oleObj>
              </mc:Choice>
              <mc:Fallback>
                <p:oleObj name="Equation" r:id="rId13" imgW="1295280" imgH="4572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87DA3F3F-A7D4-41BB-81D2-7272AC6849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25067" y="2213369"/>
                        <a:ext cx="21240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Imagem 24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id="{E48B7622-8D8B-4480-8CE4-3FA3CA48B7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169" y="3706198"/>
            <a:ext cx="1840093" cy="2715800"/>
          </a:xfrm>
          <a:prstGeom prst="rect">
            <a:avLst/>
          </a:prstGeom>
        </p:spPr>
      </p:pic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id="{9CC36D1F-8109-4D4C-8A58-F87BDF1F221F}"/>
              </a:ext>
            </a:extLst>
          </p:cNvPr>
          <p:cNvSpPr/>
          <p:nvPr/>
        </p:nvSpPr>
        <p:spPr>
          <a:xfrm>
            <a:off x="7425067" y="3922205"/>
            <a:ext cx="2393135" cy="1146752"/>
          </a:xfrm>
          <a:prstGeom prst="wedgeEllipseCallout">
            <a:avLst>
              <a:gd name="adj1" fmla="val 63477"/>
              <a:gd name="adj2" fmla="val 96"/>
            </a:avLst>
          </a:prstGeom>
          <a:solidFill>
            <a:srgbClr val="27275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Deu uma carga estática positiva!</a:t>
            </a:r>
          </a:p>
        </p:txBody>
      </p:sp>
      <p:sp>
        <p:nvSpPr>
          <p:cNvPr id="27" name="Balão de Fala: Retângulo com Cantos Arredondados 26">
            <a:extLst>
              <a:ext uri="{FF2B5EF4-FFF2-40B4-BE49-F238E27FC236}">
                <a16:creationId xmlns:a16="http://schemas.microsoft.com/office/drawing/2014/main" id="{36A5DC03-9901-4C83-954A-CBC8801479ED}"/>
              </a:ext>
            </a:extLst>
          </p:cNvPr>
          <p:cNvSpPr/>
          <p:nvPr/>
        </p:nvSpPr>
        <p:spPr>
          <a:xfrm>
            <a:off x="9818202" y="2292350"/>
            <a:ext cx="2124075" cy="1228980"/>
          </a:xfrm>
          <a:prstGeom prst="wedgeRoundRectCallout">
            <a:avLst>
              <a:gd name="adj1" fmla="val 12858"/>
              <a:gd name="adj2" fmla="val 71396"/>
              <a:gd name="adj3" fmla="val 16667"/>
            </a:avLst>
          </a:prstGeom>
          <a:solidFill>
            <a:srgbClr val="FFC20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Portanto não existe a vazão em queda livre!</a:t>
            </a:r>
          </a:p>
        </p:txBody>
      </p:sp>
      <p:pic>
        <p:nvPicPr>
          <p:cNvPr id="29" name="Imagem 28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B14F6C96-B49A-4A9F-AE0D-3C216E5441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9" y="573283"/>
            <a:ext cx="1618892" cy="1912249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CB9552C-EA38-40EB-868E-C4C88EDAB3F5}"/>
              </a:ext>
            </a:extLst>
          </p:cNvPr>
          <p:cNvGrpSpPr/>
          <p:nvPr/>
        </p:nvGrpSpPr>
        <p:grpSpPr>
          <a:xfrm>
            <a:off x="-40022" y="-16702"/>
            <a:ext cx="748326" cy="6874702"/>
            <a:chOff x="-40022" y="-16702"/>
            <a:chExt cx="748326" cy="6874702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97C6EAD8-D7C4-4BA6-86D5-2BBE059CBB43}"/>
                </a:ext>
              </a:extLst>
            </p:cNvPr>
            <p:cNvSpPr/>
            <p:nvPr/>
          </p:nvSpPr>
          <p:spPr>
            <a:xfrm>
              <a:off x="249723" y="2375452"/>
              <a:ext cx="458581" cy="4482548"/>
            </a:xfrm>
            <a:prstGeom prst="rect">
              <a:avLst/>
            </a:prstGeom>
            <a:solidFill>
              <a:srgbClr val="00224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B204B61F-27D5-4543-A0D1-DE72F7284FE9}"/>
                </a:ext>
              </a:extLst>
            </p:cNvPr>
            <p:cNvSpPr/>
            <p:nvPr/>
          </p:nvSpPr>
          <p:spPr>
            <a:xfrm>
              <a:off x="-40022" y="-16702"/>
              <a:ext cx="357261" cy="6874702"/>
            </a:xfrm>
            <a:prstGeom prst="rect">
              <a:avLst/>
            </a:prstGeom>
            <a:solidFill>
              <a:srgbClr val="00224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" name="Balão de Fala: Oval 32">
            <a:extLst>
              <a:ext uri="{FF2B5EF4-FFF2-40B4-BE49-F238E27FC236}">
                <a16:creationId xmlns:a16="http://schemas.microsoft.com/office/drawing/2014/main" id="{C44ABFAB-C4F3-49FB-9784-35E0C0D2DC15}"/>
              </a:ext>
            </a:extLst>
          </p:cNvPr>
          <p:cNvSpPr/>
          <p:nvPr/>
        </p:nvSpPr>
        <p:spPr>
          <a:xfrm>
            <a:off x="1411356" y="187950"/>
            <a:ext cx="2697288" cy="830705"/>
          </a:xfrm>
          <a:prstGeom prst="wedgeEllipseCallout">
            <a:avLst>
              <a:gd name="adj1" fmla="val -36226"/>
              <a:gd name="adj2" fmla="val 109821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Vamos determinar a carga estática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B1ABDE2-0B9B-4420-B9C2-F7E7504ABF27}"/>
              </a:ext>
            </a:extLst>
          </p:cNvPr>
          <p:cNvSpPr txBox="1"/>
          <p:nvPr/>
        </p:nvSpPr>
        <p:spPr>
          <a:xfrm rot="1206636">
            <a:off x="1936131" y="4755872"/>
            <a:ext cx="65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PHR</a:t>
            </a:r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FE9AE5D3-684E-45BB-AD34-F862B246C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31610"/>
              </p:ext>
            </p:extLst>
          </p:nvPr>
        </p:nvGraphicFramePr>
        <p:xfrm>
          <a:off x="5976459" y="5883486"/>
          <a:ext cx="1430423" cy="5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17" imgW="1079280" imgH="406080" progId="Equation.DSMT4">
                  <p:embed/>
                </p:oleObj>
              </mc:Choice>
              <mc:Fallback>
                <p:oleObj name="Equation" r:id="rId17" imgW="1079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76459" y="5883486"/>
                        <a:ext cx="1430423" cy="5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3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96C481A-ECD4-4596-A4E6-3C5B5465E2C8}"/>
              </a:ext>
            </a:extLst>
          </p:cNvPr>
          <p:cNvGrpSpPr/>
          <p:nvPr/>
        </p:nvGrpSpPr>
        <p:grpSpPr>
          <a:xfrm>
            <a:off x="5591372" y="379692"/>
            <a:ext cx="6319630" cy="6345996"/>
            <a:chOff x="1069068" y="449266"/>
            <a:chExt cx="6319630" cy="6345996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20E9555E-8CD4-4648-A52F-152A386EF97A}"/>
                </a:ext>
              </a:extLst>
            </p:cNvPr>
            <p:cNvGrpSpPr/>
            <p:nvPr/>
          </p:nvGrpSpPr>
          <p:grpSpPr>
            <a:xfrm>
              <a:off x="1069068" y="449266"/>
              <a:ext cx="6319630" cy="6345996"/>
              <a:chOff x="1272350" y="260648"/>
              <a:chExt cx="6319630" cy="6345996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EC585AFA-B913-4BC0-A080-C5A30126D801}"/>
                  </a:ext>
                </a:extLst>
              </p:cNvPr>
              <p:cNvGrpSpPr/>
              <p:nvPr/>
            </p:nvGrpSpPr>
            <p:grpSpPr>
              <a:xfrm>
                <a:off x="1272350" y="260648"/>
                <a:ext cx="6319630" cy="6345996"/>
                <a:chOff x="1272350" y="260648"/>
                <a:chExt cx="6319630" cy="6345996"/>
              </a:xfrm>
            </p:grpSpPr>
            <p:grpSp>
              <p:nvGrpSpPr>
                <p:cNvPr id="8" name="Agrupar 7">
                  <a:extLst>
                    <a:ext uri="{FF2B5EF4-FFF2-40B4-BE49-F238E27FC236}">
                      <a16:creationId xmlns:a16="http://schemas.microsoft.com/office/drawing/2014/main" id="{1A136D2B-907D-4BFD-9A69-FF37E8DFB04A}"/>
                    </a:ext>
                  </a:extLst>
                </p:cNvPr>
                <p:cNvGrpSpPr/>
                <p:nvPr/>
              </p:nvGrpSpPr>
              <p:grpSpPr>
                <a:xfrm>
                  <a:off x="1272350" y="260648"/>
                  <a:ext cx="6319630" cy="6345996"/>
                  <a:chOff x="1272350" y="260648"/>
                  <a:chExt cx="6319630" cy="6345996"/>
                </a:xfrm>
              </p:grpSpPr>
              <p:grpSp>
                <p:nvGrpSpPr>
                  <p:cNvPr id="13" name="Agrupar 12">
                    <a:extLst>
                      <a:ext uri="{FF2B5EF4-FFF2-40B4-BE49-F238E27FC236}">
                        <a16:creationId xmlns:a16="http://schemas.microsoft.com/office/drawing/2014/main" id="{CC000A9A-05A0-4094-8E7A-FF71BC9EF622}"/>
                      </a:ext>
                    </a:extLst>
                  </p:cNvPr>
                  <p:cNvGrpSpPr/>
                  <p:nvPr/>
                </p:nvGrpSpPr>
                <p:grpSpPr>
                  <a:xfrm>
                    <a:off x="1272350" y="260648"/>
                    <a:ext cx="6319630" cy="6345996"/>
                    <a:chOff x="1272350" y="260648"/>
                    <a:chExt cx="6319630" cy="6345996"/>
                  </a:xfrm>
                </p:grpSpPr>
                <p:grpSp>
                  <p:nvGrpSpPr>
                    <p:cNvPr id="16" name="Grupo 8">
                      <a:extLst>
                        <a:ext uri="{FF2B5EF4-FFF2-40B4-BE49-F238E27FC236}">
                          <a16:creationId xmlns:a16="http://schemas.microsoft.com/office/drawing/2014/main" id="{C00D118B-2674-4A2F-A15F-8A81F68BDE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2350" y="260648"/>
                      <a:ext cx="6319630" cy="6345996"/>
                      <a:chOff x="1272350" y="260648"/>
                      <a:chExt cx="6319630" cy="6345996"/>
                    </a:xfrm>
                  </p:grpSpPr>
                  <p:pic>
                    <p:nvPicPr>
                      <p:cNvPr id="19" name="Imagem 18">
                        <a:extLst>
                          <a:ext uri="{FF2B5EF4-FFF2-40B4-BE49-F238E27FC236}">
                            <a16:creationId xmlns:a16="http://schemas.microsoft.com/office/drawing/2014/main" id="{446C0861-63DF-4619-84F3-D4D079F1200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72350" y="485964"/>
                        <a:ext cx="6319630" cy="612068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0" name="Conector de seta reta 5">
                        <a:extLst>
                          <a:ext uri="{FF2B5EF4-FFF2-40B4-BE49-F238E27FC236}">
                            <a16:creationId xmlns:a16="http://schemas.microsoft.com/office/drawing/2014/main" id="{5E3F12F8-CBC5-441D-BD2E-5B0E949BEA4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207604" y="629980"/>
                        <a:ext cx="1080120" cy="648072"/>
                      </a:xfrm>
                      <a:prstGeom prst="straightConnector1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" name="Retângulo 20">
                        <a:extLst>
                          <a:ext uri="{FF2B5EF4-FFF2-40B4-BE49-F238E27FC236}">
                            <a16:creationId xmlns:a16="http://schemas.microsoft.com/office/drawing/2014/main" id="{0A91F25E-9F7F-41CA-BC57-6842B71FFC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87724" y="260648"/>
                        <a:ext cx="1944216" cy="73866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endParaRPr>
                      </a:p>
                      <a:p>
                        <a:pPr algn="ctr"/>
                        <a:r>
                          <a:rPr lang="en-US" sz="1200" dirty="0">
                            <a:solidFill>
                              <a:schemeClr val="bg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rPr>
                          <a:t>Tanque de grandes dimensões e aberto à atmosfera</a:t>
                        </a:r>
                        <a:endParaRPr lang="pt-BR" sz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endParaRPr>
                      </a:p>
                      <a:p>
                        <a:pPr algn="ctr"/>
                        <a:endParaRPr lang="pt-BR" dirty="0"/>
                      </a:p>
                    </p:txBody>
                  </p:sp>
                </p:grpSp>
                <p:cxnSp>
                  <p:nvCxnSpPr>
                    <p:cNvPr id="17" name="Conector reto 16">
                      <a:extLst>
                        <a:ext uri="{FF2B5EF4-FFF2-40B4-BE49-F238E27FC236}">
                          <a16:creationId xmlns:a16="http://schemas.microsoft.com/office/drawing/2014/main" id="{6DBE1C18-4D11-4E2A-96FE-72D621380BE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657600" y="4025348"/>
                      <a:ext cx="0" cy="695739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CaixaDeTexto 17">
                      <a:extLst>
                        <a:ext uri="{FF2B5EF4-FFF2-40B4-BE49-F238E27FC236}">
                          <a16:creationId xmlns:a16="http://schemas.microsoft.com/office/drawing/2014/main" id="{C7C70878-696E-4077-9D3F-B9D1CF4566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8756" y="3786809"/>
                      <a:ext cx="4273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p:txBody>
                </p:sp>
              </p:grpSp>
              <p:cxnSp>
                <p:nvCxnSpPr>
                  <p:cNvPr id="14" name="Conector reto 13">
                    <a:extLst>
                      <a:ext uri="{FF2B5EF4-FFF2-40B4-BE49-F238E27FC236}">
                        <a16:creationId xmlns:a16="http://schemas.microsoft.com/office/drawing/2014/main" id="{8EE75293-69F3-4071-AFBE-D9B197175F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35895" y="3965065"/>
                    <a:ext cx="0" cy="537361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CaixaDeTexto 14">
                    <a:extLst>
                      <a:ext uri="{FF2B5EF4-FFF2-40B4-BE49-F238E27FC236}">
                        <a16:creationId xmlns:a16="http://schemas.microsoft.com/office/drawing/2014/main" id="{59B9CA4A-4CC3-40F5-9B5B-0FE54B2FBD52}"/>
                      </a:ext>
                    </a:extLst>
                  </p:cNvPr>
                  <p:cNvSpPr txBox="1"/>
                  <p:nvPr/>
                </p:nvSpPr>
                <p:spPr>
                  <a:xfrm>
                    <a:off x="3761959" y="3717883"/>
                    <a:ext cx="42738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200" dirty="0">
                        <a:solidFill>
                          <a:srgbClr val="FF0000"/>
                        </a:solidFill>
                      </a:rPr>
                      <a:t>14</a:t>
                    </a:r>
                  </a:p>
                </p:txBody>
              </p:sp>
            </p:grpSp>
            <p:cxnSp>
              <p:nvCxnSpPr>
                <p:cNvPr id="9" name="Conector reto 8">
                  <a:extLst>
                    <a:ext uri="{FF2B5EF4-FFF2-40B4-BE49-F238E27FC236}">
                      <a16:creationId xmlns:a16="http://schemas.microsoft.com/office/drawing/2014/main" id="{2ABA1A29-2AB2-448C-99FC-B4964FBCD6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85862" y="3133488"/>
                  <a:ext cx="0" cy="53736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0E1DBBF2-A8D9-4EA8-993E-4C5131ABD32C}"/>
                    </a:ext>
                  </a:extLst>
                </p:cNvPr>
                <p:cNvSpPr txBox="1"/>
                <p:nvPr/>
              </p:nvSpPr>
              <p:spPr>
                <a:xfrm>
                  <a:off x="4311926" y="2886306"/>
                  <a:ext cx="427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solidFill>
                        <a:srgbClr val="FF0000"/>
                      </a:solidFill>
                    </a:rPr>
                    <a:t>16</a:t>
                  </a:r>
                </a:p>
              </p:txBody>
            </p:sp>
            <p:cxnSp>
              <p:nvCxnSpPr>
                <p:cNvPr id="11" name="Conector reto 10">
                  <a:extLst>
                    <a:ext uri="{FF2B5EF4-FFF2-40B4-BE49-F238E27FC236}">
                      <a16:creationId xmlns:a16="http://schemas.microsoft.com/office/drawing/2014/main" id="{AD883E8B-58E4-4F5E-B077-B54232E920A8}"/>
                    </a:ext>
                  </a:extLst>
                </p:cNvPr>
                <p:cNvCxnSpPr/>
                <p:nvPr/>
              </p:nvCxnSpPr>
              <p:spPr>
                <a:xfrm flipH="1" flipV="1">
                  <a:off x="3975650" y="3269974"/>
                  <a:ext cx="456515" cy="7553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2F266F3B-958B-4D16-9DA6-C54998966888}"/>
                    </a:ext>
                  </a:extLst>
                </p:cNvPr>
                <p:cNvSpPr txBox="1"/>
                <p:nvPr/>
              </p:nvSpPr>
              <p:spPr>
                <a:xfrm>
                  <a:off x="3797575" y="3052610"/>
                  <a:ext cx="4273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solidFill>
                        <a:srgbClr val="FF0000"/>
                      </a:solidFill>
                    </a:rPr>
                    <a:t>15</a:t>
                  </a:r>
                </a:p>
              </p:txBody>
            </p:sp>
          </p:grpSp>
          <p:cxnSp>
            <p:nvCxnSpPr>
              <p:cNvPr id="6" name="Conector reto 5">
                <a:extLst>
                  <a:ext uri="{FF2B5EF4-FFF2-40B4-BE49-F238E27FC236}">
                    <a16:creationId xmlns:a16="http://schemas.microsoft.com/office/drawing/2014/main" id="{D97BDEB4-8E1C-4E2F-886F-E655E43FD227}"/>
                  </a:ext>
                </a:extLst>
              </p:cNvPr>
              <p:cNvCxnSpPr/>
              <p:nvPr/>
            </p:nvCxnSpPr>
            <p:spPr>
              <a:xfrm flipH="1" flipV="1">
                <a:off x="5118652" y="3429000"/>
                <a:ext cx="169072" cy="457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217F227-14C7-4FC2-8E3E-E86908714D1F}"/>
                  </a:ext>
                </a:extLst>
              </p:cNvPr>
              <p:cNvSpPr txBox="1"/>
              <p:nvPr/>
            </p:nvSpPr>
            <p:spPr>
              <a:xfrm>
                <a:off x="4914566" y="3177843"/>
                <a:ext cx="4273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FF0000"/>
                    </a:solidFill>
                  </a:rPr>
                  <a:t>17</a:t>
                </a:r>
              </a:p>
            </p:txBody>
          </p:sp>
        </p:grpSp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7DB935DE-2448-432D-BBF2-516E9631E0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529554"/>
                </p:ext>
              </p:extLst>
            </p:nvPr>
          </p:nvGraphicFramePr>
          <p:xfrm>
            <a:off x="5900020" y="1430789"/>
            <a:ext cx="673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Equation" r:id="rId5" imgW="672840" imgH="406080" progId="Equation.DSMT4">
                    <p:embed/>
                  </p:oleObj>
                </mc:Choice>
                <mc:Fallback>
                  <p:oleObj name="Equation" r:id="rId5" imgW="672840" imgH="406080" progId="Equation.DSMT4">
                    <p:embed/>
                    <p:pic>
                      <p:nvPicPr>
                        <p:cNvPr id="35" name="Objeto 34">
                          <a:extLst>
                            <a:ext uri="{FF2B5EF4-FFF2-40B4-BE49-F238E27FC236}">
                              <a16:creationId xmlns:a16="http://schemas.microsoft.com/office/drawing/2014/main" id="{531C17A5-BE6C-45F8-B18C-7C8FFD1D96B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00020" y="1430789"/>
                          <a:ext cx="6731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Imagem 24" descr="aula_10_pos1.png">
            <a:extLst>
              <a:ext uri="{FF2B5EF4-FFF2-40B4-BE49-F238E27FC236}">
                <a16:creationId xmlns:a16="http://schemas.microsoft.com/office/drawing/2014/main" id="{0E1AEDC6-AEEB-4352-BE55-A7810C63529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8478" y="2478232"/>
            <a:ext cx="3198088" cy="2994388"/>
          </a:xfrm>
          <a:prstGeom prst="rect">
            <a:avLst/>
          </a:prstGeom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A228DF73-1145-4032-A8C3-3A54C28B1A2D}"/>
              </a:ext>
            </a:extLst>
          </p:cNvPr>
          <p:cNvSpPr/>
          <p:nvPr/>
        </p:nvSpPr>
        <p:spPr>
          <a:xfrm>
            <a:off x="167680" y="5067577"/>
            <a:ext cx="3643338" cy="11429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</a:t>
            </a:r>
            <a:r>
              <a:rPr lang="en-US" baseline="-25000" dirty="0">
                <a:solidFill>
                  <a:prstClr val="white"/>
                </a:solidFill>
              </a:rPr>
              <a:t>CM</a:t>
            </a:r>
            <a:r>
              <a:rPr lang="en-US" dirty="0">
                <a:solidFill>
                  <a:prstClr val="white"/>
                </a:solidFill>
              </a:rPr>
              <a:t> = 5,5 m e a             </a:t>
            </a:r>
            <a:r>
              <a:rPr lang="en-US" dirty="0">
                <a:solidFill>
                  <a:prstClr val="white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prstClr val="white"/>
                </a:solidFill>
              </a:rPr>
              <a:t>leq =16,61 m   </a:t>
            </a: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3" name="Imagem 2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C8C6471E-56C2-41C7-BA5A-2C70D32029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" y="1187380"/>
            <a:ext cx="2766300" cy="3734124"/>
          </a:xfrm>
          <a:prstGeom prst="rect">
            <a:avLst/>
          </a:prstGeom>
        </p:spPr>
      </p:pic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AE663F51-FAE6-4E38-B7A2-69AAAA1A4509}"/>
              </a:ext>
            </a:extLst>
          </p:cNvPr>
          <p:cNvSpPr/>
          <p:nvPr/>
        </p:nvSpPr>
        <p:spPr>
          <a:xfrm>
            <a:off x="1630813" y="361693"/>
            <a:ext cx="4611757" cy="1496925"/>
          </a:xfrm>
          <a:prstGeom prst="wedgeEllipseCallout">
            <a:avLst>
              <a:gd name="adj1" fmla="val -45186"/>
              <a:gd name="adj2" fmla="val 83083"/>
            </a:avLst>
          </a:prstGeom>
          <a:solidFill>
            <a:srgbClr val="552D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Portanto, vamos fechar G</a:t>
            </a:r>
            <a:r>
              <a:rPr lang="pt-BR" baseline="-25000" dirty="0"/>
              <a:t>1</a:t>
            </a:r>
            <a:r>
              <a:rPr lang="pt-BR" dirty="0"/>
              <a:t>, abrir G</a:t>
            </a:r>
            <a:r>
              <a:rPr lang="pt-BR" baseline="-25000" dirty="0"/>
              <a:t>2</a:t>
            </a:r>
            <a:r>
              <a:rPr lang="pt-BR" dirty="0"/>
              <a:t> e operar com uma bomba só!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451064B-1C2E-4A76-8C9A-D4AE9BACE032}"/>
              </a:ext>
            </a:extLst>
          </p:cNvPr>
          <p:cNvSpPr txBox="1"/>
          <p:nvPr/>
        </p:nvSpPr>
        <p:spPr>
          <a:xfrm>
            <a:off x="3327340" y="2243230"/>
            <a:ext cx="214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Na casa de máquina</a:t>
            </a:r>
          </a:p>
        </p:txBody>
      </p:sp>
    </p:spTree>
    <p:extLst>
      <p:ext uri="{BB962C8B-B14F-4D97-AF65-F5344CB8AC3E}">
        <p14:creationId xmlns:p14="http://schemas.microsoft.com/office/powerpoint/2010/main" val="3709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BF4AB107-114D-43B7-A4DF-64D7968F6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71086"/>
              </p:ext>
            </p:extLst>
          </p:nvPr>
        </p:nvGraphicFramePr>
        <p:xfrm>
          <a:off x="3582504" y="491063"/>
          <a:ext cx="8128000" cy="601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765">
                  <a:extLst>
                    <a:ext uri="{9D8B030D-6E8A-4147-A177-3AD203B41FA5}">
                      <a16:colId xmlns:a16="http://schemas.microsoft.com/office/drawing/2014/main" val="1747616285"/>
                    </a:ext>
                  </a:extLst>
                </a:gridCol>
                <a:gridCol w="4939748">
                  <a:extLst>
                    <a:ext uri="{9D8B030D-6E8A-4147-A177-3AD203B41FA5}">
                      <a16:colId xmlns:a16="http://schemas.microsoft.com/office/drawing/2014/main" val="375680851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4200382442"/>
                    </a:ext>
                  </a:extLst>
                </a:gridCol>
                <a:gridCol w="1125330">
                  <a:extLst>
                    <a:ext uri="{9D8B030D-6E8A-4147-A177-3AD203B41FA5}">
                      <a16:colId xmlns:a16="http://schemas.microsoft.com/office/drawing/2014/main" val="2779984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Número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Singularidade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Leq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193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Saída normal de reservatório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tupy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6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Válvula gaveta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mipel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4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Joelho fêmea de 90</a:t>
                      </a:r>
                      <a:r>
                        <a:rPr lang="en-US" sz="1800" baseline="30000" dirty="0"/>
                        <a:t>0 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tupy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6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Joelho fêmea de 90</a:t>
                      </a:r>
                      <a:r>
                        <a:rPr lang="en-US" sz="1800" baseline="30000" dirty="0"/>
                        <a:t>0  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tupy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4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Tê de saída de lado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tupy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59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Válvula gaveta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mipel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93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Joelho fêmea de 90</a:t>
                      </a:r>
                      <a:r>
                        <a:rPr lang="en-US" sz="1800" baseline="30000" dirty="0"/>
                        <a:t>0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tupy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6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Casa de máquina </a:t>
                      </a:r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(diversas)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7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Válvula de retenção vertical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mipel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97259"/>
                  </a:ext>
                </a:extLst>
              </a:tr>
              <a:tr h="45205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Joelho fêmea de 90</a:t>
                      </a:r>
                      <a:r>
                        <a:rPr lang="en-US" sz="1800" baseline="30000" dirty="0"/>
                        <a:t>0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tupy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90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Válvula gaveta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mipel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89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Tê de saída de lado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tupy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8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Redução de 3 para 2”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tupy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1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Válvula globo reta sem guia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mipel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87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Joelho fêmea de 90</a:t>
                      </a:r>
                      <a:r>
                        <a:rPr lang="en-US" sz="1800" baseline="30000" dirty="0"/>
                        <a:t>0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tupy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66106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6191E301-3BCF-48F3-8580-5517C12A5FC6}"/>
              </a:ext>
            </a:extLst>
          </p:cNvPr>
          <p:cNvSpPr/>
          <p:nvPr/>
        </p:nvSpPr>
        <p:spPr>
          <a:xfrm>
            <a:off x="481496" y="4472607"/>
            <a:ext cx="2396616" cy="70428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L</a:t>
            </a:r>
            <a:r>
              <a:rPr lang="en-US" sz="2000" b="1" baseline="-25000" dirty="0">
                <a:solidFill>
                  <a:prstClr val="white"/>
                </a:solidFill>
              </a:rPr>
              <a:t>3”</a:t>
            </a:r>
            <a:r>
              <a:rPr lang="en-US" sz="2000" b="1" dirty="0">
                <a:solidFill>
                  <a:prstClr val="white"/>
                </a:solidFill>
              </a:rPr>
              <a:t> = 47,5 m 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FCFFAAC-D238-4123-93D1-7722E877F7DE}"/>
              </a:ext>
            </a:extLst>
          </p:cNvPr>
          <p:cNvSpPr/>
          <p:nvPr/>
        </p:nvSpPr>
        <p:spPr>
          <a:xfrm>
            <a:off x="481496" y="5618919"/>
            <a:ext cx="2396616" cy="70428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L</a:t>
            </a:r>
            <a:r>
              <a:rPr lang="en-US" sz="2000" b="1" baseline="-25000" dirty="0">
                <a:solidFill>
                  <a:prstClr val="white"/>
                </a:solidFill>
              </a:rPr>
              <a:t>2”</a:t>
            </a:r>
            <a:r>
              <a:rPr lang="en-US" sz="2000" b="1" dirty="0">
                <a:solidFill>
                  <a:prstClr val="white"/>
                </a:solidFill>
              </a:rPr>
              <a:t> = 6 m 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7" name="Imagem 6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0089D880-5720-4D73-B80E-90C58EE0A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6" y="1767935"/>
            <a:ext cx="2503535" cy="2503535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CFB8948D-B554-48EB-87D5-92A66719E31C}"/>
              </a:ext>
            </a:extLst>
          </p:cNvPr>
          <p:cNvSpPr/>
          <p:nvPr/>
        </p:nvSpPr>
        <p:spPr>
          <a:xfrm>
            <a:off x="278296" y="318052"/>
            <a:ext cx="3140765" cy="1248746"/>
          </a:xfrm>
          <a:prstGeom prst="wedgeEllipseCallout">
            <a:avLst>
              <a:gd name="adj1" fmla="val -263"/>
              <a:gd name="adj2" fmla="val 65684"/>
            </a:avLst>
          </a:prstGeom>
          <a:solidFill>
            <a:srgbClr val="36363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Obtenção dos dados da instalação (L e Leq)</a:t>
            </a:r>
          </a:p>
        </p:txBody>
      </p:sp>
    </p:spTree>
    <p:extLst>
      <p:ext uri="{BB962C8B-B14F-4D97-AF65-F5344CB8AC3E}">
        <p14:creationId xmlns:p14="http://schemas.microsoft.com/office/powerpoint/2010/main" val="151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91928E1-A3E8-4D29-8555-098ED5CAD0F0}"/>
              </a:ext>
            </a:extLst>
          </p:cNvPr>
          <p:cNvSpPr/>
          <p:nvPr/>
        </p:nvSpPr>
        <p:spPr>
          <a:xfrm>
            <a:off x="3856380" y="234074"/>
            <a:ext cx="447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Equação da CCI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A869782-3248-4209-8E36-2E7F71F51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114696"/>
              </p:ext>
            </p:extLst>
          </p:nvPr>
        </p:nvGraphicFramePr>
        <p:xfrm>
          <a:off x="2091497" y="1224734"/>
          <a:ext cx="82724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4" imgW="4254480" imgH="457200" progId="Equation.DSMT4">
                  <p:embed/>
                </p:oleObj>
              </mc:Choice>
              <mc:Fallback>
                <p:oleObj name="Equation" r:id="rId4" imgW="4254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1497" y="1224734"/>
                        <a:ext cx="8272463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3D98524F-897E-4208-A95F-73174EB4881D}"/>
              </a:ext>
            </a:extLst>
          </p:cNvPr>
          <p:cNvGrpSpPr/>
          <p:nvPr/>
        </p:nvGrpSpPr>
        <p:grpSpPr>
          <a:xfrm>
            <a:off x="2408583" y="2293872"/>
            <a:ext cx="7374834" cy="3615405"/>
            <a:chOff x="2781012" y="2914605"/>
            <a:chExt cx="6639914" cy="287365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93945A5-4441-4A61-8230-FF7D72E85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1012" y="2914605"/>
              <a:ext cx="6629975" cy="102878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AF42267-D929-43D1-B0EE-E328BEA3D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3331" y="3913577"/>
              <a:ext cx="6637595" cy="1874682"/>
            </a:xfrm>
            <a:prstGeom prst="rect">
              <a:avLst/>
            </a:prstGeom>
          </p:spPr>
        </p:pic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6EA431CA-B334-4AF7-A761-539BB142F19D}"/>
              </a:ext>
            </a:extLst>
          </p:cNvPr>
          <p:cNvSpPr/>
          <p:nvPr/>
        </p:nvSpPr>
        <p:spPr>
          <a:xfrm>
            <a:off x="2604052" y="3588213"/>
            <a:ext cx="367748" cy="247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1D94199-957D-44E8-A2CF-E2AA44C40435}"/>
              </a:ext>
            </a:extLst>
          </p:cNvPr>
          <p:cNvSpPr/>
          <p:nvPr/>
        </p:nvSpPr>
        <p:spPr>
          <a:xfrm>
            <a:off x="2604052" y="5092509"/>
            <a:ext cx="367748" cy="247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E41FE35-072B-49DF-A0E7-A95747E9E064}"/>
              </a:ext>
            </a:extLst>
          </p:cNvPr>
          <p:cNvSpPr/>
          <p:nvPr/>
        </p:nvSpPr>
        <p:spPr>
          <a:xfrm>
            <a:off x="4595192" y="3520883"/>
            <a:ext cx="367748" cy="247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9135D10-CDAA-4223-B02D-09F909C7D262}"/>
              </a:ext>
            </a:extLst>
          </p:cNvPr>
          <p:cNvSpPr/>
          <p:nvPr/>
        </p:nvSpPr>
        <p:spPr>
          <a:xfrm>
            <a:off x="5192645" y="3520883"/>
            <a:ext cx="367748" cy="247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E7DA696-9241-4986-823D-2ABCA65F2041}"/>
              </a:ext>
            </a:extLst>
          </p:cNvPr>
          <p:cNvSpPr/>
          <p:nvPr/>
        </p:nvSpPr>
        <p:spPr>
          <a:xfrm>
            <a:off x="4595192" y="5197269"/>
            <a:ext cx="367748" cy="247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87F6BEE-2AC3-46CF-8AE7-76FE2F7DB860}"/>
              </a:ext>
            </a:extLst>
          </p:cNvPr>
          <p:cNvSpPr/>
          <p:nvPr/>
        </p:nvSpPr>
        <p:spPr>
          <a:xfrm>
            <a:off x="5192645" y="5216243"/>
            <a:ext cx="367748" cy="247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156A6EB-F8CF-4DC0-9287-E9D59DF0683C}"/>
              </a:ext>
            </a:extLst>
          </p:cNvPr>
          <p:cNvSpPr/>
          <p:nvPr/>
        </p:nvSpPr>
        <p:spPr>
          <a:xfrm>
            <a:off x="3346174" y="3494296"/>
            <a:ext cx="159026" cy="247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4618FFE-019D-4EEC-8781-1D8DAD78E8AF}"/>
              </a:ext>
            </a:extLst>
          </p:cNvPr>
          <p:cNvSpPr/>
          <p:nvPr/>
        </p:nvSpPr>
        <p:spPr>
          <a:xfrm>
            <a:off x="3356298" y="5207208"/>
            <a:ext cx="159026" cy="247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6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1258</Words>
  <Application>Microsoft Office PowerPoint</Application>
  <PresentationFormat>Widescreen</PresentationFormat>
  <Paragraphs>669</Paragraphs>
  <Slides>17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Verdana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15</cp:revision>
  <dcterms:created xsi:type="dcterms:W3CDTF">2020-05-02T14:53:23Z</dcterms:created>
  <dcterms:modified xsi:type="dcterms:W3CDTF">2020-05-16T13:44:24Z</dcterms:modified>
</cp:coreProperties>
</file>