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3B21"/>
    <a:srgbClr val="9C2E2A"/>
    <a:srgbClr val="552D1A"/>
    <a:srgbClr val="FDBB11"/>
    <a:srgbClr val="B67867"/>
    <a:srgbClr val="2D2630"/>
    <a:srgbClr val="7E7474"/>
    <a:srgbClr val="443434"/>
    <a:srgbClr val="FAD033"/>
    <a:srgbClr val="AF15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Hidr&#225;ulica%20I\12020\TIC\obten&#231;&#227;o%20da%20CC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HB =f (Q)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'obtenção da CCB'!$B$2</c:f>
              <c:strCache>
                <c:ptCount val="1"/>
                <c:pt idx="0">
                  <c:v>HB (m)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intercept val="54"/>
            <c:dispRSqr val="1"/>
            <c:dispEq val="1"/>
            <c:trendlineLbl>
              <c:layout>
                <c:manualLayout>
                  <c:x val="0.11584400043050211"/>
                  <c:y val="9.033333126301711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>
                        <a:solidFill>
                          <a:schemeClr val="accent1"/>
                        </a:solidFill>
                      </a:rPr>
                      <a:t>H</a:t>
                    </a:r>
                    <a:r>
                      <a:rPr lang="en-US" sz="1400" b="1" baseline="-25000">
                        <a:solidFill>
                          <a:schemeClr val="accent1"/>
                        </a:solidFill>
                      </a:rPr>
                      <a:t>B</a:t>
                    </a:r>
                    <a:r>
                      <a:rPr lang="en-US" sz="1400" b="1" baseline="0">
                        <a:solidFill>
                          <a:schemeClr val="accent1"/>
                        </a:solidFill>
                      </a:rPr>
                      <a:t>= -0,0006Q</a:t>
                    </a:r>
                    <a:r>
                      <a:rPr lang="en-US" sz="1400" b="1" baseline="30000">
                        <a:solidFill>
                          <a:schemeClr val="accent1"/>
                        </a:solidFill>
                      </a:rPr>
                      <a:t>2</a:t>
                    </a:r>
                    <a:r>
                      <a:rPr lang="en-US" sz="1400" b="1" baseline="0">
                        <a:solidFill>
                          <a:schemeClr val="accent1"/>
                        </a:solidFill>
                      </a:rPr>
                      <a:t> + 0,0174Q + 54</a:t>
                    </a:r>
                    <a:br>
                      <a:rPr lang="en-US" sz="1400" b="1" baseline="0">
                        <a:solidFill>
                          <a:schemeClr val="accent1"/>
                        </a:solidFill>
                      </a:rPr>
                    </a:br>
                    <a:r>
                      <a:rPr lang="en-US" sz="1400" b="1" baseline="0">
                        <a:solidFill>
                          <a:schemeClr val="accent1"/>
                        </a:solidFill>
                      </a:rPr>
                      <a:t>R² = 0,9914</a:t>
                    </a:r>
                    <a:endParaRPr lang="en-US" sz="1400" b="1">
                      <a:solidFill>
                        <a:schemeClr val="accent1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'obtenção da CCB'!$A$3:$A$11</c:f>
              <c:numCache>
                <c:formatCode>General</c:formatCode>
                <c:ptCount val="9"/>
                <c:pt idx="0">
                  <c:v>0</c:v>
                </c:pt>
                <c:pt idx="1">
                  <c:v>32.4</c:v>
                </c:pt>
                <c:pt idx="2">
                  <c:v>64.8</c:v>
                </c:pt>
                <c:pt idx="3">
                  <c:v>97.2</c:v>
                </c:pt>
                <c:pt idx="4">
                  <c:v>129.6</c:v>
                </c:pt>
                <c:pt idx="5">
                  <c:v>162</c:v>
                </c:pt>
                <c:pt idx="6">
                  <c:v>194.4</c:v>
                </c:pt>
                <c:pt idx="7">
                  <c:v>226.8</c:v>
                </c:pt>
                <c:pt idx="8">
                  <c:v>252.00000000000003</c:v>
                </c:pt>
              </c:numCache>
            </c:numRef>
          </c:xVal>
          <c:yVal>
            <c:numRef>
              <c:f>'obtenção da CCB'!$B$3:$B$11</c:f>
              <c:numCache>
                <c:formatCode>General</c:formatCode>
                <c:ptCount val="9"/>
                <c:pt idx="0">
                  <c:v>54</c:v>
                </c:pt>
                <c:pt idx="1">
                  <c:v>53</c:v>
                </c:pt>
                <c:pt idx="2">
                  <c:v>51</c:v>
                </c:pt>
                <c:pt idx="3">
                  <c:v>49</c:v>
                </c:pt>
                <c:pt idx="4">
                  <c:v>46</c:v>
                </c:pt>
                <c:pt idx="5">
                  <c:v>40.5</c:v>
                </c:pt>
                <c:pt idx="6">
                  <c:v>36</c:v>
                </c:pt>
                <c:pt idx="7">
                  <c:v>25.5</c:v>
                </c:pt>
                <c:pt idx="8">
                  <c:v>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510-4692-B57A-3B776EA72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3929264"/>
        <c:axId val="653929920"/>
      </c:scatterChart>
      <c:valAx>
        <c:axId val="653929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Q(m³/h)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3929920"/>
        <c:crosses val="autoZero"/>
        <c:crossBetween val="midCat"/>
      </c:valAx>
      <c:valAx>
        <c:axId val="65392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HB(m)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3929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18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27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C4F90-C87C-47FD-8EA9-D10C0FE34A28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9F278-BFEC-4E15-89B6-C265EE943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09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9F278-BFEC-4E15-89B6-C265EE94391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204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9F278-BFEC-4E15-89B6-C265EE94391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182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9F278-BFEC-4E15-89B6-C265EE94391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616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9F278-BFEC-4E15-89B6-C265EE94391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367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9F278-BFEC-4E15-89B6-C265EE94391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968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9F278-BFEC-4E15-89B6-C265EE94391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842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9F278-BFEC-4E15-89B6-C265EE94391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9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9F278-BFEC-4E15-89B6-C265EE94391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007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9F278-BFEC-4E15-89B6-C265EE94391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23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9F278-BFEC-4E15-89B6-C265EE94391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820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9F278-BFEC-4E15-89B6-C265EE94391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562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9F278-BFEC-4E15-89B6-C265EE94391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308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9F278-BFEC-4E15-89B6-C265EE94391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322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9F278-BFEC-4E15-89B6-C265EE94391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7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C3AAB-40BA-4CF2-BFC3-35741AA23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26A999-9F5E-4091-9CFF-79CA698D9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25059C-9CE2-4B8E-9DAD-669D6715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5233-18FB-476F-9749-363F18D956EB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028693-ABCB-4C30-AC8B-4B6BC8C2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E589E8-56C4-462B-900F-A7BE828D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790-C3D5-4816-B1E0-3F30C08C73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57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C3456-5AD9-4EA5-8EEC-B21AC342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4BE308-DCE8-4098-883A-4E4EDFE62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367F62-9D8E-4779-AAA3-C6840FD2A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5233-18FB-476F-9749-363F18D956EB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E030C0-8DB8-45B7-9E3D-896043E3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BE9784-579C-40E0-9275-4B82792FA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790-C3D5-4816-B1E0-3F30C08C73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28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23070A-130F-4DAF-A7BB-28393F762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F15A82-C606-44EE-9687-0E2149081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74A394-2D9E-4D8B-867F-482855AC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5233-18FB-476F-9749-363F18D956EB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E31B8E-40FD-400E-A54A-4E32CCF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153A3C-0B21-4C63-9C8E-E23C150D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790-C3D5-4816-B1E0-3F30C08C73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63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EBD9E-7454-498A-8CF5-53EFC8A69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5F948D-D286-46B4-A451-1E54A0D06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9A8231-8EBD-4B3A-9A49-DB178321A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5233-18FB-476F-9749-363F18D956EB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A7478A-2DD7-494D-91BD-785910B7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CC105A-C9EE-4BF9-B693-080D57B47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790-C3D5-4816-B1E0-3F30C08C73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83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A912D6-7ABF-4D3F-B47C-589A60F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5D8348-0964-401A-B11F-EBCFFFE42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86D1A6-C647-4EC0-BD98-738B20A2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5233-18FB-476F-9749-363F18D956EB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909A04-14CE-4843-8692-84FDC1E7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CBCBDA-3E81-46E5-BDB7-C55A9080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790-C3D5-4816-B1E0-3F30C08C73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73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CC053-19AB-4A67-AC49-8756A2BD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BC67B2-52C3-4B7E-A5ED-DE05A1CB3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804F2F-BEB7-4CBB-AA1B-255573EDB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55219A-A06C-456A-A957-58AB63B2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5233-18FB-476F-9749-363F18D956EB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3A92D6-A32B-4761-85D1-CBF4026B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43052D-8566-4BC3-B117-B088DE400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790-C3D5-4816-B1E0-3F30C08C73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44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AE98F-B107-487E-9443-5CC38632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D0E80C-E636-48A8-80F6-0A9530025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7352E2-F302-4C1C-B3CC-59187BEDE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DC028D4-D556-43B4-A2A5-D0F91EF4D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A6E220F-82E7-4883-A332-5BBCB72DE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008CB17-E34A-4260-9F87-D3306E75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5233-18FB-476F-9749-363F18D956EB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4DFC74-9AE3-4D3D-A528-1EC4E38D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747FBE9-D646-4E5C-8149-04485A6A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790-C3D5-4816-B1E0-3F30C08C73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82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10760-055B-45B5-99AF-E524F859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00EE8D1-5AEE-4CFB-851D-4FAAC051B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5233-18FB-476F-9749-363F18D956EB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B8B5F04-3651-4653-8D44-C7D5BD15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C89AF5C-B60E-4606-8C2E-9BD845BE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790-C3D5-4816-B1E0-3F30C08C73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40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5D47350-598C-4B67-867D-F5AD92CD6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5233-18FB-476F-9749-363F18D956EB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EC3555A-84BD-4FA8-8EB3-7D6232B7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0520C99-856A-4F25-9D1D-F7F8E268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790-C3D5-4816-B1E0-3F30C08C73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61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914A4-3C61-48E7-8402-3E99D5A23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5717FF-F449-4442-B6E2-FBA169CCC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BB01433-02C6-408C-841E-CA01C0EAD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E61C2E-F901-4DE8-9AC6-96E98B09E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5233-18FB-476F-9749-363F18D956EB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9207EC-AAB0-476A-BECB-89D9F6F71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0AD449-B4BD-40C8-BE96-65ACBE4E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790-C3D5-4816-B1E0-3F30C08C73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60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D596F-1169-4090-A652-9EE1A2AD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45DE833-66B1-4058-A102-14FCF5156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436819A-4E19-40E7-8EBD-773B6EF87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B578BA-6932-4731-B345-31947AD99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5233-18FB-476F-9749-363F18D956EB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867C40-3243-4A44-B07D-6767FA00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5E4985-E883-47EA-B136-84F62F3D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E8790-C3D5-4816-B1E0-3F30C08C73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46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47F66CB-6A41-4D47-885E-F7B564BEF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D8F812-882F-41F9-B3E4-AEC85412F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10AA46-2E1F-43D8-96D5-0997F2CC6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F5233-18FB-476F-9749-363F18D956EB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D164BE-79E4-4302-98E3-1A78662F0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23B611-90D8-401B-BBEF-82C85AFF6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E8790-C3D5-4816-B1E0-3F30C08C73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65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2vMyxceMj20" TargetMode="External"/><Relationship Id="rId5" Type="http://schemas.openxmlformats.org/officeDocument/2006/relationships/chart" Target="../charts/chart1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9.wmf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4.wmf"/><Relationship Id="rId5" Type="http://schemas.openxmlformats.org/officeDocument/2006/relationships/image" Target="../media/image11.gi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8.wmf"/><Relationship Id="rId4" Type="http://schemas.openxmlformats.org/officeDocument/2006/relationships/image" Target="../media/image10.png"/><Relationship Id="rId9" Type="http://schemas.openxmlformats.org/officeDocument/2006/relationships/image" Target="../media/image3.wmf"/><Relationship Id="rId1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10" Type="http://schemas.openxmlformats.org/officeDocument/2006/relationships/hyperlink" Target="https://youtu.be/b1nXJPoIEIw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2.wmf"/><Relationship Id="rId18" Type="http://schemas.openxmlformats.org/officeDocument/2006/relationships/image" Target="../media/image24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3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png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2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9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8.wmf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37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33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2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png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45.png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40.wmf"/><Relationship Id="rId4" Type="http://schemas.openxmlformats.org/officeDocument/2006/relationships/image" Target="../media/image44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51.wmf"/><Relationship Id="rId18" Type="http://schemas.openxmlformats.org/officeDocument/2006/relationships/image" Target="../media/image5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3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11.gif"/><Relationship Id="rId4" Type="http://schemas.openxmlformats.org/officeDocument/2006/relationships/image" Target="../media/image10.png"/><Relationship Id="rId9" Type="http://schemas.openxmlformats.org/officeDocument/2006/relationships/image" Target="../media/image5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objeto, estrela, luz, chuva&#10;&#10;Descrição gerada automaticamente">
            <a:extLst>
              <a:ext uri="{FF2B5EF4-FFF2-40B4-BE49-F238E27FC236}">
                <a16:creationId xmlns:a16="http://schemas.microsoft.com/office/drawing/2014/main" id="{FFFE8E89-9DD5-469A-9E8A-587A3C014E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E08E9AA-36D7-4930-A340-BCA37630B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121">
            <a:off x="2614953" y="595987"/>
            <a:ext cx="1128837" cy="13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07F2528-1B27-4A9C-94EB-2D4FEE0C3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121">
            <a:off x="770812" y="4830419"/>
            <a:ext cx="1128837" cy="13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FCDBC0-F20A-4868-AD87-D563533D2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121">
            <a:off x="6008502" y="3389245"/>
            <a:ext cx="1128837" cy="13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77D4F5F-BE53-4E6F-B19F-7B0AEFCB6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121">
            <a:off x="10292351" y="5115985"/>
            <a:ext cx="1128837" cy="13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013C583C-B097-488C-8CF2-EBA6F7B6DDFF}"/>
              </a:ext>
            </a:extLst>
          </p:cNvPr>
          <p:cNvSpPr/>
          <p:nvPr/>
        </p:nvSpPr>
        <p:spPr>
          <a:xfrm>
            <a:off x="1387161" y="3920620"/>
            <a:ext cx="2126974" cy="1222510"/>
          </a:xfrm>
          <a:prstGeom prst="wedgeEllipseCallout">
            <a:avLst>
              <a:gd name="adj1" fmla="val -38123"/>
              <a:gd name="adj2" fmla="val 67378"/>
            </a:avLst>
          </a:prstGeom>
          <a:solidFill>
            <a:srgbClr val="6790B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Mesmo isolado nesta pandemia?</a:t>
            </a:r>
          </a:p>
        </p:txBody>
      </p:sp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C8B7083C-93BC-437A-91CE-0854DD679C31}"/>
              </a:ext>
            </a:extLst>
          </p:cNvPr>
          <p:cNvSpPr/>
          <p:nvPr/>
        </p:nvSpPr>
        <p:spPr>
          <a:xfrm>
            <a:off x="7772400" y="377687"/>
            <a:ext cx="2584174" cy="1043609"/>
          </a:xfrm>
          <a:prstGeom prst="wedgeEllipseCallout">
            <a:avLst>
              <a:gd name="adj1" fmla="val 58782"/>
              <a:gd name="adj2" fmla="val 26310"/>
            </a:avLst>
          </a:prstGeom>
          <a:solidFill>
            <a:srgbClr val="78285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Teorema dos </a:t>
            </a:r>
            <a:r>
              <a:rPr lang="pt-BR" dirty="0">
                <a:latin typeface="Symbol" panose="05050102010706020507" pitchFamily="18" charset="2"/>
              </a:rPr>
              <a:t>p</a:t>
            </a:r>
            <a:endParaRPr lang="pt-BR" dirty="0"/>
          </a:p>
        </p:txBody>
      </p:sp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3AC3F2BA-4E92-4BC0-B129-F072A2B33318}"/>
              </a:ext>
            </a:extLst>
          </p:cNvPr>
          <p:cNvSpPr/>
          <p:nvPr/>
        </p:nvSpPr>
        <p:spPr>
          <a:xfrm>
            <a:off x="7251750" y="4778055"/>
            <a:ext cx="2978781" cy="1043609"/>
          </a:xfrm>
          <a:prstGeom prst="wedgeEllipseCallout">
            <a:avLst>
              <a:gd name="adj1" fmla="val 59246"/>
              <a:gd name="adj2" fmla="val 46310"/>
            </a:avLst>
          </a:prstGeom>
          <a:solidFill>
            <a:srgbClr val="873A6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Ele também á chamado de Vaschy - Buckingham</a:t>
            </a:r>
          </a:p>
        </p:txBody>
      </p:sp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4453F2E7-59E2-4AF9-AF3E-31C785D7086B}"/>
              </a:ext>
            </a:extLst>
          </p:cNvPr>
          <p:cNvSpPr/>
          <p:nvPr/>
        </p:nvSpPr>
        <p:spPr>
          <a:xfrm>
            <a:off x="4104461" y="3528391"/>
            <a:ext cx="1749687" cy="1033670"/>
          </a:xfrm>
          <a:prstGeom prst="wedgeEllipseCallout">
            <a:avLst>
              <a:gd name="adj1" fmla="val 77168"/>
              <a:gd name="adj2" fmla="val 8654"/>
            </a:avLst>
          </a:prstGeom>
          <a:solidFill>
            <a:srgbClr val="FF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120F1D"/>
                </a:solidFill>
              </a:rPr>
              <a:t>Vamos aplica-lo as bombas</a:t>
            </a:r>
          </a:p>
        </p:txBody>
      </p:sp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5B6AD137-D772-4984-857F-BC025934509D}"/>
              </a:ext>
            </a:extLst>
          </p:cNvPr>
          <p:cNvSpPr/>
          <p:nvPr/>
        </p:nvSpPr>
        <p:spPr>
          <a:xfrm>
            <a:off x="278296" y="437322"/>
            <a:ext cx="2238541" cy="1143000"/>
          </a:xfrm>
          <a:prstGeom prst="wedgeEllipseCallout">
            <a:avLst>
              <a:gd name="adj1" fmla="val 65498"/>
              <a:gd name="adj2" fmla="val 28587"/>
            </a:avLst>
          </a:prstGeom>
          <a:solidFill>
            <a:srgbClr val="FC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241024"/>
                </a:solidFill>
              </a:rPr>
              <a:t>Isolados, mas aprendendo sempre</a:t>
            </a:r>
          </a:p>
        </p:txBody>
      </p:sp>
    </p:spTree>
    <p:extLst>
      <p:ext uri="{BB962C8B-B14F-4D97-AF65-F5344CB8AC3E}">
        <p14:creationId xmlns:p14="http://schemas.microsoft.com/office/powerpoint/2010/main" val="305914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C3A1D4B7-4178-406E-8472-3A13AA38AD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9" b="358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78555BF-CAE4-4D0F-A54A-F12B7552529B}"/>
              </a:ext>
            </a:extLst>
          </p:cNvPr>
          <p:cNvSpPr txBox="1"/>
          <p:nvPr/>
        </p:nvSpPr>
        <p:spPr>
          <a:xfrm>
            <a:off x="6096000" y="2156792"/>
            <a:ext cx="42009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Os coeficiente manométrico </a:t>
            </a:r>
            <a:r>
              <a:rPr lang="pt-BR" sz="2800" b="1" dirty="0">
                <a:solidFill>
                  <a:schemeClr val="bg1"/>
                </a:solidFill>
                <a:latin typeface="Symbol" panose="05050102010706020507" pitchFamily="18" charset="2"/>
              </a:rPr>
              <a:t>(y) </a:t>
            </a:r>
            <a:r>
              <a:rPr lang="pt-BR" sz="2800" b="1" dirty="0">
                <a:solidFill>
                  <a:schemeClr val="bg1"/>
                </a:solidFill>
              </a:rPr>
              <a:t>e o coeficiente de vazão </a:t>
            </a:r>
            <a:r>
              <a:rPr lang="pt-BR" sz="2800" b="1" dirty="0">
                <a:solidFill>
                  <a:schemeClr val="bg1"/>
                </a:solidFill>
                <a:latin typeface="Symbol" panose="05050102010706020507" pitchFamily="18" charset="2"/>
              </a:rPr>
              <a:t>(f) </a:t>
            </a:r>
            <a:r>
              <a:rPr lang="pt-BR" sz="2800" b="1" dirty="0">
                <a:solidFill>
                  <a:schemeClr val="bg1"/>
                </a:solidFill>
              </a:rPr>
              <a:t>são muito importantes para obtenção da curva HB = f(Q) variando com a rotação da bomba</a:t>
            </a:r>
          </a:p>
        </p:txBody>
      </p:sp>
    </p:spTree>
    <p:extLst>
      <p:ext uri="{BB962C8B-B14F-4D97-AF65-F5344CB8AC3E}">
        <p14:creationId xmlns:p14="http://schemas.microsoft.com/office/powerpoint/2010/main" val="179861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7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6DA4E70-4084-46FC-AFBA-9AC0768BE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61" y="347870"/>
            <a:ext cx="11270973" cy="613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4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F1DAD21-B6EE-4832-A396-178C3165F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7" y="277467"/>
            <a:ext cx="570547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5C5D9F5F-F6D5-4038-BA81-7EF26B7F3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7" y="3123876"/>
            <a:ext cx="2766300" cy="3734124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2AD5F653-8DF6-408C-9576-CF44D4E8AF8D}"/>
              </a:ext>
            </a:extLst>
          </p:cNvPr>
          <p:cNvSpPr/>
          <p:nvPr/>
        </p:nvSpPr>
        <p:spPr>
          <a:xfrm>
            <a:off x="2892287" y="3123876"/>
            <a:ext cx="3203713" cy="3456657"/>
          </a:xfrm>
          <a:prstGeom prst="wedgeRoundRectCallout">
            <a:avLst>
              <a:gd name="adj1" fmla="val -83032"/>
              <a:gd name="adj2" fmla="val -9384"/>
              <a:gd name="adj3" fmla="val 16667"/>
            </a:avLst>
          </a:prstGeom>
          <a:solidFill>
            <a:srgbClr val="FDBB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b="1" dirty="0">
                <a:solidFill>
                  <a:srgbClr val="552D1A"/>
                </a:solidFill>
              </a:rPr>
              <a:t>Através da bancada, variando a vazão pela válvula globo, onde trabalhamos com uma bomba centrifuga com rotação de 3500 rpm e com diâmetro do rotor igual a 220 mm, obtivemos a tabela ao lado, e através dela traçamos a curva HB=f(Q)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8DC7513-06CB-4623-878A-DA30AD844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875507"/>
              </p:ext>
            </p:extLst>
          </p:nvPr>
        </p:nvGraphicFramePr>
        <p:xfrm>
          <a:off x="8177419" y="277467"/>
          <a:ext cx="2019300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7893953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1364441256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Q(m³/h)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HB (m)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084616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141049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32,4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921977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64,8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51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48859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97,2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504846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129,6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642149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162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40,5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11748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194,4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36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96048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226,8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25,5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579995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252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6774863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875448"/>
              </p:ext>
            </p:extLst>
          </p:nvPr>
        </p:nvGraphicFramePr>
        <p:xfrm>
          <a:off x="6297420" y="2695682"/>
          <a:ext cx="5779298" cy="386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A8CFB37C-9BA1-409F-A032-F20F9120446A}"/>
              </a:ext>
            </a:extLst>
          </p:cNvPr>
          <p:cNvSpPr/>
          <p:nvPr/>
        </p:nvSpPr>
        <p:spPr>
          <a:xfrm>
            <a:off x="7826455" y="6375160"/>
            <a:ext cx="329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Roboto" panose="02000000000000000000" pitchFamily="2" charset="0"/>
                <a:hlinkClick r:id="rId6"/>
              </a:rPr>
              <a:t>https://youtu.be/2vMyxceMj20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219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B28D063-E4C4-4A21-9A01-BA2A67B3CA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72" r="-1" b="1902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168554E-3E2F-404A-8ED0-964BB001B945}"/>
              </a:ext>
            </a:extLst>
          </p:cNvPr>
          <p:cNvSpPr/>
          <p:nvPr/>
        </p:nvSpPr>
        <p:spPr>
          <a:xfrm>
            <a:off x="7916436" y="250254"/>
            <a:ext cx="2660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DESAFIO</a:t>
            </a:r>
            <a:endParaRPr lang="pt-BR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50D111A-6C92-4266-981D-B818548C3C57}"/>
              </a:ext>
            </a:extLst>
          </p:cNvPr>
          <p:cNvSpPr/>
          <p:nvPr/>
        </p:nvSpPr>
        <p:spPr>
          <a:xfrm>
            <a:off x="6477373" y="1173584"/>
            <a:ext cx="53533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COMO REPRESENTAR NO MESMO GRÁFICO DA</a:t>
            </a:r>
          </a:p>
          <a:p>
            <a:pPr algn="ctr"/>
            <a:r>
              <a:rPr lang="pt-BR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BOMBA DE 3500 rpm A CURVA DE UMA BOMBA</a:t>
            </a:r>
          </a:p>
          <a:p>
            <a:pPr algn="ctr"/>
            <a:r>
              <a:rPr lang="pt-BR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COMPLETAMENTE SEMELHANTE COM ROTAÇÃO </a:t>
            </a:r>
          </a:p>
          <a:p>
            <a:pPr algn="ctr"/>
            <a:r>
              <a:rPr lang="pt-BR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 1750 rpm?</a:t>
            </a:r>
            <a:endParaRPr lang="pt-BR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5124590-1170-441A-ACB0-AD6C57E1B996}"/>
              </a:ext>
            </a:extLst>
          </p:cNvPr>
          <p:cNvSpPr/>
          <p:nvPr/>
        </p:nvSpPr>
        <p:spPr>
          <a:xfrm>
            <a:off x="8599739" y="2608949"/>
            <a:ext cx="1592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DICA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62C2C80-F405-4F92-882A-6055EA1983BC}"/>
              </a:ext>
            </a:extLst>
          </p:cNvPr>
          <p:cNvSpPr/>
          <p:nvPr/>
        </p:nvSpPr>
        <p:spPr>
          <a:xfrm>
            <a:off x="5630654" y="3532279"/>
            <a:ext cx="647840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COMO AS BOMBAS (3500 rpm E 1750 rpm) SÃO TOTALMENTE </a:t>
            </a:r>
            <a:r>
              <a:rPr lang="pt-BR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SEMELHANTES, IMPOMOS AS CONDIÇÕES DE SEMELHANÇA, ONDE </a:t>
            </a:r>
            <a:r>
              <a:rPr lang="pt-BR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 = MODELO E p = PROTÓTIPO, NO NOSSO CASO O MODELO </a:t>
            </a:r>
            <a:r>
              <a:rPr lang="pt-BR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QUE FOI ENSAIADO TEM A ROTAÇÃO DE 3500 rpm E O PRTÓTIPO </a:t>
            </a:r>
            <a:r>
              <a:rPr lang="pt-BR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TEM A ROTAÇÃO DE 1750 rpm E AS CONDIÇÕES DE SEMELHANÇA SÃO OBTIDAS IGUALANDO OS ADIMENSIONAIS</a:t>
            </a: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3F1DBE97-4034-4859-B843-2F43D97A7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649214"/>
              </p:ext>
            </p:extLst>
          </p:nvPr>
        </p:nvGraphicFramePr>
        <p:xfrm>
          <a:off x="4435080" y="5917093"/>
          <a:ext cx="7594166" cy="612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5" imgW="6451560" imgH="520560" progId="Equation.DSMT4">
                  <p:embed/>
                </p:oleObj>
              </mc:Choice>
              <mc:Fallback>
                <p:oleObj name="Equation" r:id="rId5" imgW="64515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35080" y="5917093"/>
                        <a:ext cx="7594166" cy="612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9258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45AD29C5-DB2C-4416-B367-FAC6C3107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300" y="2241791"/>
            <a:ext cx="4856419" cy="4616209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EC7D319F-1A7C-4C10-A183-2F451FAFE343}"/>
              </a:ext>
            </a:extLst>
          </p:cNvPr>
          <p:cNvSpPr/>
          <p:nvPr/>
        </p:nvSpPr>
        <p:spPr>
          <a:xfrm>
            <a:off x="2521648" y="586408"/>
            <a:ext cx="3574352" cy="2554357"/>
          </a:xfrm>
          <a:prstGeom prst="wedgeEllipseCallout">
            <a:avLst>
              <a:gd name="adj1" fmla="val -41132"/>
              <a:gd name="adj2" fmla="val 73006"/>
            </a:avLst>
          </a:prstGeom>
          <a:solidFill>
            <a:srgbClr val="9C2E2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Mais uma para você se exercitar e ficar mais inteligente.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A32CBC4-3809-4EE3-A67A-28AC9DEA1E2A}"/>
              </a:ext>
            </a:extLst>
          </p:cNvPr>
          <p:cNvSpPr/>
          <p:nvPr/>
        </p:nvSpPr>
        <p:spPr>
          <a:xfrm>
            <a:off x="5707700" y="435146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/>
              <a:t>UMA BOMBA É ACIONADA POR UM MOTOR ELÉTRICO QUE TEM UMA ROTAÇÃO DE 1800 rpm E QUE ORIGINA UMA VAZÃO DE 3 L/s QUANDO A CARGA MANOMÉTRICA É 18 m. DETERMINE SUAS CARACTERÍSTICAS QUANDO O MOTOR TIVER UMA ROTAÇÃO DE 1500 rpm.</a:t>
            </a:r>
          </a:p>
        </p:txBody>
      </p:sp>
      <p:pic>
        <p:nvPicPr>
          <p:cNvPr id="7" name="Imagem 6" descr="Homem de óculos segurando copo&#10;&#10;Descrição gerada automaticamente">
            <a:extLst>
              <a:ext uri="{FF2B5EF4-FFF2-40B4-BE49-F238E27FC236}">
                <a16:creationId xmlns:a16="http://schemas.microsoft.com/office/drawing/2014/main" id="{668D222E-EB67-41E1-A71F-4E75B4397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66586" y="1510747"/>
            <a:ext cx="3325414" cy="2910295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B36B147A-9D9B-4383-ADC6-7FE49312ABE8}"/>
              </a:ext>
            </a:extLst>
          </p:cNvPr>
          <p:cNvSpPr/>
          <p:nvPr/>
        </p:nvSpPr>
        <p:spPr>
          <a:xfrm>
            <a:off x="6171948" y="238539"/>
            <a:ext cx="4114800" cy="2267992"/>
          </a:xfrm>
          <a:prstGeom prst="wedgeEllipseCallout">
            <a:avLst>
              <a:gd name="adj1" fmla="val 47041"/>
              <a:gd name="adj2" fmla="val 52859"/>
            </a:avLst>
          </a:prstGeom>
          <a:solidFill>
            <a:srgbClr val="763B2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Nunca desista de seus sonhos, por mais difíceis que sejam, mesmo porque, a transformação dos mesmos em realidade se inicia ao deseja-los.</a:t>
            </a:r>
          </a:p>
        </p:txBody>
      </p:sp>
    </p:spTree>
    <p:extLst>
      <p:ext uri="{BB962C8B-B14F-4D97-AF65-F5344CB8AC3E}">
        <p14:creationId xmlns:p14="http://schemas.microsoft.com/office/powerpoint/2010/main" val="218516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ao ar livre, rua, azul, grande&#10;&#10;Descrição gerada automaticamente">
            <a:extLst>
              <a:ext uri="{FF2B5EF4-FFF2-40B4-BE49-F238E27FC236}">
                <a16:creationId xmlns:a16="http://schemas.microsoft.com/office/drawing/2014/main" id="{7435C47E-C110-4737-93E3-5803AD689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698" y="3222747"/>
            <a:ext cx="3292125" cy="2979678"/>
          </a:xfrm>
          <a:prstGeom prst="rect">
            <a:avLst/>
          </a:prstGeom>
        </p:spPr>
      </p:pic>
      <p:pic>
        <p:nvPicPr>
          <p:cNvPr id="7" name="Imagem 6" descr="Desenho de rosto de pessoa visto de perto&#10;&#10;Descrição gerada automaticamente">
            <a:extLst>
              <a:ext uri="{FF2B5EF4-FFF2-40B4-BE49-F238E27FC236}">
                <a16:creationId xmlns:a16="http://schemas.microsoft.com/office/drawing/2014/main" id="{A074EFF7-4FC9-4622-BDAC-D8AF13616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35" y="846265"/>
            <a:ext cx="2661616" cy="2661616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E37F88D1-0073-4E04-9B24-FD13F12F91BC}"/>
              </a:ext>
            </a:extLst>
          </p:cNvPr>
          <p:cNvSpPr/>
          <p:nvPr/>
        </p:nvSpPr>
        <p:spPr>
          <a:xfrm>
            <a:off x="3484649" y="42225"/>
            <a:ext cx="6353598" cy="2484783"/>
          </a:xfrm>
          <a:prstGeom prst="wedgeEllipseCallout">
            <a:avLst>
              <a:gd name="adj1" fmla="val -49921"/>
              <a:gd name="adj2" fmla="val 61700"/>
            </a:avLst>
          </a:prstGeom>
          <a:solidFill>
            <a:srgbClr val="FFF9A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13417D"/>
                </a:solidFill>
              </a:rPr>
              <a:t>Iniciamos evocando o principal objetivo de uma bomba hidráulica, que é propiciar uma variação de pressão no fluido quando o mesmo a atravessa, isto porque, ela é projetada com esta finalidade. Em seguida, elencamos as variáveis que influenciam este fenômeno.</a:t>
            </a:r>
            <a:r>
              <a:rPr lang="pt-BR" dirty="0"/>
              <a:t> </a:t>
            </a:r>
          </a:p>
        </p:txBody>
      </p:sp>
      <p:pic>
        <p:nvPicPr>
          <p:cNvPr id="10" name="Imagem 9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0C9A406F-46EA-4B6A-890E-E549C98A03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415" y="219179"/>
            <a:ext cx="1942724" cy="1867522"/>
          </a:xfrm>
          <a:prstGeom prst="rect">
            <a:avLst/>
          </a:prstGeom>
        </p:spPr>
      </p:pic>
      <p:pic>
        <p:nvPicPr>
          <p:cNvPr id="12" name="Imagem 11" descr="Uma imagem contendo gráfico&#10;&#10;Descrição gerada automaticamente">
            <a:extLst>
              <a:ext uri="{FF2B5EF4-FFF2-40B4-BE49-F238E27FC236}">
                <a16:creationId xmlns:a16="http://schemas.microsoft.com/office/drawing/2014/main" id="{DA6137B1-F2B8-4986-8728-08C91AD72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178" y="3104514"/>
            <a:ext cx="3734124" cy="373412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F23895B-FD45-455C-AF26-62B946F0E360}"/>
              </a:ext>
            </a:extLst>
          </p:cNvPr>
          <p:cNvSpPr txBox="1"/>
          <p:nvPr/>
        </p:nvSpPr>
        <p:spPr>
          <a:xfrm>
            <a:off x="10078720" y="3647440"/>
            <a:ext cx="173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São elas: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812F8B69-C5D0-4C5F-919A-20E76A7C66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278241"/>
              </p:ext>
            </p:extLst>
          </p:nvPr>
        </p:nvGraphicFramePr>
        <p:xfrm>
          <a:off x="3986403" y="3787329"/>
          <a:ext cx="4422775" cy="454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" name="Equation" r:id="rId8" imgW="1981080" imgH="203040" progId="Equation.DSMT4">
                  <p:embed/>
                </p:oleObj>
              </mc:Choice>
              <mc:Fallback>
                <p:oleObj name="Equation" r:id="rId8" imgW="1981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86403" y="3787329"/>
                        <a:ext cx="4422775" cy="454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EE029019-2F3B-485E-9453-C72567CB99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505150"/>
              </p:ext>
            </p:extLst>
          </p:nvPr>
        </p:nvGraphicFramePr>
        <p:xfrm>
          <a:off x="4282858" y="4282403"/>
          <a:ext cx="3756273" cy="462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" name="Equation" r:id="rId10" imgW="1650960" imgH="203040" progId="Equation.DSMT4">
                  <p:embed/>
                </p:oleObj>
              </mc:Choice>
              <mc:Fallback>
                <p:oleObj name="Equation" r:id="rId10" imgW="1650960" imgH="20304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812F8B69-C5D0-4C5F-919A-20E76A7C66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82858" y="4282403"/>
                        <a:ext cx="3756273" cy="462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7F12AA7A-0609-4D00-8343-3E184BCC5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840164"/>
              </p:ext>
            </p:extLst>
          </p:nvPr>
        </p:nvGraphicFramePr>
        <p:xfrm>
          <a:off x="4408257" y="4784827"/>
          <a:ext cx="3375486" cy="466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" name="Equation" r:id="rId12" imgW="1473120" imgH="203040" progId="Equation.DSMT4">
                  <p:embed/>
                </p:oleObj>
              </mc:Choice>
              <mc:Fallback>
                <p:oleObj name="Equation" r:id="rId12" imgW="1473120" imgH="20304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812F8B69-C5D0-4C5F-919A-20E76A7C66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08257" y="4784827"/>
                        <a:ext cx="3375486" cy="466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1AB54220-FC1F-4091-9CED-8DF14152E1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933293"/>
              </p:ext>
            </p:extLst>
          </p:nvPr>
        </p:nvGraphicFramePr>
        <p:xfrm>
          <a:off x="3614146" y="6263561"/>
          <a:ext cx="4963708" cy="513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" name="Equation" r:id="rId14" imgW="2209680" imgH="228600" progId="Equation.DSMT4">
                  <p:embed/>
                </p:oleObj>
              </mc:Choice>
              <mc:Fallback>
                <p:oleObj name="Equation" r:id="rId14" imgW="2209680" imgH="22860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812F8B69-C5D0-4C5F-919A-20E76A7C66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14146" y="6263561"/>
                        <a:ext cx="4963708" cy="513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FB25120E-783C-45D6-A2D3-63E8FAFF73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321024"/>
              </p:ext>
            </p:extLst>
          </p:nvPr>
        </p:nvGraphicFramePr>
        <p:xfrm>
          <a:off x="4282858" y="5701667"/>
          <a:ext cx="3734124" cy="51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" name="Equation" r:id="rId16" imgW="1650960" imgH="228600" progId="Equation.DSMT4">
                  <p:embed/>
                </p:oleObj>
              </mc:Choice>
              <mc:Fallback>
                <p:oleObj name="Equation" r:id="rId16" imgW="1650960" imgH="22860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812F8B69-C5D0-4C5F-919A-20E76A7C66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82858" y="5701667"/>
                        <a:ext cx="3734124" cy="51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34C0072F-1443-4D42-A7AB-AB5D1F93BA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183182"/>
              </p:ext>
            </p:extLst>
          </p:nvPr>
        </p:nvGraphicFramePr>
        <p:xfrm>
          <a:off x="4175019" y="2856897"/>
          <a:ext cx="4496698" cy="832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" name="Equation" r:id="rId18" imgW="2197080" imgH="406080" progId="Equation.DSMT4">
                  <p:embed/>
                </p:oleObj>
              </mc:Choice>
              <mc:Fallback>
                <p:oleObj name="Equation" r:id="rId18" imgW="2197080" imgH="4060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812F8B69-C5D0-4C5F-919A-20E76A7C66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175019" y="2856897"/>
                        <a:ext cx="4496698" cy="832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7C4BB127-4FB3-4734-A1E8-06B2E50218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726947"/>
              </p:ext>
            </p:extLst>
          </p:nvPr>
        </p:nvGraphicFramePr>
        <p:xfrm>
          <a:off x="4818105" y="5276217"/>
          <a:ext cx="29479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" name="Equation" r:id="rId20" imgW="1320480" imgH="190440" progId="Equation.DSMT4">
                  <p:embed/>
                </p:oleObj>
              </mc:Choice>
              <mc:Fallback>
                <p:oleObj name="Equation" r:id="rId20" imgW="1320480" imgH="19044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812F8B69-C5D0-4C5F-919A-20E76A7C66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818105" y="5276217"/>
                        <a:ext cx="294798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8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73DFF9F4-B7D0-466E-BC85-3DF5DE754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6" y="2050775"/>
            <a:ext cx="4638260" cy="463826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5E2E6B3-41C6-4BFB-87F6-162734A52CAD}"/>
              </a:ext>
            </a:extLst>
          </p:cNvPr>
          <p:cNvSpPr txBox="1"/>
          <p:nvPr/>
        </p:nvSpPr>
        <p:spPr>
          <a:xfrm>
            <a:off x="2521225" y="3160644"/>
            <a:ext cx="1901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Tendo a função que define o fenômeno, recorremos ao teorema dos </a:t>
            </a:r>
            <a:r>
              <a:rPr lang="pt-BR" b="1" dirty="0">
                <a:solidFill>
                  <a:schemeClr val="bg1"/>
                </a:solidFill>
                <a:latin typeface="Symbol" panose="05050102010706020507" pitchFamily="18" charset="2"/>
              </a:rPr>
              <a:t>p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81F9523-CC05-47AC-97A0-5BCF78A299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958053"/>
              </p:ext>
            </p:extLst>
          </p:nvPr>
        </p:nvGraphicFramePr>
        <p:xfrm>
          <a:off x="916552" y="1252478"/>
          <a:ext cx="3774717" cy="106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5" imgW="1714320" imgH="482400" progId="Equation.DSMT4">
                  <p:embed/>
                </p:oleObj>
              </mc:Choice>
              <mc:Fallback>
                <p:oleObj name="Equation" r:id="rId5" imgW="17143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6552" y="1252478"/>
                        <a:ext cx="3774717" cy="106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5" descr="Uma imagem contendo ao ar livre, rua, azul, grande&#10;&#10;Descrição gerada automaticamente">
            <a:extLst>
              <a:ext uri="{FF2B5EF4-FFF2-40B4-BE49-F238E27FC236}">
                <a16:creationId xmlns:a16="http://schemas.microsoft.com/office/drawing/2014/main" id="{7199401B-02F4-4B5C-BED3-46942EAD0B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1562" y="308846"/>
            <a:ext cx="1030359" cy="932570"/>
          </a:xfrm>
          <a:prstGeom prst="rect">
            <a:avLst/>
          </a:prstGeom>
        </p:spPr>
      </p:pic>
      <p:pic>
        <p:nvPicPr>
          <p:cNvPr id="8" name="Imagem 7" descr="Uma imagem contendo relógio&#10;&#10;Descrição gerada automaticamente">
            <a:extLst>
              <a:ext uri="{FF2B5EF4-FFF2-40B4-BE49-F238E27FC236}">
                <a16:creationId xmlns:a16="http://schemas.microsoft.com/office/drawing/2014/main" id="{73E06FC2-1681-40E3-92D8-0B1AFAE14C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9147" y="308846"/>
            <a:ext cx="2232853" cy="2453853"/>
          </a:xfrm>
          <a:prstGeom prst="rect">
            <a:avLst/>
          </a:prstGeom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A971A41D-A59F-45AC-B859-F4CAF4477A4F}"/>
              </a:ext>
            </a:extLst>
          </p:cNvPr>
          <p:cNvSpPr/>
          <p:nvPr/>
        </p:nvSpPr>
        <p:spPr>
          <a:xfrm>
            <a:off x="6361043" y="1241416"/>
            <a:ext cx="4094922" cy="1730384"/>
          </a:xfrm>
          <a:prstGeom prst="wedgeEllipseCallout">
            <a:avLst>
              <a:gd name="adj1" fmla="val 60963"/>
              <a:gd name="adj2" fmla="val -19638"/>
            </a:avLst>
          </a:prstGeom>
          <a:solidFill>
            <a:srgbClr val="AF15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Que também pode ser chamado de teorema de Vaschy – Buckingham, ou ainda teorema de Buckingham.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1A615B01-E936-48B7-84B6-E1CD656AD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853" y="3163003"/>
            <a:ext cx="52578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09323D88-A4E4-4161-8AA9-BB8005AAF5EF}"/>
              </a:ext>
            </a:extLst>
          </p:cNvPr>
          <p:cNvSpPr/>
          <p:nvPr/>
        </p:nvSpPr>
        <p:spPr>
          <a:xfrm>
            <a:off x="5566400" y="5794046"/>
            <a:ext cx="3019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10"/>
              </a:rPr>
              <a:t>https://youtu.be/b1nXJPoIEIw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85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D6AC5C1-DAE1-4240-BF52-3988163A3D94}"/>
              </a:ext>
            </a:extLst>
          </p:cNvPr>
          <p:cNvSpPr/>
          <p:nvPr/>
        </p:nvSpPr>
        <p:spPr>
          <a:xfrm>
            <a:off x="1933716" y="403039"/>
            <a:ext cx="8523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Teorema dos </a:t>
            </a:r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ymbol" panose="05050102010706020507" pitchFamily="18" charset="2"/>
              </a:rPr>
              <a:t>p</a:t>
            </a:r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passo a passo: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2FDAB6-5FE9-44A9-9ACC-AEE01B2D5B90}"/>
              </a:ext>
            </a:extLst>
          </p:cNvPr>
          <p:cNvSpPr txBox="1"/>
          <p:nvPr/>
        </p:nvSpPr>
        <p:spPr>
          <a:xfrm>
            <a:off x="417443" y="2192083"/>
            <a:ext cx="113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/>
              <a:t>Obtemos o número de variáveis (n) que influenciam o fenômeno – no caso da bomba n = 7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EADE939-10B2-45D0-913E-036D3C89C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55842"/>
              </p:ext>
            </p:extLst>
          </p:nvPr>
        </p:nvGraphicFramePr>
        <p:xfrm>
          <a:off x="2294113" y="1479826"/>
          <a:ext cx="78025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" name="Equation" r:id="rId4" imgW="3543120" imgH="253800" progId="Equation.DSMT4">
                  <p:embed/>
                </p:oleObj>
              </mc:Choice>
              <mc:Fallback>
                <p:oleObj name="Equation" r:id="rId4" imgW="3543120" imgH="2538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C81F9523-CC05-47AC-97A0-5BCF78A29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94113" y="1479826"/>
                        <a:ext cx="7802563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0E4F702B-3519-46BD-BC52-9AE65EE0581A}"/>
              </a:ext>
            </a:extLst>
          </p:cNvPr>
          <p:cNvSpPr txBox="1"/>
          <p:nvPr/>
        </p:nvSpPr>
        <p:spPr>
          <a:xfrm>
            <a:off x="417443" y="2736240"/>
            <a:ext cx="113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pt-BR" dirty="0"/>
              <a:t>Escrevemos a equação dimensional de cada uma das variáveis. No caso de considerarmos o SI, as grandezas fundamentais para hidráulica são: M = massa; L = comprimento e T = tempo, todas as demais são denominadas de grandezas derivadas e devem ser definidas em função destas.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CDC43D-C408-4A2A-B612-E0D625190503}"/>
              </a:ext>
            </a:extLst>
          </p:cNvPr>
          <p:cNvSpPr txBox="1"/>
          <p:nvPr/>
        </p:nvSpPr>
        <p:spPr>
          <a:xfrm>
            <a:off x="775252" y="3834395"/>
            <a:ext cx="1033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Para as bombas, teríamos: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4F31F4BE-C9DA-4F30-976C-D199D562DA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414008"/>
              </p:ext>
            </p:extLst>
          </p:nvPr>
        </p:nvGraphicFramePr>
        <p:xfrm>
          <a:off x="3508513" y="3834395"/>
          <a:ext cx="1865127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" name="Equation" r:id="rId6" imgW="1282680" imgH="253800" progId="Equation.DSMT4">
                  <p:embed/>
                </p:oleObj>
              </mc:Choice>
              <mc:Fallback>
                <p:oleObj name="Equation" r:id="rId6" imgW="1282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08513" y="3834395"/>
                        <a:ext cx="1865127" cy="369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AAC371DB-91CD-452F-B9D4-EEC6B84033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561674"/>
              </p:ext>
            </p:extLst>
          </p:nvPr>
        </p:nvGraphicFramePr>
        <p:xfrm>
          <a:off x="3613979" y="4378552"/>
          <a:ext cx="123666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" name="Equation" r:id="rId8" imgW="850680" imgH="253800" progId="Equation.DSMT4">
                  <p:embed/>
                </p:oleObj>
              </mc:Choice>
              <mc:Fallback>
                <p:oleObj name="Equation" r:id="rId8" imgW="850680" imgH="2538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4F31F4BE-C9DA-4F30-976C-D199D562DA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13979" y="4378552"/>
                        <a:ext cx="1236663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3CC118A3-58E6-4066-8EB1-5853D6E55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603843"/>
              </p:ext>
            </p:extLst>
          </p:nvPr>
        </p:nvGraphicFramePr>
        <p:xfrm>
          <a:off x="3687763" y="5008563"/>
          <a:ext cx="171608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1" name="Equation" r:id="rId10" imgW="1180800" imgH="253800" progId="Equation.DSMT4">
                  <p:embed/>
                </p:oleObj>
              </mc:Choice>
              <mc:Fallback>
                <p:oleObj name="Equation" r:id="rId10" imgW="1180800" imgH="2538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4F31F4BE-C9DA-4F30-976C-D199D562DA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87763" y="5008563"/>
                        <a:ext cx="1716087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C74AC583-D0DE-43CB-A2AF-04D136920F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568084"/>
              </p:ext>
            </p:extLst>
          </p:nvPr>
        </p:nvGraphicFramePr>
        <p:xfrm>
          <a:off x="3687763" y="5553276"/>
          <a:ext cx="86836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2" name="Equation" r:id="rId12" imgW="596880" imgH="253800" progId="Equation.DSMT4">
                  <p:embed/>
                </p:oleObj>
              </mc:Choice>
              <mc:Fallback>
                <p:oleObj name="Equation" r:id="rId12" imgW="596880" imgH="2538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4F31F4BE-C9DA-4F30-976C-D199D562DA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87763" y="5553276"/>
                        <a:ext cx="868362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FA8EB5AC-9974-456D-955F-4E4C944B6C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20697"/>
              </p:ext>
            </p:extLst>
          </p:nvPr>
        </p:nvGraphicFramePr>
        <p:xfrm>
          <a:off x="3687763" y="6183286"/>
          <a:ext cx="13112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" name="Equation" r:id="rId14" imgW="901440" imgH="253800" progId="Equation.DSMT4">
                  <p:embed/>
                </p:oleObj>
              </mc:Choice>
              <mc:Fallback>
                <p:oleObj name="Equation" r:id="rId14" imgW="901440" imgH="2538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4F31F4BE-C9DA-4F30-976C-D199D562DA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87763" y="6183286"/>
                        <a:ext cx="1311275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agem 15" descr="Uma imagem contendo luz&#10;&#10;Descrição gerada automaticamente">
            <a:extLst>
              <a:ext uri="{FF2B5EF4-FFF2-40B4-BE49-F238E27FC236}">
                <a16:creationId xmlns:a16="http://schemas.microsoft.com/office/drawing/2014/main" id="{6EC1142E-F93A-4B13-BB04-91F5EDB886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70" y="3748462"/>
            <a:ext cx="3034864" cy="3034864"/>
          </a:xfrm>
          <a:prstGeom prst="rect">
            <a:avLst/>
          </a:prstGeom>
        </p:spPr>
      </p:pic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87EFFEC0-B370-417C-84A4-EF49F3A7AD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493395"/>
              </p:ext>
            </p:extLst>
          </p:nvPr>
        </p:nvGraphicFramePr>
        <p:xfrm>
          <a:off x="8745744" y="4338270"/>
          <a:ext cx="18097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" name="Equation" r:id="rId17" imgW="1244520" imgH="253800" progId="Equation.DSMT4">
                  <p:embed/>
                </p:oleObj>
              </mc:Choice>
              <mc:Fallback>
                <p:oleObj name="Equation" r:id="rId17" imgW="1244520" imgH="2538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4F31F4BE-C9DA-4F30-976C-D199D562DA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745744" y="4338270"/>
                        <a:ext cx="1809750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5E020678-B35C-4962-984A-C56DE0652F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677700"/>
              </p:ext>
            </p:extLst>
          </p:nvPr>
        </p:nvGraphicFramePr>
        <p:xfrm>
          <a:off x="9274175" y="4940300"/>
          <a:ext cx="8493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5" name="Equation" r:id="rId19" imgW="583920" imgH="253800" progId="Equation.DSMT4">
                  <p:embed/>
                </p:oleObj>
              </mc:Choice>
              <mc:Fallback>
                <p:oleObj name="Equation" r:id="rId19" imgW="583920" imgH="2538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4F31F4BE-C9DA-4F30-976C-D199D562DA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274175" y="4940300"/>
                        <a:ext cx="849313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737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BC05DD8-E265-4B14-AB9C-A57F1DA23FB2}"/>
              </a:ext>
            </a:extLst>
          </p:cNvPr>
          <p:cNvSpPr/>
          <p:nvPr/>
        </p:nvSpPr>
        <p:spPr>
          <a:xfrm>
            <a:off x="936329" y="403039"/>
            <a:ext cx="10518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Teorema dos </a:t>
            </a:r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ymbol" panose="05050102010706020507" pitchFamily="18" charset="2"/>
              </a:rPr>
              <a:t>p</a:t>
            </a:r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passo a passo (cont.):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45226C4-78E2-49D5-AE5B-5BDFCFB4C2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097397"/>
              </p:ext>
            </p:extLst>
          </p:nvPr>
        </p:nvGraphicFramePr>
        <p:xfrm>
          <a:off x="2294113" y="1479826"/>
          <a:ext cx="78025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" name="Equation" r:id="rId4" imgW="3543120" imgH="253800" progId="Equation.DSMT4">
                  <p:embed/>
                </p:oleObj>
              </mc:Choice>
              <mc:Fallback>
                <p:oleObj name="Equation" r:id="rId4" imgW="3543120" imgH="2538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9EADE939-10B2-45D0-913E-036D3C89C0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94113" y="1479826"/>
                        <a:ext cx="7802563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EBB7AA94-4932-4DFA-BA7D-7993C2FA59DE}"/>
              </a:ext>
            </a:extLst>
          </p:cNvPr>
          <p:cNvSpPr txBox="1"/>
          <p:nvPr/>
        </p:nvSpPr>
        <p:spPr>
          <a:xfrm>
            <a:off x="417443" y="2192083"/>
            <a:ext cx="113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pt-BR" dirty="0"/>
              <a:t>Obtemos o número de grandezas fundamentais (k) que atuam no fenômeno – no caso da bomba k = 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8C4061F-9949-4912-9C0C-48EA7B2CB76A}"/>
              </a:ext>
            </a:extLst>
          </p:cNvPr>
          <p:cNvSpPr txBox="1"/>
          <p:nvPr/>
        </p:nvSpPr>
        <p:spPr>
          <a:xfrm>
            <a:off x="445604" y="2780798"/>
            <a:ext cx="113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pt-BR" dirty="0"/>
              <a:t>Obtemos o número de números adimensionais (m) que definem o fenômeno, onde m = n – k, para a bomba, temos: m = 7 – 3 = 4, portanto, teremos que escrever quatro números adimensionais: </a:t>
            </a:r>
            <a:r>
              <a:rPr lang="pt-BR" dirty="0">
                <a:latin typeface="Symbol" panose="05050102010706020507" pitchFamily="18" charset="2"/>
              </a:rPr>
              <a:t>p</a:t>
            </a:r>
            <a:r>
              <a:rPr lang="pt-BR" baseline="-25000" dirty="0">
                <a:latin typeface="Symbol" panose="05050102010706020507" pitchFamily="18" charset="2"/>
              </a:rPr>
              <a:t>1</a:t>
            </a:r>
            <a:r>
              <a:rPr lang="pt-BR" dirty="0">
                <a:latin typeface="Symbol" panose="05050102010706020507" pitchFamily="18" charset="2"/>
              </a:rPr>
              <a:t>, p</a:t>
            </a:r>
            <a:r>
              <a:rPr lang="pt-BR" baseline="-25000" dirty="0">
                <a:latin typeface="Symbol" panose="05050102010706020507" pitchFamily="18" charset="2"/>
              </a:rPr>
              <a:t>2</a:t>
            </a:r>
            <a:r>
              <a:rPr lang="pt-BR" dirty="0">
                <a:latin typeface="Symbol" panose="05050102010706020507" pitchFamily="18" charset="2"/>
              </a:rPr>
              <a:t>, p</a:t>
            </a:r>
            <a:r>
              <a:rPr lang="pt-BR" baseline="-25000" dirty="0">
                <a:latin typeface="Symbol" panose="05050102010706020507" pitchFamily="18" charset="2"/>
              </a:rPr>
              <a:t>3</a:t>
            </a:r>
            <a:r>
              <a:rPr lang="pt-BR" dirty="0">
                <a:latin typeface="Symbol" panose="05050102010706020507" pitchFamily="18" charset="2"/>
              </a:rPr>
              <a:t> </a:t>
            </a:r>
            <a:r>
              <a:rPr lang="pt-BR" dirty="0"/>
              <a:t>e</a:t>
            </a:r>
            <a:r>
              <a:rPr lang="pt-BR" dirty="0">
                <a:latin typeface="Symbol" panose="05050102010706020507" pitchFamily="18" charset="2"/>
              </a:rPr>
              <a:t> p</a:t>
            </a:r>
            <a:r>
              <a:rPr lang="pt-BR" baseline="-25000" dirty="0">
                <a:latin typeface="Symbol" panose="05050102010706020507" pitchFamily="18" charset="2"/>
              </a:rPr>
              <a:t>4</a:t>
            </a:r>
            <a:r>
              <a:rPr lang="pt-BR" dirty="0">
                <a:latin typeface="Symbol" panose="05050102010706020507" pitchFamily="18" charset="2"/>
              </a:rPr>
              <a:t>.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32B7C4D-1DA1-4B16-AB8B-C337BE7B00D0}"/>
              </a:ext>
            </a:extLst>
          </p:cNvPr>
          <p:cNvSpPr txBox="1"/>
          <p:nvPr/>
        </p:nvSpPr>
        <p:spPr>
          <a:xfrm>
            <a:off x="417443" y="3646512"/>
            <a:ext cx="113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pt-BR" dirty="0"/>
              <a:t>Escolhemos a base dos adimensionais, que será sempre formada por “k” variáveis independentes, ou seja, aquelas que apresentam as equações dimensionais diferentes entre si de pelo menos uma grandeza fundamental. A base é comum aos adimensionais procurados com exceção dos expoentes.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8F87D20-80E0-43ED-9287-A6540B55AF19}"/>
              </a:ext>
            </a:extLst>
          </p:cNvPr>
          <p:cNvSpPr txBox="1"/>
          <p:nvPr/>
        </p:nvSpPr>
        <p:spPr>
          <a:xfrm>
            <a:off x="788504" y="4610604"/>
            <a:ext cx="113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 caso das bombas adotamos como base: </a:t>
            </a:r>
            <a:r>
              <a:rPr lang="pt-BR" dirty="0" err="1">
                <a:latin typeface="Symbol" panose="05050102010706020507" pitchFamily="18" charset="2"/>
              </a:rPr>
              <a:t>r</a:t>
            </a:r>
            <a:r>
              <a:rPr lang="pt-BR" dirty="0" err="1"/>
              <a:t>nD</a:t>
            </a:r>
            <a:r>
              <a:rPr lang="pt-BR" baseline="-25000" dirty="0" err="1"/>
              <a:t>r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B8822C7-5B80-4676-A9AF-136A1D6E931A}"/>
              </a:ext>
            </a:extLst>
          </p:cNvPr>
          <p:cNvSpPr txBox="1"/>
          <p:nvPr/>
        </p:nvSpPr>
        <p:spPr>
          <a:xfrm>
            <a:off x="445604" y="5193508"/>
            <a:ext cx="113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pt-BR" dirty="0"/>
              <a:t>Escrevemos os adimensionais, que para a bomba seriam: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322B700C-5361-46EC-9E03-F55A5E0F70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205820"/>
              </p:ext>
            </p:extLst>
          </p:nvPr>
        </p:nvGraphicFramePr>
        <p:xfrm>
          <a:off x="1047105" y="5603602"/>
          <a:ext cx="3133771" cy="409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" name="Equation" r:id="rId6" imgW="1942920" imgH="253800" progId="Equation.DSMT4">
                  <p:embed/>
                </p:oleObj>
              </mc:Choice>
              <mc:Fallback>
                <p:oleObj name="Equation" r:id="rId6" imgW="1942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7105" y="5603602"/>
                        <a:ext cx="3133771" cy="409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0E114CF2-4FAB-4D9F-98F6-E5CBCC1105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778821"/>
              </p:ext>
            </p:extLst>
          </p:nvPr>
        </p:nvGraphicFramePr>
        <p:xfrm>
          <a:off x="1089025" y="6210300"/>
          <a:ext cx="30511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" name="Equation" r:id="rId8" imgW="1892160" imgH="253800" progId="Equation.DSMT4">
                  <p:embed/>
                </p:oleObj>
              </mc:Choice>
              <mc:Fallback>
                <p:oleObj name="Equation" r:id="rId8" imgW="1892160" imgH="2538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322B700C-5361-46EC-9E03-F55A5E0F70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89025" y="6210300"/>
                        <a:ext cx="3051175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A9703242-4ABE-469E-9F60-8F0180A532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671478"/>
              </p:ext>
            </p:extLst>
          </p:nvPr>
        </p:nvGraphicFramePr>
        <p:xfrm>
          <a:off x="4480339" y="5603602"/>
          <a:ext cx="3175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4" name="Equation" r:id="rId10" imgW="1968480" imgH="253800" progId="Equation.DSMT4">
                  <p:embed/>
                </p:oleObj>
              </mc:Choice>
              <mc:Fallback>
                <p:oleObj name="Equation" r:id="rId10" imgW="1968480" imgH="2538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322B700C-5361-46EC-9E03-F55A5E0F70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80339" y="5603602"/>
                        <a:ext cx="3175000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3610FD45-7062-4F4E-A84F-1C1EB7A14C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578374"/>
              </p:ext>
            </p:extLst>
          </p:nvPr>
        </p:nvGraphicFramePr>
        <p:xfrm>
          <a:off x="4581525" y="6210300"/>
          <a:ext cx="30114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5" name="Equation" r:id="rId12" imgW="1866600" imgH="253800" progId="Equation.DSMT4">
                  <p:embed/>
                </p:oleObj>
              </mc:Choice>
              <mc:Fallback>
                <p:oleObj name="Equation" r:id="rId12" imgW="1866600" imgH="2538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322B700C-5361-46EC-9E03-F55A5E0F70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81525" y="6210300"/>
                        <a:ext cx="3011488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m 16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C5DC5467-8482-4FFA-A5E8-2C08817B85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2" y="4722051"/>
            <a:ext cx="2062532" cy="2062532"/>
          </a:xfrm>
          <a:prstGeom prst="rect">
            <a:avLst/>
          </a:prstGeom>
        </p:spPr>
      </p:pic>
      <p:sp>
        <p:nvSpPr>
          <p:cNvPr id="18" name="Balão de Pensamento: Nuvem 17">
            <a:extLst>
              <a:ext uri="{FF2B5EF4-FFF2-40B4-BE49-F238E27FC236}">
                <a16:creationId xmlns:a16="http://schemas.microsoft.com/office/drawing/2014/main" id="{4F6302B4-B8A5-4A7D-8A2C-62216E7527C0}"/>
              </a:ext>
            </a:extLst>
          </p:cNvPr>
          <p:cNvSpPr/>
          <p:nvPr/>
        </p:nvSpPr>
        <p:spPr>
          <a:xfrm>
            <a:off x="10296938" y="4610604"/>
            <a:ext cx="1720759" cy="1283300"/>
          </a:xfrm>
          <a:prstGeom prst="cloudCallout">
            <a:avLst>
              <a:gd name="adj1" fmla="val -100865"/>
              <a:gd name="adj2" fmla="val -4451"/>
            </a:avLst>
          </a:prstGeom>
          <a:solidFill>
            <a:srgbClr val="44343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 agora?</a:t>
            </a:r>
          </a:p>
        </p:txBody>
      </p:sp>
    </p:spTree>
    <p:extLst>
      <p:ext uri="{BB962C8B-B14F-4D97-AF65-F5344CB8AC3E}">
        <p14:creationId xmlns:p14="http://schemas.microsoft.com/office/powerpoint/2010/main" val="97950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B871BAA-E33D-4903-8A49-FCFE5D285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21" y="369818"/>
            <a:ext cx="3457575" cy="4667250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F6A1B02B-DFED-4991-B9D3-3E2E60D9DBF1}"/>
              </a:ext>
            </a:extLst>
          </p:cNvPr>
          <p:cNvSpPr/>
          <p:nvPr/>
        </p:nvSpPr>
        <p:spPr>
          <a:xfrm>
            <a:off x="2362200" y="131279"/>
            <a:ext cx="6788426" cy="2045391"/>
          </a:xfrm>
          <a:prstGeom prst="wedgeEllipseCallout">
            <a:avLst>
              <a:gd name="adj1" fmla="val -55094"/>
              <a:gd name="adj2" fmla="val 50352"/>
            </a:avLst>
          </a:prstGeom>
          <a:solidFill>
            <a:srgbClr val="FDBB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552D1A"/>
                </a:solidFill>
              </a:rPr>
              <a:t>Achamos os expoentes substituindo todas as variáveis e também o adimensional por suas equações dimensionais, isto possibilita trabalharmos com produto de potências e igualdades de expoentes, vejam: 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0F1BBB63-9FFC-4DAB-9AC7-51489B70AE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574599"/>
              </p:ext>
            </p:extLst>
          </p:nvPr>
        </p:nvGraphicFramePr>
        <p:xfrm>
          <a:off x="4455917" y="2423081"/>
          <a:ext cx="3133771" cy="409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0" name="Equation" r:id="rId5" imgW="1942920" imgH="253800" progId="Equation.DSMT4">
                  <p:embed/>
                </p:oleObj>
              </mc:Choice>
              <mc:Fallback>
                <p:oleObj name="Equation" r:id="rId5" imgW="1942920" imgH="2538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322B700C-5361-46EC-9E03-F55A5E0F70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55917" y="2423081"/>
                        <a:ext cx="3133771" cy="409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F186836F-10BF-40C4-B389-7649EF1D8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144988"/>
              </p:ext>
            </p:extLst>
          </p:nvPr>
        </p:nvGraphicFramePr>
        <p:xfrm>
          <a:off x="4119563" y="2940050"/>
          <a:ext cx="58991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" name="Equation" r:id="rId7" imgW="3657600" imgH="317160" progId="Equation.DSMT4">
                  <p:embed/>
                </p:oleObj>
              </mc:Choice>
              <mc:Fallback>
                <p:oleObj name="Equation" r:id="rId7" imgW="3657600" imgH="31716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0F1BBB63-9FFC-4DAB-9AC7-51489B70AE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9563" y="2940050"/>
                        <a:ext cx="5899150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C74151F2-3287-4CE7-B95E-8F2FB5A538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137440"/>
              </p:ext>
            </p:extLst>
          </p:nvPr>
        </p:nvGraphicFramePr>
        <p:xfrm>
          <a:off x="4068763" y="3729038"/>
          <a:ext cx="405606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" name="Equation" r:id="rId9" imgW="2514600" imgH="190440" progId="Equation.DSMT4">
                  <p:embed/>
                </p:oleObj>
              </mc:Choice>
              <mc:Fallback>
                <p:oleObj name="Equation" r:id="rId9" imgW="2514600" imgH="19044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F186836F-10BF-40C4-B389-7649EF1D8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68763" y="3729038"/>
                        <a:ext cx="4056062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76ACBBAE-799E-4C50-9490-A0F3F121DD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274274"/>
              </p:ext>
            </p:extLst>
          </p:nvPr>
        </p:nvGraphicFramePr>
        <p:xfrm>
          <a:off x="4027486" y="4312963"/>
          <a:ext cx="20685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3" name="Equation" r:id="rId11" imgW="1282680" imgH="228600" progId="Equation.DSMT4">
                  <p:embed/>
                </p:oleObj>
              </mc:Choice>
              <mc:Fallback>
                <p:oleObj name="Equation" r:id="rId11" imgW="1282680" imgH="2286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C74151F2-3287-4CE7-B95E-8F2FB5A538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27486" y="4312963"/>
                        <a:ext cx="2068513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AD14D986-2005-4FBC-8397-CE17DEFFC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875951"/>
              </p:ext>
            </p:extLst>
          </p:nvPr>
        </p:nvGraphicFramePr>
        <p:xfrm>
          <a:off x="6508750" y="4311650"/>
          <a:ext cx="52847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" name="Equation" r:id="rId13" imgW="3276360" imgH="228600" progId="Equation.DSMT4">
                  <p:embed/>
                </p:oleObj>
              </mc:Choice>
              <mc:Fallback>
                <p:oleObj name="Equation" r:id="rId13" imgW="3276360" imgH="2286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C74151F2-3287-4CE7-B95E-8F2FB5A538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08750" y="4311650"/>
                        <a:ext cx="5284788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DA27F615-8D10-4DDA-9226-2363F696E316}"/>
              </a:ext>
            </a:extLst>
          </p:cNvPr>
          <p:cNvSpPr/>
          <p:nvPr/>
        </p:nvSpPr>
        <p:spPr>
          <a:xfrm>
            <a:off x="5237921" y="4321314"/>
            <a:ext cx="897834" cy="306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5FE31BA-18EC-449C-98B1-B75BD86D8DDC}"/>
              </a:ext>
            </a:extLst>
          </p:cNvPr>
          <p:cNvSpPr/>
          <p:nvPr/>
        </p:nvSpPr>
        <p:spPr>
          <a:xfrm>
            <a:off x="10939980" y="4321314"/>
            <a:ext cx="897834" cy="306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B9C685EC-9A86-42E3-8CBA-4D7F9340CF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052882"/>
              </p:ext>
            </p:extLst>
          </p:nvPr>
        </p:nvGraphicFramePr>
        <p:xfrm>
          <a:off x="4119563" y="5003593"/>
          <a:ext cx="23145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" name="Equation" r:id="rId15" imgW="1434960" imgH="228600" progId="Equation.DSMT4">
                  <p:embed/>
                </p:oleObj>
              </mc:Choice>
              <mc:Fallback>
                <p:oleObj name="Equation" r:id="rId15" imgW="1434960" imgH="2286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C74151F2-3287-4CE7-B95E-8F2FB5A538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19563" y="5003593"/>
                        <a:ext cx="2314575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8D63B521-A03C-4321-A63C-6FFE17841A37}"/>
              </a:ext>
            </a:extLst>
          </p:cNvPr>
          <p:cNvSpPr/>
          <p:nvPr/>
        </p:nvSpPr>
        <p:spPr>
          <a:xfrm>
            <a:off x="5536304" y="5055567"/>
            <a:ext cx="897834" cy="306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6063EE09-274C-48D1-A99F-20A0F64794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92116"/>
              </p:ext>
            </p:extLst>
          </p:nvPr>
        </p:nvGraphicFramePr>
        <p:xfrm>
          <a:off x="6846784" y="5608917"/>
          <a:ext cx="438308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" name="Equation" r:id="rId17" imgW="2717640" imgH="444240" progId="Equation.DSMT4">
                  <p:embed/>
                </p:oleObj>
              </mc:Choice>
              <mc:Fallback>
                <p:oleObj name="Equation" r:id="rId17" imgW="2717640" imgH="44424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0F1BBB63-9FFC-4DAB-9AC7-51489B70AE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46784" y="5608917"/>
                        <a:ext cx="4383087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48EC74D5-BE1D-4DCF-84E7-F4AF64EB71BE}"/>
              </a:ext>
            </a:extLst>
          </p:cNvPr>
          <p:cNvSpPr/>
          <p:nvPr/>
        </p:nvSpPr>
        <p:spPr>
          <a:xfrm>
            <a:off x="9601200" y="5608917"/>
            <a:ext cx="1628671" cy="717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30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46CF8BD-A024-4951-8F79-BEC58686F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01" y="3301825"/>
            <a:ext cx="2999546" cy="2999546"/>
          </a:xfrm>
          <a:prstGeom prst="rect">
            <a:avLst/>
          </a:prstGeom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6A095543-24DC-41A6-B9AA-10021DA5E76F}"/>
              </a:ext>
            </a:extLst>
          </p:cNvPr>
          <p:cNvSpPr/>
          <p:nvPr/>
        </p:nvSpPr>
        <p:spPr>
          <a:xfrm>
            <a:off x="2654576" y="2953957"/>
            <a:ext cx="3230217" cy="1401417"/>
          </a:xfrm>
          <a:prstGeom prst="wedgeEllipseCallout">
            <a:avLst>
              <a:gd name="adj1" fmla="val -56525"/>
              <a:gd name="adj2" fmla="val 81649"/>
            </a:avLst>
          </a:prstGeom>
          <a:solidFill>
            <a:srgbClr val="7E747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 adimensional </a:t>
            </a:r>
            <a:r>
              <a:rPr lang="pt-BR" b="1" dirty="0">
                <a:latin typeface="Symbol" panose="05050102010706020507" pitchFamily="18" charset="2"/>
              </a:rPr>
              <a:t>p</a:t>
            </a:r>
            <a:r>
              <a:rPr lang="pt-BR" b="1" baseline="-25000" dirty="0"/>
              <a:t>1</a:t>
            </a:r>
            <a:r>
              <a:rPr lang="pt-BR" b="1" dirty="0"/>
              <a:t>, que foi obtido, recebe algum nome especial?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12B737D-797E-4A81-8444-129A72924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265" y="2029899"/>
            <a:ext cx="3162300" cy="4667250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CAA38BF6-ED39-4FC3-BB83-AB483C41D36B}"/>
              </a:ext>
            </a:extLst>
          </p:cNvPr>
          <p:cNvSpPr/>
          <p:nvPr/>
        </p:nvSpPr>
        <p:spPr>
          <a:xfrm>
            <a:off x="6530159" y="234853"/>
            <a:ext cx="5634923" cy="1401417"/>
          </a:xfrm>
          <a:prstGeom prst="wedgeEllipseCallout">
            <a:avLst>
              <a:gd name="adj1" fmla="val 16757"/>
              <a:gd name="adj2" fmla="val 96543"/>
            </a:avLst>
          </a:prstGeom>
          <a:solidFill>
            <a:srgbClr val="2D263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Recebe, </a:t>
            </a:r>
            <a:r>
              <a:rPr lang="pt-BR" i="1" dirty="0"/>
              <a:t>COEFICIENTE MANOMÉTRICO</a:t>
            </a:r>
            <a:r>
              <a:rPr lang="pt-BR" dirty="0"/>
              <a:t>, mas com uma pequena modificação e para compreendê-la, apresento a bancada a seguir.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03889F0-1ED2-4190-B8F2-7A8B06E8CF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054" y="548146"/>
            <a:ext cx="5905500" cy="234315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22BD535-0F0B-4217-B941-FFFB1021E2DE}"/>
              </a:ext>
            </a:extLst>
          </p:cNvPr>
          <p:cNvSpPr txBox="1"/>
          <p:nvPr/>
        </p:nvSpPr>
        <p:spPr>
          <a:xfrm>
            <a:off x="866925" y="1020716"/>
            <a:ext cx="1133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reservatório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B0AA6689-E21A-4141-B82B-69A9DFD7512E}"/>
              </a:ext>
            </a:extLst>
          </p:cNvPr>
          <p:cNvCxnSpPr/>
          <p:nvPr/>
        </p:nvCxnSpPr>
        <p:spPr>
          <a:xfrm flipV="1">
            <a:off x="1433455" y="404153"/>
            <a:ext cx="451613" cy="5267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D450B03-B3D5-4F6A-85EC-1EF0B37EDBE1}"/>
              </a:ext>
            </a:extLst>
          </p:cNvPr>
          <p:cNvSpPr txBox="1"/>
          <p:nvPr/>
        </p:nvSpPr>
        <p:spPr>
          <a:xfrm>
            <a:off x="1433455" y="51648"/>
            <a:ext cx="1739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accent1"/>
                </a:solidFill>
              </a:rPr>
              <a:t>Água a temperatura ambiente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21153F7-197B-4E23-9E59-0474757E3738}"/>
              </a:ext>
            </a:extLst>
          </p:cNvPr>
          <p:cNvSpPr txBox="1"/>
          <p:nvPr/>
        </p:nvSpPr>
        <p:spPr>
          <a:xfrm>
            <a:off x="3384841" y="1328493"/>
            <a:ext cx="1172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manômetros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56A526A-1165-44C7-8B5F-2488F0F05B1A}"/>
              </a:ext>
            </a:extLst>
          </p:cNvPr>
          <p:cNvSpPr txBox="1"/>
          <p:nvPr/>
        </p:nvSpPr>
        <p:spPr>
          <a:xfrm>
            <a:off x="3486398" y="2387877"/>
            <a:ext cx="921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bomba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E2780005-7C42-4AA1-8ED2-EE12538F8C85}"/>
              </a:ext>
            </a:extLst>
          </p:cNvPr>
          <p:cNvCxnSpPr/>
          <p:nvPr/>
        </p:nvCxnSpPr>
        <p:spPr>
          <a:xfrm>
            <a:off x="3398697" y="2153440"/>
            <a:ext cx="0" cy="41706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9BD57FA-671A-4DF6-8161-9080EA2ED200}"/>
              </a:ext>
            </a:extLst>
          </p:cNvPr>
          <p:cNvSpPr txBox="1"/>
          <p:nvPr/>
        </p:nvSpPr>
        <p:spPr>
          <a:xfrm>
            <a:off x="3202400" y="2481769"/>
            <a:ext cx="392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(e)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1A821E93-8B20-4FFA-9EB3-B394612D4096}"/>
              </a:ext>
            </a:extLst>
          </p:cNvPr>
          <p:cNvCxnSpPr/>
          <p:nvPr/>
        </p:nvCxnSpPr>
        <p:spPr>
          <a:xfrm>
            <a:off x="4458269" y="2158958"/>
            <a:ext cx="0" cy="41706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30A6F39-6A4D-4127-B8EA-57DB0A2DCA9D}"/>
              </a:ext>
            </a:extLst>
          </p:cNvPr>
          <p:cNvSpPr txBox="1"/>
          <p:nvPr/>
        </p:nvSpPr>
        <p:spPr>
          <a:xfrm>
            <a:off x="4298829" y="2524841"/>
            <a:ext cx="392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(s)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0FE06AB-97B0-47C5-A881-B42B0CA760AE}"/>
              </a:ext>
            </a:extLst>
          </p:cNvPr>
          <p:cNvSpPr txBox="1"/>
          <p:nvPr/>
        </p:nvSpPr>
        <p:spPr>
          <a:xfrm>
            <a:off x="4691422" y="1458111"/>
            <a:ext cx="884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Válvula globo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47A052E-A389-4251-91EC-104214A00599}"/>
              </a:ext>
            </a:extLst>
          </p:cNvPr>
          <p:cNvSpPr txBox="1"/>
          <p:nvPr/>
        </p:nvSpPr>
        <p:spPr>
          <a:xfrm>
            <a:off x="3594993" y="407707"/>
            <a:ext cx="96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Medidor de vazão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61D98821-B716-4313-88F0-27C54444F34C}"/>
              </a:ext>
            </a:extLst>
          </p:cNvPr>
          <p:cNvCxnSpPr/>
          <p:nvPr/>
        </p:nvCxnSpPr>
        <p:spPr>
          <a:xfrm>
            <a:off x="1334065" y="1636270"/>
            <a:ext cx="0" cy="34506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F2216339-C00F-48EB-9745-7A7791C784FF}"/>
              </a:ext>
            </a:extLst>
          </p:cNvPr>
          <p:cNvCxnSpPr/>
          <p:nvPr/>
        </p:nvCxnSpPr>
        <p:spPr>
          <a:xfrm>
            <a:off x="2467126" y="2262771"/>
            <a:ext cx="556591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E7CEA8C7-CF88-430A-8255-004AEDD43A83}"/>
              </a:ext>
            </a:extLst>
          </p:cNvPr>
          <p:cNvCxnSpPr/>
          <p:nvPr/>
        </p:nvCxnSpPr>
        <p:spPr>
          <a:xfrm>
            <a:off x="4691422" y="1148100"/>
            <a:ext cx="556591" cy="0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B265329E-1CA9-45A2-989A-9A64941E11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740176"/>
              </p:ext>
            </p:extLst>
          </p:nvPr>
        </p:nvGraphicFramePr>
        <p:xfrm>
          <a:off x="5884793" y="4193076"/>
          <a:ext cx="1864872" cy="466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" name="Equation" r:id="rId7" imgW="914400" imgH="228600" progId="Equation.DSMT4">
                  <p:embed/>
                </p:oleObj>
              </mc:Choice>
              <mc:Fallback>
                <p:oleObj name="Equation" r:id="rId7" imgW="914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84793" y="4193076"/>
                        <a:ext cx="1864872" cy="466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7B2DCEBE-9647-4ED5-922F-C096813F6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418553"/>
              </p:ext>
            </p:extLst>
          </p:nvPr>
        </p:nvGraphicFramePr>
        <p:xfrm>
          <a:off x="3594376" y="4787614"/>
          <a:ext cx="41973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" name="Equation" r:id="rId9" imgW="2057400" imgH="444240" progId="Equation.DSMT4">
                  <p:embed/>
                </p:oleObj>
              </mc:Choice>
              <mc:Fallback>
                <p:oleObj name="Equation" r:id="rId9" imgW="2057400" imgH="44424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B265329E-1CA9-45A2-989A-9A64941E11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94376" y="4787614"/>
                        <a:ext cx="4197350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D280DC3F-817D-4C73-AB91-F686AE67DE24}"/>
              </a:ext>
            </a:extLst>
          </p:cNvPr>
          <p:cNvCxnSpPr/>
          <p:nvPr/>
        </p:nvCxnSpPr>
        <p:spPr>
          <a:xfrm flipV="1">
            <a:off x="3594376" y="5016952"/>
            <a:ext cx="344835" cy="5202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FD7CD24B-5F20-441D-8DD5-8F9371EF874F}"/>
              </a:ext>
            </a:extLst>
          </p:cNvPr>
          <p:cNvCxnSpPr/>
          <p:nvPr/>
        </p:nvCxnSpPr>
        <p:spPr>
          <a:xfrm flipV="1">
            <a:off x="6123279" y="5044254"/>
            <a:ext cx="344835" cy="5202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E673DD59-F0CA-4A32-A74F-19A30CBE4F2F}"/>
              </a:ext>
            </a:extLst>
          </p:cNvPr>
          <p:cNvCxnSpPr>
            <a:cxnSpLocks/>
          </p:cNvCxnSpPr>
          <p:nvPr/>
        </p:nvCxnSpPr>
        <p:spPr>
          <a:xfrm flipV="1">
            <a:off x="4799667" y="4863291"/>
            <a:ext cx="416307" cy="7011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1E871FF9-0DB2-453D-A729-E437AD1040DF}"/>
              </a:ext>
            </a:extLst>
          </p:cNvPr>
          <p:cNvCxnSpPr>
            <a:cxnSpLocks/>
          </p:cNvCxnSpPr>
          <p:nvPr/>
        </p:nvCxnSpPr>
        <p:spPr>
          <a:xfrm flipV="1">
            <a:off x="7375419" y="4828680"/>
            <a:ext cx="416307" cy="7011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FF92280E-7053-4BC4-93B1-241D49F04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069316"/>
              </p:ext>
            </p:extLst>
          </p:nvPr>
        </p:nvGraphicFramePr>
        <p:xfrm>
          <a:off x="3697563" y="5832628"/>
          <a:ext cx="409416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" name="Equation" r:id="rId11" imgW="2006280" imgH="431640" progId="Equation.DSMT4">
                  <p:embed/>
                </p:oleObj>
              </mc:Choice>
              <mc:Fallback>
                <p:oleObj name="Equation" r:id="rId11" imgW="2006280" imgH="43164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7B2DCEBE-9647-4ED5-922F-C096813F69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97563" y="5832628"/>
                        <a:ext cx="4094163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tângulo 36">
            <a:extLst>
              <a:ext uri="{FF2B5EF4-FFF2-40B4-BE49-F238E27FC236}">
                <a16:creationId xmlns:a16="http://schemas.microsoft.com/office/drawing/2014/main" id="{762458F4-A43E-4333-A67C-E868366FA368}"/>
              </a:ext>
            </a:extLst>
          </p:cNvPr>
          <p:cNvSpPr/>
          <p:nvPr/>
        </p:nvSpPr>
        <p:spPr>
          <a:xfrm>
            <a:off x="6468114" y="5832628"/>
            <a:ext cx="1323612" cy="8067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EE1DD685-946C-4294-B7E7-CC4337B659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28065"/>
              </p:ext>
            </p:extLst>
          </p:nvPr>
        </p:nvGraphicFramePr>
        <p:xfrm>
          <a:off x="5887564" y="2333884"/>
          <a:ext cx="29083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4" name="Equation" r:id="rId13" imgW="1803240" imgH="444240" progId="Equation.DSMT4">
                  <p:embed/>
                </p:oleObj>
              </mc:Choice>
              <mc:Fallback>
                <p:oleObj name="Equation" r:id="rId13" imgW="1803240" imgH="44424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6063EE09-274C-48D1-A99F-20A0F64794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87564" y="2333884"/>
                        <a:ext cx="290830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tângulo 38">
            <a:extLst>
              <a:ext uri="{FF2B5EF4-FFF2-40B4-BE49-F238E27FC236}">
                <a16:creationId xmlns:a16="http://schemas.microsoft.com/office/drawing/2014/main" id="{6F8D5333-F053-483A-9CC2-4F27892E5058}"/>
              </a:ext>
            </a:extLst>
          </p:cNvPr>
          <p:cNvSpPr/>
          <p:nvPr/>
        </p:nvSpPr>
        <p:spPr>
          <a:xfrm>
            <a:off x="6535135" y="3171606"/>
            <a:ext cx="1454950" cy="7011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70662710-4A53-4D1D-B856-50742D6B3D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108237"/>
              </p:ext>
            </p:extLst>
          </p:nvPr>
        </p:nvGraphicFramePr>
        <p:xfrm>
          <a:off x="6747151" y="3171606"/>
          <a:ext cx="10445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" name="Equation" r:id="rId15" imgW="647640" imgH="444240" progId="Equation.DSMT4">
                  <p:embed/>
                </p:oleObj>
              </mc:Choice>
              <mc:Fallback>
                <p:oleObj name="Equation" r:id="rId15" imgW="647640" imgH="4442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EE1DD685-946C-4294-B7E7-CC4337B659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47151" y="3171606"/>
                        <a:ext cx="1044575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12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2" grpId="0"/>
      <p:bldP spid="13" grpId="0"/>
      <p:bldP spid="17" grpId="0"/>
      <p:bldP spid="19" grpId="0"/>
      <p:bldP spid="20" grpId="0"/>
      <p:bldP spid="37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0F1BBB63-9FFC-4DAB-9AC7-51489B70AE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254017"/>
              </p:ext>
            </p:extLst>
          </p:nvPr>
        </p:nvGraphicFramePr>
        <p:xfrm>
          <a:off x="6167025" y="551411"/>
          <a:ext cx="30511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" name="Equation" r:id="rId4" imgW="1892160" imgH="253800" progId="Equation.DSMT4">
                  <p:embed/>
                </p:oleObj>
              </mc:Choice>
              <mc:Fallback>
                <p:oleObj name="Equation" r:id="rId4" imgW="1892160" imgH="2538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0F1BBB63-9FFC-4DAB-9AC7-51489B70AE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67025" y="551411"/>
                        <a:ext cx="3051175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F186836F-10BF-40C4-B389-7649EF1D8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625423"/>
              </p:ext>
            </p:extLst>
          </p:nvPr>
        </p:nvGraphicFramePr>
        <p:xfrm>
          <a:off x="5167520" y="1292911"/>
          <a:ext cx="53863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" name="Equation" r:id="rId6" imgW="3340080" imgH="317160" progId="Equation.DSMT4">
                  <p:embed/>
                </p:oleObj>
              </mc:Choice>
              <mc:Fallback>
                <p:oleObj name="Equation" r:id="rId6" imgW="3340080" imgH="31716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F186836F-10BF-40C4-B389-7649EF1D8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67520" y="1292911"/>
                        <a:ext cx="5386388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C74151F2-3287-4CE7-B95E-8F2FB5A538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144884"/>
              </p:ext>
            </p:extLst>
          </p:nvPr>
        </p:nvGraphicFramePr>
        <p:xfrm>
          <a:off x="5823054" y="2231888"/>
          <a:ext cx="39131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" name="Equation" r:id="rId8" imgW="2425680" imgH="190440" progId="Equation.DSMT4">
                  <p:embed/>
                </p:oleObj>
              </mc:Choice>
              <mc:Fallback>
                <p:oleObj name="Equation" r:id="rId8" imgW="2425680" imgH="19044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C74151F2-3287-4CE7-B95E-8F2FB5A538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23054" y="2231888"/>
                        <a:ext cx="3913188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76ACBBAE-799E-4C50-9490-A0F3F121DD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424913"/>
              </p:ext>
            </p:extLst>
          </p:nvPr>
        </p:nvGraphicFramePr>
        <p:xfrm>
          <a:off x="6834741" y="3048239"/>
          <a:ext cx="16589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" name="Equation" r:id="rId10" imgW="1028520" imgH="228600" progId="Equation.DSMT4">
                  <p:embed/>
                </p:oleObj>
              </mc:Choice>
              <mc:Fallback>
                <p:oleObj name="Equation" r:id="rId10" imgW="1028520" imgH="2286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76ACBBAE-799E-4C50-9490-A0F3F121DD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34741" y="3048239"/>
                        <a:ext cx="1658937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AD14D986-2005-4FBC-8397-CE17DEFFC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62243"/>
              </p:ext>
            </p:extLst>
          </p:nvPr>
        </p:nvGraphicFramePr>
        <p:xfrm>
          <a:off x="5351566" y="3812278"/>
          <a:ext cx="48545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" name="Equation" r:id="rId12" imgW="3009600" imgH="228600" progId="Equation.DSMT4">
                  <p:embed/>
                </p:oleObj>
              </mc:Choice>
              <mc:Fallback>
                <p:oleObj name="Equation" r:id="rId12" imgW="3009600" imgH="2286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AD14D986-2005-4FBC-8397-CE17DEFFCA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51566" y="3812278"/>
                        <a:ext cx="4854575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:a16="http://schemas.microsoft.com/office/drawing/2014/main" id="{DA27F615-8D10-4DDA-9226-2363F696E316}"/>
              </a:ext>
            </a:extLst>
          </p:cNvPr>
          <p:cNvSpPr/>
          <p:nvPr/>
        </p:nvSpPr>
        <p:spPr>
          <a:xfrm>
            <a:off x="7758320" y="3077332"/>
            <a:ext cx="897834" cy="306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5FE31BA-18EC-449C-98B1-B75BD86D8DDC}"/>
              </a:ext>
            </a:extLst>
          </p:cNvPr>
          <p:cNvSpPr/>
          <p:nvPr/>
        </p:nvSpPr>
        <p:spPr>
          <a:xfrm>
            <a:off x="9339884" y="3833539"/>
            <a:ext cx="897834" cy="306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B9C685EC-9A86-42E3-8CBA-4D7F9340CF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946691"/>
              </p:ext>
            </p:extLst>
          </p:nvPr>
        </p:nvGraphicFramePr>
        <p:xfrm>
          <a:off x="6834741" y="4635538"/>
          <a:ext cx="22939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" name="Equation" r:id="rId14" imgW="1422360" imgH="228600" progId="Equation.DSMT4">
                  <p:embed/>
                </p:oleObj>
              </mc:Choice>
              <mc:Fallback>
                <p:oleObj name="Equation" r:id="rId14" imgW="1422360" imgH="22860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B9C685EC-9A86-42E3-8CBA-4D7F9340C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34741" y="4635538"/>
                        <a:ext cx="2293937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8D63B521-A03C-4321-A63C-6FFE17841A37}"/>
              </a:ext>
            </a:extLst>
          </p:cNvPr>
          <p:cNvSpPr/>
          <p:nvPr/>
        </p:nvSpPr>
        <p:spPr>
          <a:xfrm>
            <a:off x="8241957" y="4657488"/>
            <a:ext cx="897834" cy="306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6063EE09-274C-48D1-A99F-20A0F64794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920284"/>
              </p:ext>
            </p:extLst>
          </p:nvPr>
        </p:nvGraphicFramePr>
        <p:xfrm>
          <a:off x="2824992" y="5463861"/>
          <a:ext cx="415766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" name="Equation" r:id="rId16" imgW="2577960" imgH="444240" progId="Equation.DSMT4">
                  <p:embed/>
                </p:oleObj>
              </mc:Choice>
              <mc:Fallback>
                <p:oleObj name="Equation" r:id="rId16" imgW="2577960" imgH="44424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6063EE09-274C-48D1-A99F-20A0F64794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824992" y="5463861"/>
                        <a:ext cx="4157662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48EC74D5-BE1D-4DCF-84E7-F4AF64EB71BE}"/>
              </a:ext>
            </a:extLst>
          </p:cNvPr>
          <p:cNvSpPr/>
          <p:nvPr/>
        </p:nvSpPr>
        <p:spPr>
          <a:xfrm>
            <a:off x="5874026" y="5434703"/>
            <a:ext cx="1182757" cy="717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Desenho de personagem de desenho animado&#10;&#10;Descrição gerada automaticamente">
            <a:extLst>
              <a:ext uri="{FF2B5EF4-FFF2-40B4-BE49-F238E27FC236}">
                <a16:creationId xmlns:a16="http://schemas.microsoft.com/office/drawing/2014/main" id="{19DF45A2-311E-4F6D-B320-4AD3F4CF415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29" y="2477887"/>
            <a:ext cx="2857748" cy="2956816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F6A1B02B-DFED-4991-B9D3-3E2E60D9DBF1}"/>
              </a:ext>
            </a:extLst>
          </p:cNvPr>
          <p:cNvSpPr/>
          <p:nvPr/>
        </p:nvSpPr>
        <p:spPr>
          <a:xfrm>
            <a:off x="560520" y="165180"/>
            <a:ext cx="4213362" cy="2045391"/>
          </a:xfrm>
          <a:prstGeom prst="wedgeEllipseCallout">
            <a:avLst>
              <a:gd name="adj1" fmla="val -10933"/>
              <a:gd name="adj2" fmla="val 86797"/>
            </a:avLst>
          </a:prstGeom>
          <a:solidFill>
            <a:srgbClr val="FDBB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552D1A"/>
                </a:solidFill>
              </a:rPr>
              <a:t>De maneira análoga, obtemos os demais adimensionais, vejam a obtenção do COEFICIENTE DE VAZÃO </a:t>
            </a:r>
            <a:r>
              <a:rPr lang="pt-BR" sz="2000" b="1" dirty="0">
                <a:solidFill>
                  <a:srgbClr val="552D1A"/>
                </a:solidFill>
                <a:latin typeface="Symbol" panose="05050102010706020507" pitchFamily="18" charset="2"/>
              </a:rPr>
              <a:t>f</a:t>
            </a:r>
            <a:endParaRPr lang="pt-BR" sz="2000" b="1" dirty="0">
              <a:solidFill>
                <a:srgbClr val="552D1A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661444A-9B86-4BA7-A541-EBAF90EF430F}"/>
              </a:ext>
            </a:extLst>
          </p:cNvPr>
          <p:cNvSpPr/>
          <p:nvPr/>
        </p:nvSpPr>
        <p:spPr>
          <a:xfrm>
            <a:off x="7114878" y="5448534"/>
            <a:ext cx="44627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Coeficiente de vazão</a:t>
            </a:r>
            <a:endParaRPr lang="pt-BR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919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7A6987B-C941-4975-9386-4BA76FE2D0CD}"/>
              </a:ext>
            </a:extLst>
          </p:cNvPr>
          <p:cNvSpPr/>
          <p:nvPr/>
        </p:nvSpPr>
        <p:spPr>
          <a:xfrm>
            <a:off x="2666218" y="263891"/>
            <a:ext cx="7276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Analogamente, obtemos:</a:t>
            </a:r>
          </a:p>
        </p:txBody>
      </p:sp>
      <p:pic>
        <p:nvPicPr>
          <p:cNvPr id="3" name="Imagem 2" descr="Uma imagem contendo ao ar livre, rua, azul, grande&#10;&#10;Descrição gerada automaticamente">
            <a:extLst>
              <a:ext uri="{FF2B5EF4-FFF2-40B4-BE49-F238E27FC236}">
                <a16:creationId xmlns:a16="http://schemas.microsoft.com/office/drawing/2014/main" id="{2C17ED69-990A-4446-817D-A33B49E42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1707" y="3744158"/>
            <a:ext cx="3292125" cy="2979678"/>
          </a:xfrm>
          <a:prstGeom prst="rect">
            <a:avLst/>
          </a:prstGeom>
        </p:spPr>
      </p:pic>
      <p:pic>
        <p:nvPicPr>
          <p:cNvPr id="4" name="Imagem 3" descr="Desenho de rosto de pessoa visto de perto&#10;&#10;Descrição gerada automaticamente">
            <a:extLst>
              <a:ext uri="{FF2B5EF4-FFF2-40B4-BE49-F238E27FC236}">
                <a16:creationId xmlns:a16="http://schemas.microsoft.com/office/drawing/2014/main" id="{2AEEB461-6D08-4F05-BB56-0D34C26C9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4" y="1367676"/>
            <a:ext cx="2661616" cy="2661616"/>
          </a:xfrm>
          <a:prstGeom prst="rect">
            <a:avLst/>
          </a:prstGeom>
        </p:spPr>
      </p:pic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57A7DF21-D1C8-4D5B-940E-568DB82711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225881"/>
              </p:ext>
            </p:extLst>
          </p:nvPr>
        </p:nvGraphicFramePr>
        <p:xfrm>
          <a:off x="1212517" y="1835864"/>
          <a:ext cx="2907402" cy="1277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Equation" r:id="rId6" imgW="952087" imgH="418918" progId="Equation.DSMT4">
                  <p:embed/>
                </p:oleObj>
              </mc:Choice>
              <mc:Fallback>
                <p:oleObj name="Equation" r:id="rId6" imgW="952087" imgH="418918" progId="Equation.DSMT4">
                  <p:embed/>
                  <p:pic>
                    <p:nvPicPr>
                      <p:cNvPr id="8195" name="Object 2">
                        <a:extLst>
                          <a:ext uri="{FF2B5EF4-FFF2-40B4-BE49-F238E27FC236}">
                            <a16:creationId xmlns:a16="http://schemas.microsoft.com/office/drawing/2014/main" id="{D184F2C4-747B-4963-A0EC-23D0F0E8A4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517" y="1835864"/>
                        <a:ext cx="2907402" cy="1277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056BDA66-0197-45BC-8BAD-895AD7ED71D1}"/>
              </a:ext>
            </a:extLst>
          </p:cNvPr>
          <p:cNvSpPr/>
          <p:nvPr/>
        </p:nvSpPr>
        <p:spPr>
          <a:xfrm>
            <a:off x="1082451" y="3385900"/>
            <a:ext cx="31675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Coeficiente de</a:t>
            </a:r>
          </a:p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potência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2D332128-91CE-417A-A932-1B06BB5A0E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445085"/>
              </p:ext>
            </p:extLst>
          </p:nvPr>
        </p:nvGraphicFramePr>
        <p:xfrm>
          <a:off x="8121513" y="1610934"/>
          <a:ext cx="3089827" cy="1341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Equação" r:id="rId8" imgW="965200" imgH="419100" progId="Equation.3">
                  <p:embed/>
                </p:oleObj>
              </mc:Choice>
              <mc:Fallback>
                <p:oleObj name="Equação" r:id="rId8" imgW="965200" imgH="419100" progId="Equation.3">
                  <p:embed/>
                  <p:pic>
                    <p:nvPicPr>
                      <p:cNvPr id="9219" name="Object 2">
                        <a:extLst>
                          <a:ext uri="{FF2B5EF4-FFF2-40B4-BE49-F238E27FC236}">
                            <a16:creationId xmlns:a16="http://schemas.microsoft.com/office/drawing/2014/main" id="{0CFE2D26-B3F3-4BB8-8523-C7C3CA1D4D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1513" y="1610934"/>
                        <a:ext cx="3089827" cy="1341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872982C2-615E-4F81-B533-737D19563C47}"/>
              </a:ext>
            </a:extLst>
          </p:cNvPr>
          <p:cNvSpPr/>
          <p:nvPr/>
        </p:nvSpPr>
        <p:spPr>
          <a:xfrm>
            <a:off x="7530785" y="3177133"/>
            <a:ext cx="458381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Adimensional</a:t>
            </a:r>
          </a:p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proporcional ao</a:t>
            </a:r>
          </a:p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número de Reynolds</a:t>
            </a:r>
          </a:p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que deve ser usado</a:t>
            </a:r>
          </a:p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n &lt; 500 rpm</a:t>
            </a:r>
          </a:p>
        </p:txBody>
      </p:sp>
    </p:spTree>
    <p:extLst>
      <p:ext uri="{BB962C8B-B14F-4D97-AF65-F5344CB8AC3E}">
        <p14:creationId xmlns:p14="http://schemas.microsoft.com/office/powerpoint/2010/main" val="55991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791</Words>
  <Application>Microsoft Office PowerPoint</Application>
  <PresentationFormat>Widescreen</PresentationFormat>
  <Paragraphs>92</Paragraphs>
  <Slides>14</Slides>
  <Notes>14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Symbol</vt:lpstr>
      <vt:lpstr>Tema do Office</vt:lpstr>
      <vt:lpstr>MathType 6.0 Equation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25</cp:revision>
  <dcterms:created xsi:type="dcterms:W3CDTF">2020-04-08T18:40:51Z</dcterms:created>
  <dcterms:modified xsi:type="dcterms:W3CDTF">2020-04-09T02:55:26Z</dcterms:modified>
</cp:coreProperties>
</file>