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6" r:id="rId3"/>
    <p:sldId id="258" r:id="rId4"/>
    <p:sldId id="279" r:id="rId5"/>
    <p:sldId id="281" r:id="rId6"/>
    <p:sldId id="282" r:id="rId7"/>
    <p:sldId id="280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2456"/>
    <a:srgbClr val="34622C"/>
    <a:srgbClr val="4472C4"/>
    <a:srgbClr val="89686A"/>
    <a:srgbClr val="EAC9BC"/>
    <a:srgbClr val="8B686B"/>
    <a:srgbClr val="231F20"/>
    <a:srgbClr val="34622D"/>
    <a:srgbClr val="2B5D29"/>
    <a:srgbClr val="00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40F5F-7BFE-4367-A420-CC75BFE66216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459DE-11D6-40A7-9484-371AE53C07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92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459DE-11D6-40A7-9484-371AE53C07B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364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459DE-11D6-40A7-9484-371AE53C07B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7505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459DE-11D6-40A7-9484-371AE53C07B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2747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80902-4C4E-4731-84EE-D9D689CBD02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0482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80902-4C4E-4731-84EE-D9D689CBD02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1669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459DE-11D6-40A7-9484-371AE53C07B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9844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459DE-11D6-40A7-9484-371AE53C07B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71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47B7EA-22E9-4E6F-8E1F-050A3C72F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AD5DB1-4FBA-4158-B4D4-5A47BC610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41C3A5-E86E-4585-981C-E73623B59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9CEC-93BD-43D2-A76B-1A9A518A2638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B9F45C5-2EA7-41F6-A518-85E3E2A9C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DDD113-8FD4-4A0F-B707-452BBE37B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941-33A4-45EA-B126-BC81B8D90C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938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094F52-6E93-489B-8E10-C82BEC31E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C9BC5F6-8EC2-4D5A-A877-6AF47A8DF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62DE73-5A65-4245-8B3D-B93880DF9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9CEC-93BD-43D2-A76B-1A9A518A2638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F5E159-3C2E-45EC-A027-E698B2FDE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66B5E6-EC3D-417A-BAAB-A5EDCEABC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941-33A4-45EA-B126-BC81B8D90C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105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FE8963-F1B1-4534-A6D2-7FEE515C52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D92E40F-F02D-4FBC-A847-5692F016C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632074-B1E9-49C6-8F2A-0A3C54068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9CEC-93BD-43D2-A76B-1A9A518A2638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91F80D-D74B-49BC-8C02-376EB46D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6252E9-7765-4633-8CEE-499039989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941-33A4-45EA-B126-BC81B8D90C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745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5FB00C-F20E-4018-A31B-4E4FD1A88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EAB637-7197-484F-B999-F7DCF119A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4F491C-9E81-4C18-8EBB-0695DAAE4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9CEC-93BD-43D2-A76B-1A9A518A2638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B21410-F224-4B10-AA9B-D89486651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30B7B0-DAFC-419A-8798-F174A945B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941-33A4-45EA-B126-BC81B8D90C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622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32B005-EFD3-4AC5-B505-561923A13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0FF3FF-74A8-4997-A5E5-4B2D6B32A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0BAE51-D714-493B-8D32-1F48E63EC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9CEC-93BD-43D2-A76B-1A9A518A2638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8386B8-F29B-4AC4-B5A8-0E5F254A7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3C55D7-A3D4-4FF5-A0D6-B2E1C69AC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941-33A4-45EA-B126-BC81B8D90C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60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C8D3E1-4A9A-47D6-B77A-21BD8F23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213862-95EE-43D8-BDCF-6C77FA17C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483FFF8-C2DF-4FF8-A303-3BA7F037E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4CAE982-87C5-4F0C-A461-C734DCC0F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9CEC-93BD-43D2-A76B-1A9A518A2638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5C7D68-AE04-4C8E-B973-FE4F891A1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ACE2EB7-C67B-474F-8A1C-37C8425A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941-33A4-45EA-B126-BC81B8D90C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B4EBFC-2613-41AA-B5FC-1797C2F84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12B090-4A64-40BA-847B-9CCA6AEA9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9C0CDF5-4332-4EA2-A622-D0B0322CC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0FE626C-E9F3-45CB-B6D2-A10512794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21910E3-F43C-4570-8560-20C0F28F5B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99493F6-0E55-45C3-957A-BFC41C898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9CEC-93BD-43D2-A76B-1A9A518A2638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87F67CB-3B99-469C-8FB3-76CC87061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DF145B1-B098-46A1-B22E-13798E25E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941-33A4-45EA-B126-BC81B8D90C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1142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65F4F1-0B8C-42CD-8EF3-38F29FD5B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8CB63FF-17DE-4312-BC77-1672E4BE3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9CEC-93BD-43D2-A76B-1A9A518A2638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150977D-3BDC-4797-99F7-9E35EAFCF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C83526-8D5B-4BC6-8C14-C7B11525D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941-33A4-45EA-B126-BC81B8D90C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229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462B735-7804-4C14-BB6E-32479050B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9CEC-93BD-43D2-A76B-1A9A518A2638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A922E2F-9248-45F9-AEF0-CB80AC978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D76247B-0FDA-4074-AAF9-C19EB0F3D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941-33A4-45EA-B126-BC81B8D90C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70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505ED-8B6D-4B41-849D-4EB58538C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D88C6E-09E5-460E-8517-BA0D151C0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554E61F-AEA2-4173-A978-708D2C026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438F4AF-0E07-47E2-A45E-2106B4AF9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9CEC-93BD-43D2-A76B-1A9A518A2638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9BD2A9F-BFA0-4D7D-989A-98965AB24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A426DCD-E0C2-4381-925D-F35028E44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941-33A4-45EA-B126-BC81B8D90C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8147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5E2DB8-38B3-47F0-A396-A24085031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83B0186-A914-4B55-AAE4-5AB5333D5C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6F86962-BE01-4EBE-8A89-1D8C4DF84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0F5A99E-74AA-4056-9358-7035DB62A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9CEC-93BD-43D2-A76B-1A9A518A2638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751AD9B-8907-44AF-AA6F-963816BB0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D5D2F7-899E-4B42-A9C1-CCD3DC1F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941-33A4-45EA-B126-BC81B8D90C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144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3AB210D-03CA-4B8F-9C17-0BB4A8F8A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8D943D4-C818-4E2C-8602-8E42C39AE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E07A57-E7D8-4E84-93D4-DD04F2BA53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A9CEC-93BD-43D2-A76B-1A9A518A2638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A4D6EF-01B6-4B3E-8133-877CB18D1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D692CC-8F76-4A95-8A16-E0AEA377F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68941-33A4-45EA-B126-BC81B8D90C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557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wmf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3.bin"/><Relationship Id="rId5" Type="http://schemas.openxmlformats.org/officeDocument/2006/relationships/image" Target="../media/image9.png"/><Relationship Id="rId10" Type="http://schemas.openxmlformats.org/officeDocument/2006/relationships/image" Target="../media/image6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0.png"/><Relationship Id="rId5" Type="http://schemas.openxmlformats.org/officeDocument/2006/relationships/image" Target="../media/image18.png"/><Relationship Id="rId10" Type="http://schemas.openxmlformats.org/officeDocument/2006/relationships/image" Target="../media/image16.wmf"/><Relationship Id="rId4" Type="http://schemas.openxmlformats.org/officeDocument/2006/relationships/image" Target="../media/image17.png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6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16EA104B-6229-49A3-A910-0EB22AD0B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70" y="480058"/>
            <a:ext cx="11237977" cy="5768840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28A3E193-7B22-4B42-B68A-B7BBC67936E4}"/>
              </a:ext>
            </a:extLst>
          </p:cNvPr>
          <p:cNvSpPr/>
          <p:nvPr/>
        </p:nvSpPr>
        <p:spPr>
          <a:xfrm>
            <a:off x="4538634" y="708238"/>
            <a:ext cx="22415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Veja no YouTube</a:t>
            </a:r>
          </a:p>
        </p:txBody>
      </p:sp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08816A87-16DA-475E-8D81-E7A7CDCD1A7E}"/>
              </a:ext>
            </a:extLst>
          </p:cNvPr>
          <p:cNvSpPr/>
          <p:nvPr/>
        </p:nvSpPr>
        <p:spPr>
          <a:xfrm>
            <a:off x="6904715" y="855110"/>
            <a:ext cx="427198" cy="131470"/>
          </a:xfrm>
          <a:prstGeom prst="rightArrow">
            <a:avLst/>
          </a:prstGeom>
          <a:solidFill>
            <a:srgbClr val="34622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C9E2F6A6-356F-4906-B693-45F418B16AFB}"/>
              </a:ext>
            </a:extLst>
          </p:cNvPr>
          <p:cNvSpPr/>
          <p:nvPr/>
        </p:nvSpPr>
        <p:spPr>
          <a:xfrm>
            <a:off x="7433333" y="671264"/>
            <a:ext cx="4248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https://youtu.be/PN8hZmkQfJc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E0D2B99-4920-47A3-8B82-665A4EBF3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03" y="939070"/>
            <a:ext cx="1225279" cy="1431866"/>
          </a:xfrm>
          <a:prstGeom prst="rect">
            <a:avLst/>
          </a:prstGeom>
        </p:spPr>
      </p:pic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0A6B9163-DDD0-4A50-9E90-55630C04FB06}"/>
              </a:ext>
            </a:extLst>
          </p:cNvPr>
          <p:cNvSpPr/>
          <p:nvPr/>
        </p:nvSpPr>
        <p:spPr>
          <a:xfrm>
            <a:off x="1328377" y="0"/>
            <a:ext cx="1874982" cy="1089891"/>
          </a:xfrm>
          <a:prstGeom prst="wedgeEllipseCallout">
            <a:avLst>
              <a:gd name="adj1" fmla="val -37350"/>
              <a:gd name="adj2" fmla="val 90632"/>
            </a:avLst>
          </a:prstGeom>
          <a:solidFill>
            <a:srgbClr val="34622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 QUE ENTENDER!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B81069A-F271-4521-BD13-879D7332CC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66613" y="4780816"/>
            <a:ext cx="1584886" cy="159712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65BB1E5-486D-478E-8202-61DE35CA44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966" y="4472807"/>
            <a:ext cx="1501270" cy="823031"/>
          </a:xfrm>
          <a:prstGeom prst="rect">
            <a:avLst/>
          </a:prstGeom>
        </p:spPr>
      </p:pic>
      <p:sp>
        <p:nvSpPr>
          <p:cNvPr id="19" name="Balão de Fala: Oval 18">
            <a:extLst>
              <a:ext uri="{FF2B5EF4-FFF2-40B4-BE49-F238E27FC236}">
                <a16:creationId xmlns:a16="http://schemas.microsoft.com/office/drawing/2014/main" id="{9903AAA1-708E-4BA9-BA1D-06AA91FC3095}"/>
              </a:ext>
            </a:extLst>
          </p:cNvPr>
          <p:cNvSpPr/>
          <p:nvPr/>
        </p:nvSpPr>
        <p:spPr>
          <a:xfrm>
            <a:off x="9587345" y="3466709"/>
            <a:ext cx="1964154" cy="876071"/>
          </a:xfrm>
          <a:prstGeom prst="wedgeEllipseCallout">
            <a:avLst>
              <a:gd name="adj1" fmla="val 5030"/>
              <a:gd name="adj2" fmla="val 105726"/>
            </a:avLst>
          </a:prstGeom>
          <a:solidFill>
            <a:srgbClr val="44245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Torne-se um autodidata!</a:t>
            </a:r>
          </a:p>
        </p:txBody>
      </p:sp>
    </p:spTree>
    <p:extLst>
      <p:ext uri="{BB962C8B-B14F-4D97-AF65-F5344CB8AC3E}">
        <p14:creationId xmlns:p14="http://schemas.microsoft.com/office/powerpoint/2010/main" val="22270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05CB9BDC-8962-448B-8694-C4BE755309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737" y="326467"/>
            <a:ext cx="5727134" cy="2222769"/>
          </a:xfrm>
          <a:prstGeom prst="rect">
            <a:avLst/>
          </a:prstGeom>
        </p:spPr>
      </p:pic>
      <p:pic>
        <p:nvPicPr>
          <p:cNvPr id="9" name="Imagem 8" descr="Uma imagem contendo céu&#10;&#10;Descrição gerada com muito alta confiança">
            <a:extLst>
              <a:ext uri="{FF2B5EF4-FFF2-40B4-BE49-F238E27FC236}">
                <a16:creationId xmlns:a16="http://schemas.microsoft.com/office/drawing/2014/main" id="{EA079936-1617-4F4C-98F7-7676C39E58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52" y="2441312"/>
            <a:ext cx="5934903" cy="4086795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9AB13517-F1E6-4C5E-86AB-302590ED6AFF}"/>
              </a:ext>
            </a:extLst>
          </p:cNvPr>
          <p:cNvSpPr/>
          <p:nvPr/>
        </p:nvSpPr>
        <p:spPr>
          <a:xfrm>
            <a:off x="402129" y="399625"/>
            <a:ext cx="44796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rgbClr val="009B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Instalação de recalque</a:t>
            </a:r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531993ED-24F3-404E-85AA-776337024034}"/>
              </a:ext>
            </a:extLst>
          </p:cNvPr>
          <p:cNvSpPr/>
          <p:nvPr/>
        </p:nvSpPr>
        <p:spPr>
          <a:xfrm>
            <a:off x="4802909" y="1276788"/>
            <a:ext cx="1071418" cy="302630"/>
          </a:xfrm>
          <a:prstGeom prst="rightArrow">
            <a:avLst/>
          </a:prstGeom>
          <a:solidFill>
            <a:srgbClr val="009D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950E07B1-8389-44E2-B4C4-CF8C566B0523}"/>
              </a:ext>
            </a:extLst>
          </p:cNvPr>
          <p:cNvSpPr/>
          <p:nvPr/>
        </p:nvSpPr>
        <p:spPr>
          <a:xfrm rot="19159849">
            <a:off x="4492122" y="2742820"/>
            <a:ext cx="1487055" cy="229322"/>
          </a:xfrm>
          <a:prstGeom prst="rightArrow">
            <a:avLst/>
          </a:prstGeom>
          <a:solidFill>
            <a:srgbClr val="2B5D2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24FA100-C47D-4F63-AD4B-F5CC352C7851}"/>
              </a:ext>
            </a:extLst>
          </p:cNvPr>
          <p:cNvSpPr/>
          <p:nvPr/>
        </p:nvSpPr>
        <p:spPr>
          <a:xfrm>
            <a:off x="3228742" y="2153951"/>
            <a:ext cx="2017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rgbClr val="2B5D2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trecho</a:t>
            </a:r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4098665E-5192-40F7-A63B-D9C59C415E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184437"/>
              </p:ext>
            </p:extLst>
          </p:nvPr>
        </p:nvGraphicFramePr>
        <p:xfrm>
          <a:off x="3696080" y="4135544"/>
          <a:ext cx="900891" cy="491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Equation" r:id="rId6" imgW="419040" imgH="228600" progId="Equation.DSMT4">
                  <p:embed/>
                </p:oleObj>
              </mc:Choice>
              <mc:Fallback>
                <p:oleObj name="Equation" r:id="rId6" imgW="419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96080" y="4135544"/>
                        <a:ext cx="900891" cy="491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51521218-070F-427C-949D-3090A912E9A0}"/>
              </a:ext>
            </a:extLst>
          </p:cNvPr>
          <p:cNvSpPr/>
          <p:nvPr/>
        </p:nvSpPr>
        <p:spPr>
          <a:xfrm>
            <a:off x="5338618" y="4079443"/>
            <a:ext cx="1487055" cy="229322"/>
          </a:xfrm>
          <a:prstGeom prst="rightArrow">
            <a:avLst/>
          </a:prstGeom>
          <a:solidFill>
            <a:srgbClr val="2B5D2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9A4FE57-92D7-4CDE-9420-01F7502EC6DC}"/>
              </a:ext>
            </a:extLst>
          </p:cNvPr>
          <p:cNvSpPr/>
          <p:nvPr/>
        </p:nvSpPr>
        <p:spPr>
          <a:xfrm>
            <a:off x="5276991" y="3212214"/>
            <a:ext cx="1440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rgbClr val="2B5D2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C855DA5E-1ECE-4083-8BF4-AF895F4BDD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5912" y="3299988"/>
            <a:ext cx="4584197" cy="1671112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E87ACDB4-17B7-4457-BEB2-8E51259A704C}"/>
              </a:ext>
            </a:extLst>
          </p:cNvPr>
          <p:cNvSpPr/>
          <p:nvPr/>
        </p:nvSpPr>
        <p:spPr>
          <a:xfrm>
            <a:off x="225752" y="326467"/>
            <a:ext cx="11740496" cy="6305242"/>
          </a:xfrm>
          <a:prstGeom prst="rect">
            <a:avLst/>
          </a:prstGeom>
          <a:noFill/>
          <a:ln w="76200">
            <a:solidFill>
              <a:srgbClr val="2B5D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5F3A77B-24FA-4230-B451-226DF4EE3DCB}"/>
              </a:ext>
            </a:extLst>
          </p:cNvPr>
          <p:cNvSpPr/>
          <p:nvPr/>
        </p:nvSpPr>
        <p:spPr>
          <a:xfrm>
            <a:off x="1074656" y="2762054"/>
            <a:ext cx="386499" cy="666946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E1B33FAE-028C-4192-AE37-B1F79C91AD89}"/>
              </a:ext>
            </a:extLst>
          </p:cNvPr>
          <p:cNvCxnSpPr>
            <a:cxnSpLocks/>
          </p:cNvCxnSpPr>
          <p:nvPr/>
        </p:nvCxnSpPr>
        <p:spPr>
          <a:xfrm flipV="1">
            <a:off x="1267905" y="2461079"/>
            <a:ext cx="314432" cy="3090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id="{C8A26E9F-5914-46B3-92E2-18F4FB6D9A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327332"/>
              </p:ext>
            </p:extLst>
          </p:nvPr>
        </p:nvGraphicFramePr>
        <p:xfrm>
          <a:off x="1018702" y="2182881"/>
          <a:ext cx="1393457" cy="309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Equation" r:id="rId9" imgW="799920" imgH="177480" progId="Equation.DSMT4">
                  <p:embed/>
                </p:oleObj>
              </mc:Choice>
              <mc:Fallback>
                <p:oleObj name="Equation" r:id="rId9" imgW="799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18702" y="2182881"/>
                        <a:ext cx="1393457" cy="309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B3CDC400-4958-4116-AAE8-072E6C4AFAB8}"/>
              </a:ext>
            </a:extLst>
          </p:cNvPr>
          <p:cNvCxnSpPr/>
          <p:nvPr/>
        </p:nvCxnSpPr>
        <p:spPr>
          <a:xfrm flipH="1" flipV="1">
            <a:off x="3412503" y="6259398"/>
            <a:ext cx="2149311" cy="754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74A916A3-1CA5-42D2-B25F-2E06A688E60A}"/>
              </a:ext>
            </a:extLst>
          </p:cNvPr>
          <p:cNvCxnSpPr/>
          <p:nvPr/>
        </p:nvCxnSpPr>
        <p:spPr>
          <a:xfrm>
            <a:off x="2139885" y="5895534"/>
            <a:ext cx="0" cy="41141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1D670D10-5726-46FB-9B61-A477F13F570D}"/>
              </a:ext>
            </a:extLst>
          </p:cNvPr>
          <p:cNvCxnSpPr/>
          <p:nvPr/>
        </p:nvCxnSpPr>
        <p:spPr>
          <a:xfrm>
            <a:off x="2121031" y="6297105"/>
            <a:ext cx="52091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id="{851D3668-6401-4CDD-9DB2-3479F612CB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912445"/>
              </p:ext>
            </p:extLst>
          </p:nvPr>
        </p:nvGraphicFramePr>
        <p:xfrm>
          <a:off x="2640347" y="6030753"/>
          <a:ext cx="743634" cy="410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Equation" r:id="rId11" imgW="368280" imgH="203040" progId="Equation.DSMT4">
                  <p:embed/>
                </p:oleObj>
              </mc:Choice>
              <mc:Fallback>
                <p:oleObj name="Equation" r:id="rId11" imgW="368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40347" y="6030753"/>
                        <a:ext cx="743634" cy="410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tângulo 30">
            <a:extLst>
              <a:ext uri="{FF2B5EF4-FFF2-40B4-BE49-F238E27FC236}">
                <a16:creationId xmlns:a16="http://schemas.microsoft.com/office/drawing/2014/main" id="{A74FE199-617C-4334-AF6E-EAF891327A1C}"/>
              </a:ext>
            </a:extLst>
          </p:cNvPr>
          <p:cNvSpPr/>
          <p:nvPr/>
        </p:nvSpPr>
        <p:spPr>
          <a:xfrm>
            <a:off x="6383661" y="5075521"/>
            <a:ext cx="56192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b="1" cap="none" spc="0" dirty="0">
                <a:ln w="0"/>
                <a:solidFill>
                  <a:srgbClr val="4472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 achar as propriedades d´água e do mercúrio a 24</a:t>
            </a:r>
            <a:r>
              <a:rPr lang="pt-BR" b="1" cap="none" spc="0" baseline="30000" dirty="0">
                <a:ln w="0"/>
                <a:solidFill>
                  <a:srgbClr val="4472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r>
              <a:rPr lang="pt-BR" b="1" cap="none" spc="0" dirty="0">
                <a:ln w="0"/>
                <a:solidFill>
                  <a:srgbClr val="4472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  </a:t>
            </a:r>
          </a:p>
          <a:p>
            <a:pPr algn="ctr"/>
            <a:r>
              <a:rPr lang="pt-BR" b="1" cap="none" spc="0" dirty="0">
                <a:ln w="0"/>
                <a:solidFill>
                  <a:srgbClr val="4472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consulte: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827A5DB8-E016-4F59-A670-95EEB3A3E8F7}"/>
              </a:ext>
            </a:extLst>
          </p:cNvPr>
          <p:cNvSpPr/>
          <p:nvPr/>
        </p:nvSpPr>
        <p:spPr>
          <a:xfrm>
            <a:off x="6015452" y="5761282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http://www.escoladavida.eng.br/hidraulica_I/propriedades_do_mercurio_e_aguahid.htm</a:t>
            </a:r>
          </a:p>
        </p:txBody>
      </p:sp>
    </p:spTree>
    <p:extLst>
      <p:ext uri="{BB962C8B-B14F-4D97-AF65-F5344CB8AC3E}">
        <p14:creationId xmlns:p14="http://schemas.microsoft.com/office/powerpoint/2010/main" val="388337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 animBg="1"/>
      <p:bldP spid="16" grpId="0"/>
      <p:bldP spid="19" grpId="0" animBg="1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5F053E3-51FF-4407-A068-18084831B966}"/>
              </a:ext>
            </a:extLst>
          </p:cNvPr>
          <p:cNvSpPr/>
          <p:nvPr/>
        </p:nvSpPr>
        <p:spPr>
          <a:xfrm>
            <a:off x="482338" y="374964"/>
            <a:ext cx="112273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Compreendendo o que é uma instalação de recalque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E509798-5E48-408B-9F72-8B12C7730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800" y="1341089"/>
            <a:ext cx="6066046" cy="3421677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6C15598B-F845-41BE-9DCB-AB14CC0933F8}"/>
              </a:ext>
            </a:extLst>
          </p:cNvPr>
          <p:cNvSpPr/>
          <p:nvPr/>
        </p:nvSpPr>
        <p:spPr>
          <a:xfrm>
            <a:off x="6800503" y="5021005"/>
            <a:ext cx="4112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/>
              <a:t>https://youtu.be/PN8hZmkQfJc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40D5DAE-015C-4DE1-92B4-CA07765422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6259" y="2606995"/>
            <a:ext cx="1603291" cy="3172948"/>
          </a:xfrm>
          <a:prstGeom prst="rect">
            <a:avLst/>
          </a:prstGeom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46EBA3C8-FD15-472A-B004-7E4B94BC90BC}"/>
              </a:ext>
            </a:extLst>
          </p:cNvPr>
          <p:cNvSpPr/>
          <p:nvPr/>
        </p:nvSpPr>
        <p:spPr>
          <a:xfrm>
            <a:off x="1372387" y="1336859"/>
            <a:ext cx="4321402" cy="1901858"/>
          </a:xfrm>
          <a:prstGeom prst="wedgeEllipseCallout">
            <a:avLst>
              <a:gd name="adj1" fmla="val -48101"/>
              <a:gd name="adj2" fmla="val 75388"/>
            </a:avLst>
          </a:prstGeom>
          <a:solidFill>
            <a:srgbClr val="8B686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vídeo:</a:t>
            </a: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Mecflu 1 = FT</a:t>
            </a: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Mecflu 2 = Hidráulica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209F7C9-299D-4F54-B0DE-3F65E6CA2D5E}"/>
              </a:ext>
            </a:extLst>
          </p:cNvPr>
          <p:cNvSpPr txBox="1"/>
          <p:nvPr/>
        </p:nvSpPr>
        <p:spPr>
          <a:xfrm>
            <a:off x="1751873" y="4544072"/>
            <a:ext cx="33276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8968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 1: definir instalação de recalque e mencionar a diferença entre FT e Hidráulica (0,25)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9089DB6-4700-4333-ABBC-771E97789BC6}"/>
              </a:ext>
            </a:extLst>
          </p:cNvPr>
          <p:cNvSpPr/>
          <p:nvPr/>
        </p:nvSpPr>
        <p:spPr>
          <a:xfrm>
            <a:off x="225752" y="326467"/>
            <a:ext cx="11740496" cy="6305242"/>
          </a:xfrm>
          <a:prstGeom prst="rect">
            <a:avLst/>
          </a:prstGeom>
          <a:noFill/>
          <a:ln w="76200">
            <a:solidFill>
              <a:srgbClr val="2B5D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EA6701B-DBFD-4733-B04E-A088C77868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41025">
            <a:off x="8527335" y="5424816"/>
            <a:ext cx="658872" cy="102349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2D31627-F6D7-4709-A259-5A4B2C2E9A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39476" y="4534892"/>
            <a:ext cx="975211" cy="151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9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D074046-1AB3-4E4C-81FA-3CB95B1C26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8365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0" name="Balão de Fala: Oval 9">
            <a:extLst>
              <a:ext uri="{FF2B5EF4-FFF2-40B4-BE49-F238E27FC236}">
                <a16:creationId xmlns:a16="http://schemas.microsoft.com/office/drawing/2014/main" id="{84B9CD92-69D8-44BB-8222-1742D7EFE46E}"/>
              </a:ext>
            </a:extLst>
          </p:cNvPr>
          <p:cNvSpPr/>
          <p:nvPr/>
        </p:nvSpPr>
        <p:spPr>
          <a:xfrm>
            <a:off x="2496866" y="456995"/>
            <a:ext cx="3168643" cy="1533418"/>
          </a:xfrm>
          <a:prstGeom prst="wedgeEllipseCallout">
            <a:avLst>
              <a:gd name="adj1" fmla="val -62269"/>
              <a:gd name="adj2" fmla="val 64651"/>
            </a:avLst>
          </a:prstGeom>
          <a:solidFill>
            <a:srgbClr val="896568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 2</a:t>
            </a:r>
          </a:p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(0,25)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89DE706-F6E4-4B9F-A644-5BF9418EAB92}"/>
              </a:ext>
            </a:extLst>
          </p:cNvPr>
          <p:cNvSpPr txBox="1"/>
          <p:nvPr/>
        </p:nvSpPr>
        <p:spPr>
          <a:xfrm>
            <a:off x="5665509" y="1161222"/>
            <a:ext cx="58163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Quais os aparelhos medidores de pressão que foram mencionados? Neles os fluidos estão em movimento? Qual a pressão externa aos manômetros metálicos? Como ela é originada?</a:t>
            </a:r>
          </a:p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tipos de perdas de cargas foram observadas? (Mencionar aonde elas ocorrem na bancada)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3450761-BF35-4E72-8D64-47113B3B4FFA}"/>
              </a:ext>
            </a:extLst>
          </p:cNvPr>
          <p:cNvSpPr txBox="1"/>
          <p:nvPr/>
        </p:nvSpPr>
        <p:spPr>
          <a:xfrm>
            <a:off x="2346324" y="3593501"/>
            <a:ext cx="90591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um trecho sem máquina como posso visualizar o sentido do escoamento?</a:t>
            </a:r>
          </a:p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problema proposto, que é a determinação da pressão na seção (1), ou seja, p</a:t>
            </a:r>
            <a:r>
              <a:rPr lang="pt-BR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especifique o desnível do mercúrio nos manômetros em forma de U, que foram instalado na redução de 1,5” para 1” (aço 40) e no trecho sem singularidades de diâmetro nominal de 1”.</a:t>
            </a:r>
          </a:p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Especifique também a pressão imediatamente a montante e a jusante da válvula gaveta.</a:t>
            </a:r>
          </a:p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020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D074046-1AB3-4E4C-81FA-3CB95B1C26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8365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0" name="Balão de Fala: Oval 9">
            <a:extLst>
              <a:ext uri="{FF2B5EF4-FFF2-40B4-BE49-F238E27FC236}">
                <a16:creationId xmlns:a16="http://schemas.microsoft.com/office/drawing/2014/main" id="{84B9CD92-69D8-44BB-8222-1742D7EFE46E}"/>
              </a:ext>
            </a:extLst>
          </p:cNvPr>
          <p:cNvSpPr/>
          <p:nvPr/>
        </p:nvSpPr>
        <p:spPr>
          <a:xfrm>
            <a:off x="2496866" y="456995"/>
            <a:ext cx="3168643" cy="1533418"/>
          </a:xfrm>
          <a:prstGeom prst="wedgeEllipseCallout">
            <a:avLst>
              <a:gd name="adj1" fmla="val -62269"/>
              <a:gd name="adj2" fmla="val 64651"/>
            </a:avLst>
          </a:prstGeom>
          <a:solidFill>
            <a:srgbClr val="896568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 3</a:t>
            </a:r>
          </a:p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(0,25)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3450761-BF35-4E72-8D64-47113B3B4FFA}"/>
              </a:ext>
            </a:extLst>
          </p:cNvPr>
          <p:cNvSpPr txBox="1"/>
          <p:nvPr/>
        </p:nvSpPr>
        <p:spPr>
          <a:xfrm>
            <a:off x="2263196" y="2377699"/>
            <a:ext cx="9059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informações que você mencionou anteriormente foram obtidas para que vazão de escoamento? 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7619129-D07D-4B01-AFEA-46D4ACB4D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458" y="3308822"/>
            <a:ext cx="4584197" cy="167111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3881FA0-CD43-4883-A32C-FEDD4A6C3EE7}"/>
              </a:ext>
            </a:extLst>
          </p:cNvPr>
          <p:cNvSpPr txBox="1"/>
          <p:nvPr/>
        </p:nvSpPr>
        <p:spPr>
          <a:xfrm>
            <a:off x="2386977" y="5412567"/>
            <a:ext cx="9059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a vazão fosse alterada, o que mudaria?  </a:t>
            </a:r>
          </a:p>
        </p:txBody>
      </p:sp>
    </p:spTree>
    <p:extLst>
      <p:ext uri="{BB962C8B-B14F-4D97-AF65-F5344CB8AC3E}">
        <p14:creationId xmlns:p14="http://schemas.microsoft.com/office/powerpoint/2010/main" val="404903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6E5C5D7-F10B-4A96-BAD8-75621C3BC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15" y="237467"/>
            <a:ext cx="11821169" cy="638306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D7709FD7-C832-424E-8234-862E262F777D}"/>
              </a:ext>
            </a:extLst>
          </p:cNvPr>
          <p:cNvSpPr/>
          <p:nvPr/>
        </p:nvSpPr>
        <p:spPr>
          <a:xfrm>
            <a:off x="1436998" y="281622"/>
            <a:ext cx="93180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rgbClr val="3462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Conceitos para desenvolvimentos da atividade 4: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1A7CE16-0ECC-4289-B9EB-E90E81E0CD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303" y="1117272"/>
            <a:ext cx="2038350" cy="2038350"/>
          </a:xfrm>
          <a:prstGeom prst="rect">
            <a:avLst/>
          </a:prstGeom>
        </p:spPr>
      </p:pic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D2BD8BDD-D622-4CBD-9B24-D18ACF1A2B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681957"/>
              </p:ext>
            </p:extLst>
          </p:nvPr>
        </p:nvGraphicFramePr>
        <p:xfrm>
          <a:off x="2132818" y="2373107"/>
          <a:ext cx="2139460" cy="52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6" imgW="927000" imgH="228600" progId="Equation.DSMT4">
                  <p:embed/>
                </p:oleObj>
              </mc:Choice>
              <mc:Fallback>
                <p:oleObj name="Equation" r:id="rId6" imgW="927000" imgH="22860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F27B55C5-3295-45D0-9B71-1D2CFDC9B3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32818" y="2373107"/>
                        <a:ext cx="2139460" cy="52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m 11268">
            <a:extLst>
              <a:ext uri="{FF2B5EF4-FFF2-40B4-BE49-F238E27FC236}">
                <a16:creationId xmlns:a16="http://schemas.microsoft.com/office/drawing/2014/main" id="{3E21D912-A3AA-4A69-B23B-44479F3EE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071" y="4259798"/>
            <a:ext cx="2537982" cy="220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50246FD-DB2B-4824-9F31-D52D4DD20F3D}"/>
              </a:ext>
            </a:extLst>
          </p:cNvPr>
          <p:cNvSpPr/>
          <p:nvPr/>
        </p:nvSpPr>
        <p:spPr>
          <a:xfrm>
            <a:off x="5200145" y="846185"/>
            <a:ext cx="6576156" cy="2153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3462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se obter a equação manométrica, deve-se adotar um dos dois pontos como referência. Parte-se deste ponto, marcando a pressão que atua no mesmo e a ela soma-se os produtos dos pesos específicos com as colunas descendentes (+</a:t>
            </a:r>
            <a:r>
              <a:rPr lang="pt-BR" b="1" dirty="0" err="1">
                <a:solidFill>
                  <a:srgbClr val="3462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Sg</a:t>
            </a:r>
            <a:r>
              <a:rPr lang="pt-BR" b="1" dirty="0">
                <a:solidFill>
                  <a:srgbClr val="3462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pt-BR" b="1" dirty="0" err="1">
                <a:solidFill>
                  <a:srgbClr val="3462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t-BR" b="1" baseline="-25000" dirty="0" err="1">
                <a:solidFill>
                  <a:srgbClr val="3462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descendente</a:t>
            </a:r>
            <a:r>
              <a:rPr lang="pt-BR" b="1" dirty="0">
                <a:solidFill>
                  <a:srgbClr val="3462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subtrai-se os produtos dos pesos específicos com as colunas ascendentes (</a:t>
            </a:r>
            <a:r>
              <a:rPr lang="pt-BR" b="1" dirty="0">
                <a:solidFill>
                  <a:srgbClr val="3462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pt-BR" b="1" dirty="0" err="1">
                <a:solidFill>
                  <a:srgbClr val="3462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Sg</a:t>
            </a:r>
            <a:r>
              <a:rPr lang="pt-BR" b="1" dirty="0">
                <a:solidFill>
                  <a:srgbClr val="3462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pt-BR" b="1" dirty="0" err="1">
                <a:solidFill>
                  <a:srgbClr val="3462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t-BR" b="1" baseline="-25000" dirty="0" err="1">
                <a:solidFill>
                  <a:srgbClr val="3462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ascendente</a:t>
            </a:r>
            <a:r>
              <a:rPr lang="pt-BR" b="1" dirty="0">
                <a:solidFill>
                  <a:srgbClr val="3462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e iguala-se à pressão que atua no ponto não escolhido como referência.</a:t>
            </a:r>
            <a:endParaRPr lang="pt-BR" sz="1600" b="1" dirty="0">
              <a:solidFill>
                <a:srgbClr val="3462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D341486E-2962-4E69-9E0F-0B03618067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933574"/>
              </p:ext>
            </p:extLst>
          </p:nvPr>
        </p:nvGraphicFramePr>
        <p:xfrm>
          <a:off x="5621535" y="3809495"/>
          <a:ext cx="5347149" cy="73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9" imgW="3873240" imgH="545760" progId="Equation.DSMT4">
                  <p:embed/>
                </p:oleObj>
              </mc:Choice>
              <mc:Fallback>
                <p:oleObj name="Equation" r:id="rId9" imgW="3873240" imgH="54576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D551E054-902B-42F3-8B43-474DA966D1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1535" y="3809495"/>
                        <a:ext cx="5347149" cy="734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40A95CD0-6862-4506-8370-CCD9099FEF61}"/>
              </a:ext>
            </a:extLst>
          </p:cNvPr>
          <p:cNvSpPr/>
          <p:nvPr/>
        </p:nvSpPr>
        <p:spPr>
          <a:xfrm>
            <a:off x="3157979" y="1649691"/>
            <a:ext cx="1432875" cy="273377"/>
          </a:xfrm>
          <a:prstGeom prst="rightArrow">
            <a:avLst/>
          </a:prstGeom>
          <a:solidFill>
            <a:srgbClr val="34622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294D0F4A-21D0-45A2-87B9-449B8FBA0AE5}"/>
              </a:ext>
            </a:extLst>
          </p:cNvPr>
          <p:cNvSpPr/>
          <p:nvPr/>
        </p:nvSpPr>
        <p:spPr>
          <a:xfrm>
            <a:off x="2262433" y="3155622"/>
            <a:ext cx="235670" cy="734138"/>
          </a:xfrm>
          <a:prstGeom prst="downArrow">
            <a:avLst/>
          </a:prstGeom>
          <a:solidFill>
            <a:srgbClr val="34622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71894BD-7D97-423B-B570-B4DFB4055A3C}"/>
              </a:ext>
            </a:extLst>
          </p:cNvPr>
          <p:cNvSpPr/>
          <p:nvPr/>
        </p:nvSpPr>
        <p:spPr>
          <a:xfrm>
            <a:off x="588303" y="3999903"/>
            <a:ext cx="42193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3462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Escala efetiva é aquela que adota como zero a pressão atmosférica local, portanto, nesta escala existem pressões negativas (menores que a pressão atmosférica), nulas (iguais a pressão atmosférica) e positivas (maiores que a pressão atmosférica). </a:t>
            </a:r>
          </a:p>
        </p:txBody>
      </p:sp>
      <p:pic>
        <p:nvPicPr>
          <p:cNvPr id="13" name="Imagem 12" descr="Uma imagem contendo texto&#10;&#10;Descrição gerada com alta confiança">
            <a:extLst>
              <a:ext uri="{FF2B5EF4-FFF2-40B4-BE49-F238E27FC236}">
                <a16:creationId xmlns:a16="http://schemas.microsoft.com/office/drawing/2014/main" id="{C191FBBB-4410-4254-BF60-A302355C9A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617" y="4657893"/>
            <a:ext cx="1628766" cy="176870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A5CAF57A-1C9F-446E-BEAF-FD0B0A6890DA}"/>
              </a:ext>
            </a:extLst>
          </p:cNvPr>
          <p:cNvSpPr/>
          <p:nvPr/>
        </p:nvSpPr>
        <p:spPr>
          <a:xfrm>
            <a:off x="5200145" y="2976863"/>
            <a:ext cx="6659346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3462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Adotando como referência o ponto (1) e aplicando-se a equação manométrica ao esboço representado pela figura, resulta:</a:t>
            </a:r>
            <a:endParaRPr lang="pt-BR" sz="1600" b="1" dirty="0">
              <a:solidFill>
                <a:srgbClr val="3462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22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céu&#10;&#10;Descrição gerada com muito alta confiança">
            <a:extLst>
              <a:ext uri="{FF2B5EF4-FFF2-40B4-BE49-F238E27FC236}">
                <a16:creationId xmlns:a16="http://schemas.microsoft.com/office/drawing/2014/main" id="{9458AE6D-8B78-41D4-BBB4-AADD5013C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030" y="1055571"/>
            <a:ext cx="5934903" cy="4086795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69AFAD64-DD76-46CF-944E-3EEBAE88C872}"/>
              </a:ext>
            </a:extLst>
          </p:cNvPr>
          <p:cNvSpPr/>
          <p:nvPr/>
        </p:nvSpPr>
        <p:spPr>
          <a:xfrm>
            <a:off x="6447934" y="1376313"/>
            <a:ext cx="386499" cy="666946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778B5217-FB40-406A-80E4-ADD2CFF99EC5}"/>
              </a:ext>
            </a:extLst>
          </p:cNvPr>
          <p:cNvCxnSpPr>
            <a:cxnSpLocks/>
          </p:cNvCxnSpPr>
          <p:nvPr/>
        </p:nvCxnSpPr>
        <p:spPr>
          <a:xfrm flipV="1">
            <a:off x="6641183" y="1075338"/>
            <a:ext cx="314432" cy="3090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EC8AD060-67B0-4111-BD47-C53C6A263E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9535"/>
              </p:ext>
            </p:extLst>
          </p:nvPr>
        </p:nvGraphicFramePr>
        <p:xfrm>
          <a:off x="6391980" y="797140"/>
          <a:ext cx="1393457" cy="309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Equation" r:id="rId5" imgW="799920" imgH="177480" progId="Equation.DSMT4">
                  <p:embed/>
                </p:oleObj>
              </mc:Choice>
              <mc:Fallback>
                <p:oleObj name="Equation" r:id="rId5" imgW="799920" imgH="177480" progId="Equation.DSMT4">
                  <p:embed/>
                  <p:pic>
                    <p:nvPicPr>
                      <p:cNvPr id="23" name="Objeto 22">
                        <a:extLst>
                          <a:ext uri="{FF2B5EF4-FFF2-40B4-BE49-F238E27FC236}">
                            <a16:creationId xmlns:a16="http://schemas.microsoft.com/office/drawing/2014/main" id="{C8A26E9F-5914-46B3-92E2-18F4FB6D9A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91980" y="797140"/>
                        <a:ext cx="1393457" cy="309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BE77EE54-5562-426C-B8FD-5171AE3E0F37}"/>
              </a:ext>
            </a:extLst>
          </p:cNvPr>
          <p:cNvCxnSpPr/>
          <p:nvPr/>
        </p:nvCxnSpPr>
        <p:spPr>
          <a:xfrm flipH="1" flipV="1">
            <a:off x="8785781" y="4873657"/>
            <a:ext cx="2149311" cy="754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C5D4AE78-3A60-4860-BFEA-1C3F4814EEB9}"/>
              </a:ext>
            </a:extLst>
          </p:cNvPr>
          <p:cNvCxnSpPr/>
          <p:nvPr/>
        </p:nvCxnSpPr>
        <p:spPr>
          <a:xfrm>
            <a:off x="7513163" y="4509793"/>
            <a:ext cx="0" cy="41141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ECDC5A00-9039-4CDF-807B-C50179843B95}"/>
              </a:ext>
            </a:extLst>
          </p:cNvPr>
          <p:cNvCxnSpPr/>
          <p:nvPr/>
        </p:nvCxnSpPr>
        <p:spPr>
          <a:xfrm>
            <a:off x="7494309" y="4911364"/>
            <a:ext cx="52091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3DFC5F6C-7980-4DFC-8DFD-9BBBF2B6D9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204870"/>
              </p:ext>
            </p:extLst>
          </p:nvPr>
        </p:nvGraphicFramePr>
        <p:xfrm>
          <a:off x="8013625" y="4645012"/>
          <a:ext cx="743634" cy="410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Equation" r:id="rId7" imgW="368280" imgH="203040" progId="Equation.DSMT4">
                  <p:embed/>
                </p:oleObj>
              </mc:Choice>
              <mc:Fallback>
                <p:oleObj name="Equation" r:id="rId7" imgW="368280" imgH="203040" progId="Equation.DSMT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851D3668-6401-4CDD-9DB2-3479F612CB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13625" y="4645012"/>
                        <a:ext cx="743634" cy="410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m 9">
            <a:extLst>
              <a:ext uri="{FF2B5EF4-FFF2-40B4-BE49-F238E27FC236}">
                <a16:creationId xmlns:a16="http://schemas.microsoft.com/office/drawing/2014/main" id="{99605A61-6257-41B0-9C82-9CA90DF8CE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7488" y="3429000"/>
            <a:ext cx="1603291" cy="3172948"/>
          </a:xfrm>
          <a:prstGeom prst="rect">
            <a:avLst/>
          </a:prstGeom>
        </p:spPr>
      </p:pic>
      <p:sp>
        <p:nvSpPr>
          <p:cNvPr id="11" name="Balão de Fala: Oval 10">
            <a:extLst>
              <a:ext uri="{FF2B5EF4-FFF2-40B4-BE49-F238E27FC236}">
                <a16:creationId xmlns:a16="http://schemas.microsoft.com/office/drawing/2014/main" id="{E1DB60E2-D5A3-494B-8A51-DC02ACBFB6A9}"/>
              </a:ext>
            </a:extLst>
          </p:cNvPr>
          <p:cNvSpPr/>
          <p:nvPr/>
        </p:nvSpPr>
        <p:spPr>
          <a:xfrm>
            <a:off x="1982617" y="2478512"/>
            <a:ext cx="3564574" cy="1511782"/>
          </a:xfrm>
          <a:prstGeom prst="wedgeEllipseCallout">
            <a:avLst>
              <a:gd name="adj1" fmla="val -64497"/>
              <a:gd name="adj2" fmla="val 92847"/>
            </a:avLst>
          </a:prstGeom>
          <a:solidFill>
            <a:srgbClr val="8B686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 4: calcular p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pela estática dos fluidos, ou seja, pela hidrostática (0,75).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23DBD09-A056-40A3-9077-E473468EBDD3}"/>
              </a:ext>
            </a:extLst>
          </p:cNvPr>
          <p:cNvSpPr/>
          <p:nvPr/>
        </p:nvSpPr>
        <p:spPr>
          <a:xfrm>
            <a:off x="225752" y="326467"/>
            <a:ext cx="11740496" cy="6305242"/>
          </a:xfrm>
          <a:prstGeom prst="rect">
            <a:avLst/>
          </a:prstGeom>
          <a:noFill/>
          <a:ln w="76200">
            <a:solidFill>
              <a:srgbClr val="2B5D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119F175-384E-43A6-B3B9-C90F77DA836A}"/>
              </a:ext>
            </a:extLst>
          </p:cNvPr>
          <p:cNvSpPr/>
          <p:nvPr/>
        </p:nvSpPr>
        <p:spPr>
          <a:xfrm>
            <a:off x="3167158" y="5529460"/>
            <a:ext cx="78431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b="1" cap="none" spc="0" dirty="0">
                <a:ln w="0"/>
                <a:solidFill>
                  <a:srgbClr val="4472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 achar as propriedades d´água e do mercúrio a 24</a:t>
            </a:r>
            <a:r>
              <a:rPr lang="pt-BR" b="1" cap="none" spc="0" baseline="30000" dirty="0">
                <a:ln w="0"/>
                <a:solidFill>
                  <a:srgbClr val="4472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r>
              <a:rPr lang="pt-BR" b="1" cap="none" spc="0" dirty="0">
                <a:ln w="0"/>
                <a:solidFill>
                  <a:srgbClr val="4472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 consulte: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8952A980-3EE3-4A40-B2B6-80F1D9A5050D}"/>
              </a:ext>
            </a:extLst>
          </p:cNvPr>
          <p:cNvSpPr/>
          <p:nvPr/>
        </p:nvSpPr>
        <p:spPr>
          <a:xfrm>
            <a:off x="2625785" y="5948799"/>
            <a:ext cx="9566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http://www.escoladavida.eng.br/hidraulica_I/propriedades_do_mercurio_e_aguahid.htm</a:t>
            </a:r>
          </a:p>
        </p:txBody>
      </p:sp>
      <p:sp>
        <p:nvSpPr>
          <p:cNvPr id="15" name="Seta: para Baixo 14">
            <a:extLst>
              <a:ext uri="{FF2B5EF4-FFF2-40B4-BE49-F238E27FC236}">
                <a16:creationId xmlns:a16="http://schemas.microsoft.com/office/drawing/2014/main" id="{D5926307-2F94-4C4D-9F33-21235AE3977D}"/>
              </a:ext>
            </a:extLst>
          </p:cNvPr>
          <p:cNvSpPr/>
          <p:nvPr/>
        </p:nvSpPr>
        <p:spPr>
          <a:xfrm>
            <a:off x="8181625" y="5055293"/>
            <a:ext cx="122548" cy="474167"/>
          </a:xfrm>
          <a:prstGeom prst="downArrow">
            <a:avLst/>
          </a:prstGeom>
          <a:solidFill>
            <a:srgbClr val="4472C4"/>
          </a:solidFill>
          <a:ln>
            <a:solidFill>
              <a:srgbClr val="4472C4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1B774CF-0AE1-4E54-9ADB-6D57B3E622B4}"/>
              </a:ext>
            </a:extLst>
          </p:cNvPr>
          <p:cNvSpPr txBox="1"/>
          <p:nvPr/>
        </p:nvSpPr>
        <p:spPr>
          <a:xfrm>
            <a:off x="414779" y="537328"/>
            <a:ext cx="49584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SOLUÇÃO DE CADA ATIVIDADE CORRESPONDE A PRESENÇA EM UMA AULA, PORTANTO ENVIANDO AS ATIVIDADES ATÉ 7 DIAS APÓS O SEU RECEBIMENTO VOCÊ TERÁ A PRESENÇA EM 4 AULAS.</a:t>
            </a:r>
          </a:p>
        </p:txBody>
      </p:sp>
    </p:spTree>
    <p:extLst>
      <p:ext uri="{BB962C8B-B14F-4D97-AF65-F5344CB8AC3E}">
        <p14:creationId xmlns:p14="http://schemas.microsoft.com/office/powerpoint/2010/main" val="235203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1810</TotalTime>
  <Words>512</Words>
  <Application>Microsoft Office PowerPoint</Application>
  <PresentationFormat>Widescreen</PresentationFormat>
  <Paragraphs>47</Paragraphs>
  <Slides>7</Slides>
  <Notes>7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Times New Roman</vt:lpstr>
      <vt:lpstr>Tema do Office</vt:lpstr>
      <vt:lpstr>MathType 6.0 Equation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Raimundo Ferreira Ignacio</dc:creator>
  <cp:lastModifiedBy>Raimundo Ferreira Ignacio</cp:lastModifiedBy>
  <cp:revision>27</cp:revision>
  <dcterms:created xsi:type="dcterms:W3CDTF">2018-08-15T11:46:16Z</dcterms:created>
  <dcterms:modified xsi:type="dcterms:W3CDTF">2018-08-16T17:57:12Z</dcterms:modified>
</cp:coreProperties>
</file>