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1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FFFFFF"/>
    <a:srgbClr val="5F5F5F"/>
    <a:srgbClr val="80001B"/>
    <a:srgbClr val="961919"/>
    <a:srgbClr val="653E3E"/>
    <a:srgbClr val="E70C01"/>
    <a:srgbClr val="6B716C"/>
    <a:srgbClr val="3C4E4E"/>
    <a:srgbClr val="DDB9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4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27.wmf"/><Relationship Id="rId4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3844C1-4C43-414B-B700-5A25F3623F0C}" type="datetimeFigureOut">
              <a:rPr lang="pt-BR" smtClean="0"/>
              <a:t>01/09/2018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9EC803-3E4E-45F4-B5C2-1C2304576E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2392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EC803-3E4E-45F4-B5C2-1C2304576E32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47133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EC803-3E4E-45F4-B5C2-1C2304576E32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00606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EC803-3E4E-45F4-B5C2-1C2304576E32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7008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EC803-3E4E-45F4-B5C2-1C2304576E32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5172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EC803-3E4E-45F4-B5C2-1C2304576E32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2326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EC803-3E4E-45F4-B5C2-1C2304576E32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741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EC803-3E4E-45F4-B5C2-1C2304576E32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3988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EC803-3E4E-45F4-B5C2-1C2304576E32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3753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EC803-3E4E-45F4-B5C2-1C2304576E32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8504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EC803-3E4E-45F4-B5C2-1C2304576E32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80758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EC803-3E4E-45F4-B5C2-1C2304576E32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2114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240341-56BD-45F3-AB58-3A27D7C4C5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5B62A4F-DB73-4867-8D8F-E364A482F5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17E1601-CFC6-4E6C-A493-03847BFA4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2F6E0-264F-49CF-BD48-C9970172851D}" type="datetimeFigureOut">
              <a:rPr lang="pt-BR" smtClean="0"/>
              <a:t>31/08/2018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5A5860E-57D5-4C6D-ACEF-CB773329A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6224243-4D1E-4145-8759-BC2BAB22D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F26D-3E15-4FE9-A77B-B062294941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9693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57DEA2-B22B-4FA8-96C2-5CFEC7FA9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E1115C7-8F0B-4B6F-9F25-9A46E28BD0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039EBA8-6259-407E-93A0-C2A3E2356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2F6E0-264F-49CF-BD48-C9970172851D}" type="datetimeFigureOut">
              <a:rPr lang="pt-BR" smtClean="0"/>
              <a:t>31/08/2018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959EAA3-4D0D-4FEE-B23F-6F61D8E73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05D91CE-64B8-48EB-80CF-B871F74E0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F26D-3E15-4FE9-A77B-B062294941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1320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CF50ED5-0578-46F6-AF56-118CC3CB86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FDC92AF-8E6F-49F3-8E3E-FE71B8D5C9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74D8168-6F80-45E4-9090-2C2E6F1DA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2F6E0-264F-49CF-BD48-C9970172851D}" type="datetimeFigureOut">
              <a:rPr lang="pt-BR" smtClean="0"/>
              <a:t>31/08/2018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2F714AF-7BA4-4A87-8B05-FF03FD036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C242F56-7771-4850-B110-7E1822C02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F26D-3E15-4FE9-A77B-B062294941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0493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7040DB-A3EE-453F-BF5D-350E07430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2BB1B37-6D4F-49FE-84C9-0BB7BDB0E8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2695D1A-AA37-4FC8-AE95-CCE0008AE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2F6E0-264F-49CF-BD48-C9970172851D}" type="datetimeFigureOut">
              <a:rPr lang="pt-BR" smtClean="0"/>
              <a:t>31/08/2018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287091C-492D-44CA-A981-23158C5FC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3B865B3-A311-4D01-8636-979FC5D0E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F26D-3E15-4FE9-A77B-B062294941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688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F95569-A295-4EB7-A428-9DE3AEF9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C39E639-8452-4B79-B73F-262228212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9B5C98F-5DAB-452F-90DE-390A5E5C3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2F6E0-264F-49CF-BD48-C9970172851D}" type="datetimeFigureOut">
              <a:rPr lang="pt-BR" smtClean="0"/>
              <a:t>31/08/2018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8BF3E82-EA19-49DE-AC84-C7D0B3790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6FC5D5C-BC3F-44A3-B204-335A8E5E1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F26D-3E15-4FE9-A77B-B062294941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6499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B26BBC-6EE6-4F87-B9EB-11F56CBF0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A6DDECB-0382-48BE-B46A-F9FCDCB2C4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DC3BF67-CDD9-47E2-8BBB-58A5E23F40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69B5E41-E5C1-4820-816D-D01AEB9EB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2F6E0-264F-49CF-BD48-C9970172851D}" type="datetimeFigureOut">
              <a:rPr lang="pt-BR" smtClean="0"/>
              <a:t>31/08/2018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51CEC3D-27F9-401B-8FEF-43751743F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C07E63F-0A59-4B12-8BC8-D3D6F590B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F26D-3E15-4FE9-A77B-B062294941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1500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45B075-AC17-4CE3-99AF-6113F49FF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FF9DB9C-C8B2-4B6B-88AE-642DC1412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EF761A8-8A23-42E4-B699-8ED449F71E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5B16C3F-75FD-4563-8A4C-6F788E2F99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C4BD700-5182-4DA4-975F-678F2BE906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209254F-27F3-4257-9C83-69017262C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2F6E0-264F-49CF-BD48-C9970172851D}" type="datetimeFigureOut">
              <a:rPr lang="pt-BR" smtClean="0"/>
              <a:t>31/08/2018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F44EC9A-1B62-4562-9C65-581C589F3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3310A5B-9C26-4BF2-AB8E-B3D716ADA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F26D-3E15-4FE9-A77B-B062294941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8003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42F584-CA17-443E-A95F-56FA9FB98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C0C5A01-503D-42E6-A11C-C63218CA5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2F6E0-264F-49CF-BD48-C9970172851D}" type="datetimeFigureOut">
              <a:rPr lang="pt-BR" smtClean="0"/>
              <a:t>31/08/2018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BF18BF8-6C45-492B-ABD4-595AA2E46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9B4A4D4-53AC-436B-AA76-6EF200506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F26D-3E15-4FE9-A77B-B062294941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9895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C46FC54-00B5-45B8-BA3D-4D0F51C66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2F6E0-264F-49CF-BD48-C9970172851D}" type="datetimeFigureOut">
              <a:rPr lang="pt-BR" smtClean="0"/>
              <a:t>31/08/2018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C286675-73A6-4997-9265-09740E34B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410990F-7EC0-4487-9307-66AB70F76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F26D-3E15-4FE9-A77B-B062294941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7867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2E9172-EFC0-43C9-9836-EF6C2F9D9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37E035A-7D6F-4625-8EAD-62274604A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FBA6E68-4FAD-4C1D-BBFD-17ED9838C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3B22663-498C-425F-A904-336680FE9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2F6E0-264F-49CF-BD48-C9970172851D}" type="datetimeFigureOut">
              <a:rPr lang="pt-BR" smtClean="0"/>
              <a:t>31/08/2018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107E3B2-B772-4D2D-A3C8-0E05AD880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8137B1E-4F46-4870-AAB4-E057778EB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F26D-3E15-4FE9-A77B-B062294941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7220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A05E56-46C2-4E07-9939-956E99ACB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4B3C003-1427-45C9-81EE-D6E8CAFC6B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62CD90F-1806-46D5-8E26-BA4A19FCCD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B503939-20D9-4339-B489-10C516DA4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2F6E0-264F-49CF-BD48-C9970172851D}" type="datetimeFigureOut">
              <a:rPr lang="pt-BR" smtClean="0"/>
              <a:t>31/08/2018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F9BFCEA-3AF6-4EF8-BE20-EEDD6CE9E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62D3F6C-BFC8-429D-8143-A1DCEA50E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F26D-3E15-4FE9-A77B-B062294941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7208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C1F6C0F-A420-4998-B58C-4203C9184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16C3737-0E27-4613-B828-4DA8659C43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AB9B9C7-205C-4694-A77C-A81C99084C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2F6E0-264F-49CF-BD48-C9970172851D}" type="datetimeFigureOut">
              <a:rPr lang="pt-BR" smtClean="0"/>
              <a:t>31/08/2018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9836924-984F-4CE2-BF44-D5D69A005E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0ADD6C-CE6F-4264-A043-DDA933B2F6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3F26D-3E15-4FE9-A77B-B062294941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6616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s://youtu.be/LCoTxwLsrak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oleObject" Target="../embeddings/oleObject4.bin"/><Relationship Id="rId3" Type="http://schemas.openxmlformats.org/officeDocument/2006/relationships/notesSlide" Target="../notesSlides/notesSlide3.xml"/><Relationship Id="rId7" Type="http://schemas.openxmlformats.org/officeDocument/2006/relationships/hyperlink" Target="https://youtu.be/LCoTxwLsrak" TargetMode="External"/><Relationship Id="rId12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png"/><Relationship Id="rId11" Type="http://schemas.openxmlformats.org/officeDocument/2006/relationships/oleObject" Target="../embeddings/oleObject3.bin"/><Relationship Id="rId5" Type="http://schemas.openxmlformats.org/officeDocument/2006/relationships/image" Target="../media/image4.png"/><Relationship Id="rId10" Type="http://schemas.openxmlformats.org/officeDocument/2006/relationships/image" Target="../media/image6.wmf"/><Relationship Id="rId4" Type="http://schemas.openxmlformats.org/officeDocument/2006/relationships/image" Target="../media/image9.png"/><Relationship Id="rId9" Type="http://schemas.openxmlformats.org/officeDocument/2006/relationships/oleObject" Target="../embeddings/oleObject2.bin"/><Relationship Id="rId14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20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7.wmf"/><Relationship Id="rId12" Type="http://schemas.openxmlformats.org/officeDocument/2006/relationships/oleObject" Target="../embeddings/oleObject8.bin"/><Relationship Id="rId17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0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9.wmf"/><Relationship Id="rId5" Type="http://schemas.openxmlformats.org/officeDocument/2006/relationships/image" Target="../media/image23.png"/><Relationship Id="rId15" Type="http://schemas.openxmlformats.org/officeDocument/2006/relationships/image" Target="../media/image21.wmf"/><Relationship Id="rId10" Type="http://schemas.openxmlformats.org/officeDocument/2006/relationships/oleObject" Target="../embeddings/oleObject7.bin"/><Relationship Id="rId4" Type="http://schemas.openxmlformats.org/officeDocument/2006/relationships/image" Target="../media/image4.png"/><Relationship Id="rId9" Type="http://schemas.openxmlformats.org/officeDocument/2006/relationships/image" Target="../media/image18.wmf"/><Relationship Id="rId14" Type="http://schemas.openxmlformats.org/officeDocument/2006/relationships/oleObject" Target="../embeddings/oleObject9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26.wmf"/><Relationship Id="rId5" Type="http://schemas.openxmlformats.org/officeDocument/2006/relationships/image" Target="../media/image23.png"/><Relationship Id="rId10" Type="http://schemas.openxmlformats.org/officeDocument/2006/relationships/oleObject" Target="../embeddings/oleObject13.bin"/><Relationship Id="rId4" Type="http://schemas.openxmlformats.org/officeDocument/2006/relationships/image" Target="../media/image4.png"/><Relationship Id="rId9" Type="http://schemas.openxmlformats.org/officeDocument/2006/relationships/image" Target="../media/image25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30.w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29.wmf"/><Relationship Id="rId5" Type="http://schemas.openxmlformats.org/officeDocument/2006/relationships/image" Target="../media/image23.png"/><Relationship Id="rId10" Type="http://schemas.openxmlformats.org/officeDocument/2006/relationships/oleObject" Target="../embeddings/oleObject16.bin"/><Relationship Id="rId4" Type="http://schemas.openxmlformats.org/officeDocument/2006/relationships/image" Target="../media/image4.png"/><Relationship Id="rId9" Type="http://schemas.openxmlformats.org/officeDocument/2006/relationships/image" Target="../media/image28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33.w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32.wmf"/><Relationship Id="rId5" Type="http://schemas.openxmlformats.org/officeDocument/2006/relationships/image" Target="../media/image23.png"/><Relationship Id="rId10" Type="http://schemas.openxmlformats.org/officeDocument/2006/relationships/oleObject" Target="../embeddings/oleObject20.bin"/><Relationship Id="rId4" Type="http://schemas.openxmlformats.org/officeDocument/2006/relationships/image" Target="../media/image4.png"/><Relationship Id="rId9" Type="http://schemas.openxmlformats.org/officeDocument/2006/relationships/image" Target="../media/image3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6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m 5" descr="Uma imagem contendo texto, mapa&#10;&#10;Descrição gerada com muito alta confiança">
            <a:extLst>
              <a:ext uri="{FF2B5EF4-FFF2-40B4-BE49-F238E27FC236}">
                <a16:creationId xmlns:a16="http://schemas.microsoft.com/office/drawing/2014/main" id="{9EC9B55D-27B4-4C7D-B398-7923970EEF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863" y="806874"/>
            <a:ext cx="8842963" cy="5571066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3EFAE071-56B3-453C-B935-577E9A621117}"/>
              </a:ext>
            </a:extLst>
          </p:cNvPr>
          <p:cNvSpPr/>
          <p:nvPr/>
        </p:nvSpPr>
        <p:spPr>
          <a:xfrm>
            <a:off x="2111522" y="643467"/>
            <a:ext cx="92974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b="1" cap="none" spc="0" dirty="0">
                <a:ln/>
                <a:solidFill>
                  <a:srgbClr val="C00000"/>
                </a:solidFill>
                <a:effectLst/>
              </a:rPr>
              <a:t>Veja o vídeo no YouTube e entenda todos os ponto mencionados: </a:t>
            </a:r>
            <a:r>
              <a:rPr lang="pt-BR" u="sng" dirty="0">
                <a:hlinkClick r:id="rId4"/>
              </a:rPr>
              <a:t>https://youtu.be/LCoTxwLsrak</a:t>
            </a:r>
            <a:endParaRPr lang="pt-BR" dirty="0"/>
          </a:p>
          <a:p>
            <a:pPr algn="ctr"/>
            <a:endParaRPr lang="pt-BR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9" name="Imagem 8" descr="Uma imagem contendo vestuário&#10;&#10;Descrição gerada com alta confiança">
            <a:extLst>
              <a:ext uri="{FF2B5EF4-FFF2-40B4-BE49-F238E27FC236}">
                <a16:creationId xmlns:a16="http://schemas.microsoft.com/office/drawing/2014/main" id="{CD12A823-79D9-4B88-A1DD-F9248DFD88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452" y="1144988"/>
            <a:ext cx="2255715" cy="2758679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78C403E7-8FDE-458F-9D06-C3FB75B04E0E}"/>
              </a:ext>
            </a:extLst>
          </p:cNvPr>
          <p:cNvSpPr/>
          <p:nvPr/>
        </p:nvSpPr>
        <p:spPr>
          <a:xfrm>
            <a:off x="8449184" y="3629210"/>
            <a:ext cx="333065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Aula 2 de</a:t>
            </a:r>
          </a:p>
          <a:p>
            <a:pPr algn="ctr"/>
            <a:r>
              <a:rPr lang="pt-B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Hidráulica I</a:t>
            </a:r>
          </a:p>
          <a:p>
            <a:pPr algn="ctr"/>
            <a:r>
              <a:rPr lang="pt-B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  <a:r>
              <a:rPr lang="pt-B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 EAD</a:t>
            </a:r>
          </a:p>
        </p:txBody>
      </p:sp>
    </p:spTree>
    <p:extLst>
      <p:ext uri="{BB962C8B-B14F-4D97-AF65-F5344CB8AC3E}">
        <p14:creationId xmlns:p14="http://schemas.microsoft.com/office/powerpoint/2010/main" val="236853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B3172F57-85C0-45F2-B8B8-FCB5BA4792F1}"/>
              </a:ext>
            </a:extLst>
          </p:cNvPr>
          <p:cNvSpPr/>
          <p:nvPr/>
        </p:nvSpPr>
        <p:spPr>
          <a:xfrm>
            <a:off x="223736" y="165370"/>
            <a:ext cx="11780196" cy="6546715"/>
          </a:xfrm>
          <a:prstGeom prst="rect">
            <a:avLst/>
          </a:prstGeom>
          <a:noFill/>
          <a:ln w="76200">
            <a:solidFill>
              <a:srgbClr val="100E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1093B35-79B3-49FA-B524-DBBB6C8B6B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516" y="1172349"/>
            <a:ext cx="5934075" cy="4086225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A2CD012B-8998-4091-89E0-6E71238B3E87}"/>
              </a:ext>
            </a:extLst>
          </p:cNvPr>
          <p:cNvSpPr/>
          <p:nvPr/>
        </p:nvSpPr>
        <p:spPr>
          <a:xfrm>
            <a:off x="776921" y="281622"/>
            <a:ext cx="1063816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600" b="0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Conceitos para determinação de p</a:t>
            </a:r>
            <a:r>
              <a:rPr lang="pt-BR" sz="3600" b="0" cap="none" spc="0" baseline="-250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  <a:r>
              <a:rPr lang="pt-BR" sz="3600" b="0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pela hidrodinâmica:</a:t>
            </a:r>
          </a:p>
        </p:txBody>
      </p:sp>
      <p:pic>
        <p:nvPicPr>
          <p:cNvPr id="4098" name="Picture 2" descr="C:\Users\Raimundo F Ignacio\AppData\Local\Temp\SNAGHTML4f16599c.PNG">
            <a:extLst>
              <a:ext uri="{FF2B5EF4-FFF2-40B4-BE49-F238E27FC236}">
                <a16:creationId xmlns:a16="http://schemas.microsoft.com/office/drawing/2014/main" id="{A0653087-E4E8-4204-9960-C152F3F96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284" y="2291256"/>
            <a:ext cx="971550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alão de Fala: Oval 6">
            <a:extLst>
              <a:ext uri="{FF2B5EF4-FFF2-40B4-BE49-F238E27FC236}">
                <a16:creationId xmlns:a16="http://schemas.microsoft.com/office/drawing/2014/main" id="{DD99F3AC-6046-4885-B645-232012FDAF5B}"/>
              </a:ext>
            </a:extLst>
          </p:cNvPr>
          <p:cNvSpPr/>
          <p:nvPr/>
        </p:nvSpPr>
        <p:spPr>
          <a:xfrm>
            <a:off x="4333875" y="875933"/>
            <a:ext cx="7543597" cy="1019175"/>
          </a:xfrm>
          <a:prstGeom prst="wedgeEllipseCallout">
            <a:avLst>
              <a:gd name="adj1" fmla="val -27379"/>
              <a:gd name="adj2" fmla="val 139811"/>
            </a:avLst>
          </a:prstGeom>
          <a:solidFill>
            <a:srgbClr val="E70C0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Agora podemos calcular a pressão na seção (0), já que conhecemos todos os valores da qual ela depende.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0D2E6323-CD48-472D-82CF-60A4F7A649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28721" y="3185184"/>
            <a:ext cx="2339543" cy="3391194"/>
          </a:xfrm>
          <a:prstGeom prst="rect">
            <a:avLst/>
          </a:prstGeom>
        </p:spPr>
      </p:pic>
      <p:sp>
        <p:nvSpPr>
          <p:cNvPr id="10" name="Balão de Fala: Oval 9">
            <a:extLst>
              <a:ext uri="{FF2B5EF4-FFF2-40B4-BE49-F238E27FC236}">
                <a16:creationId xmlns:a16="http://schemas.microsoft.com/office/drawing/2014/main" id="{C854D0C9-8B4C-42C6-856F-14D2F1346DA0}"/>
              </a:ext>
            </a:extLst>
          </p:cNvPr>
          <p:cNvSpPr/>
          <p:nvPr/>
        </p:nvSpPr>
        <p:spPr>
          <a:xfrm>
            <a:off x="6734175" y="2296415"/>
            <a:ext cx="3936460" cy="1506124"/>
          </a:xfrm>
          <a:prstGeom prst="wedgeEllipseCallout">
            <a:avLst>
              <a:gd name="adj1" fmla="val 51819"/>
              <a:gd name="adj2" fmla="val 76136"/>
            </a:avLst>
          </a:prstGeom>
          <a:solidFill>
            <a:srgbClr val="96191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Aí comparo a p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obtida pela hidrodinâmica com a obtida pela hidrostática, certo?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3247D72E-D869-4E0C-B466-07ACD0435C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205" y="5181718"/>
            <a:ext cx="2807707" cy="1483231"/>
          </a:xfrm>
          <a:prstGeom prst="rect">
            <a:avLst/>
          </a:prstGeom>
        </p:spPr>
      </p:pic>
      <p:sp>
        <p:nvSpPr>
          <p:cNvPr id="13" name="Balão de Fala: Oval 12">
            <a:extLst>
              <a:ext uri="{FF2B5EF4-FFF2-40B4-BE49-F238E27FC236}">
                <a16:creationId xmlns:a16="http://schemas.microsoft.com/office/drawing/2014/main" id="{FAB13845-C575-4D82-8DA2-198F57C3C758}"/>
              </a:ext>
            </a:extLst>
          </p:cNvPr>
          <p:cNvSpPr/>
          <p:nvPr/>
        </p:nvSpPr>
        <p:spPr>
          <a:xfrm>
            <a:off x="6400800" y="4027251"/>
            <a:ext cx="3404681" cy="1721796"/>
          </a:xfrm>
          <a:prstGeom prst="wedgeEllipseCallout">
            <a:avLst>
              <a:gd name="adj1" fmla="val -61119"/>
              <a:gd name="adj2" fmla="val 64760"/>
            </a:avLst>
          </a:prstGeom>
          <a:solidFill>
            <a:srgbClr val="80001B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Isso mesmo, e a diferença existe por aproximações adotadas na solução desta atividade.</a:t>
            </a:r>
          </a:p>
        </p:txBody>
      </p:sp>
    </p:spTree>
    <p:extLst>
      <p:ext uri="{BB962C8B-B14F-4D97-AF65-F5344CB8AC3E}">
        <p14:creationId xmlns:p14="http://schemas.microsoft.com/office/powerpoint/2010/main" val="229431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CF1FFCA2-AA44-4833-B26A-9EA2B555516D}"/>
              </a:ext>
            </a:extLst>
          </p:cNvPr>
          <p:cNvSpPr/>
          <p:nvPr/>
        </p:nvSpPr>
        <p:spPr>
          <a:xfrm>
            <a:off x="223736" y="165370"/>
            <a:ext cx="11780196" cy="6546715"/>
          </a:xfrm>
          <a:prstGeom prst="rect">
            <a:avLst/>
          </a:prstGeom>
          <a:noFill/>
          <a:ln w="76200">
            <a:solidFill>
              <a:srgbClr val="100E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5830BF7-6CE0-4EE2-8EFF-A7FD5F8671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0118" flipH="1">
            <a:off x="727625" y="885216"/>
            <a:ext cx="2647874" cy="2856074"/>
          </a:xfrm>
          <a:prstGeom prst="rect">
            <a:avLst/>
          </a:prstGeom>
        </p:spPr>
      </p:pic>
      <p:sp>
        <p:nvSpPr>
          <p:cNvPr id="4" name="Balão de Fala: Oval 3">
            <a:extLst>
              <a:ext uri="{FF2B5EF4-FFF2-40B4-BE49-F238E27FC236}">
                <a16:creationId xmlns:a16="http://schemas.microsoft.com/office/drawing/2014/main" id="{AA87EACB-42B5-4C55-ADAF-329114FD8985}"/>
              </a:ext>
            </a:extLst>
          </p:cNvPr>
          <p:cNvSpPr/>
          <p:nvPr/>
        </p:nvSpPr>
        <p:spPr>
          <a:xfrm>
            <a:off x="2461097" y="331534"/>
            <a:ext cx="3171217" cy="1049794"/>
          </a:xfrm>
          <a:prstGeom prst="wedgeEllipseCallout">
            <a:avLst>
              <a:gd name="adj1" fmla="val -54575"/>
              <a:gd name="adj2" fmla="val 73619"/>
            </a:avLst>
          </a:prstGeom>
          <a:solidFill>
            <a:srgbClr val="6E4D4E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Atividade 2.4 – valor 0,75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8E33A75-0617-46CC-AAAE-95A6740B5A3F}"/>
              </a:ext>
            </a:extLst>
          </p:cNvPr>
          <p:cNvSpPr txBox="1"/>
          <p:nvPr/>
        </p:nvSpPr>
        <p:spPr>
          <a:xfrm>
            <a:off x="3879388" y="1545408"/>
            <a:ext cx="78260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Refaça a determinação da pressão na seção (0), porém como todos os cálculos feitos em uma planilha do Excel, planilha que deve ser entregue e compare os resultados obtidos nela com os obtidos anteriormente inclusive com o obtido na atividade 2.1, justifique as eventuais diferenças.</a:t>
            </a:r>
          </a:p>
        </p:txBody>
      </p:sp>
      <p:pic>
        <p:nvPicPr>
          <p:cNvPr id="7" name="Imagem 6" descr="Uma imagem contendo pessoa, homem, árvore&#10;&#10;Descrição gerada com muito alta confiança">
            <a:extLst>
              <a:ext uri="{FF2B5EF4-FFF2-40B4-BE49-F238E27FC236}">
                <a16:creationId xmlns:a16="http://schemas.microsoft.com/office/drawing/2014/main" id="{088F5F18-0A25-4676-B6E6-DC17A58A67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621" y="3193445"/>
            <a:ext cx="2269877" cy="3407659"/>
          </a:xfrm>
          <a:prstGeom prst="rect">
            <a:avLst/>
          </a:prstGeom>
        </p:spPr>
      </p:pic>
      <p:sp>
        <p:nvSpPr>
          <p:cNvPr id="8" name="Balão de Fala: Oval 7">
            <a:extLst>
              <a:ext uri="{FF2B5EF4-FFF2-40B4-BE49-F238E27FC236}">
                <a16:creationId xmlns:a16="http://schemas.microsoft.com/office/drawing/2014/main" id="{DDB8E82A-06F3-4541-A4E9-45833D80D1A9}"/>
              </a:ext>
            </a:extLst>
          </p:cNvPr>
          <p:cNvSpPr/>
          <p:nvPr/>
        </p:nvSpPr>
        <p:spPr>
          <a:xfrm>
            <a:off x="2768534" y="3119681"/>
            <a:ext cx="5988818" cy="2682910"/>
          </a:xfrm>
          <a:prstGeom prst="wedgeEllipseCallout">
            <a:avLst>
              <a:gd name="adj1" fmla="val 71953"/>
              <a:gd name="adj2" fmla="val 7444"/>
            </a:avLst>
          </a:prstGeom>
          <a:solidFill>
            <a:srgbClr val="3C4E4E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Certeza</a:t>
            </a:r>
          </a:p>
          <a:p>
            <a:pPr algn="ctr"/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Tenho nada</a:t>
            </a:r>
          </a:p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tanto para ensinar</a:t>
            </a:r>
          </a:p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 tenho tanto</a:t>
            </a:r>
          </a:p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tanto para aprender!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2231669-E5A1-4FA2-8C46-C895C3C2BBCB}"/>
              </a:ext>
            </a:extLst>
          </p:cNvPr>
          <p:cNvSpPr txBox="1"/>
          <p:nvPr/>
        </p:nvSpPr>
        <p:spPr>
          <a:xfrm>
            <a:off x="836579" y="5999813"/>
            <a:ext cx="8501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atividades devem ser entregues em até uma semana e correspondem a presença em aulas individuais de 50 minutos, a não entrega neste prazo será considerada com falta.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98025006-C8FB-44E5-8500-C41EB1FCEA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76464">
            <a:off x="1308434" y="4824071"/>
            <a:ext cx="763173" cy="1185511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810FDE6-11EF-4A75-A432-9FA0E65295B3}"/>
              </a:ext>
            </a:extLst>
          </p:cNvPr>
          <p:cNvSpPr/>
          <p:nvPr/>
        </p:nvSpPr>
        <p:spPr>
          <a:xfrm rot="19489860">
            <a:off x="448196" y="4584688"/>
            <a:ext cx="163371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Importante</a:t>
            </a:r>
          </a:p>
        </p:txBody>
      </p:sp>
    </p:spTree>
    <p:extLst>
      <p:ext uri="{BB962C8B-B14F-4D97-AF65-F5344CB8AC3E}">
        <p14:creationId xmlns:p14="http://schemas.microsoft.com/office/powerpoint/2010/main" val="341778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F1B09771-BF72-4941-A5A6-FE09E97A32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8970" y="1036907"/>
            <a:ext cx="5934075" cy="4086225"/>
          </a:xfrm>
          <a:prstGeom prst="rect">
            <a:avLst/>
          </a:prstGeom>
        </p:spPr>
      </p:pic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4A33C3C0-6E4F-46B4-A135-4FE4985DBA23}"/>
              </a:ext>
            </a:extLst>
          </p:cNvPr>
          <p:cNvCxnSpPr/>
          <p:nvPr/>
        </p:nvCxnSpPr>
        <p:spPr>
          <a:xfrm>
            <a:off x="7513163" y="4509793"/>
            <a:ext cx="0" cy="41141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2DE9C685-DB2A-48C5-835E-F9F38AB656DC}"/>
              </a:ext>
            </a:extLst>
          </p:cNvPr>
          <p:cNvCxnSpPr/>
          <p:nvPr/>
        </p:nvCxnSpPr>
        <p:spPr>
          <a:xfrm>
            <a:off x="7494309" y="4911364"/>
            <a:ext cx="52091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407AD715-E8C4-4D4A-9AEF-0CF3AADEF2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3599427"/>
              </p:ext>
            </p:extLst>
          </p:nvPr>
        </p:nvGraphicFramePr>
        <p:xfrm>
          <a:off x="8013625" y="4645012"/>
          <a:ext cx="743634" cy="4102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Equation" r:id="rId5" imgW="368280" imgH="203040" progId="Equation.DSMT4">
                  <p:embed/>
                </p:oleObj>
              </mc:Choice>
              <mc:Fallback>
                <p:oleObj name="Equation" r:id="rId5" imgW="368280" imgH="203040" progId="Equation.DSMT4">
                  <p:embed/>
                  <p:pic>
                    <p:nvPicPr>
                      <p:cNvPr id="9" name="Objeto 8">
                        <a:extLst>
                          <a:ext uri="{FF2B5EF4-FFF2-40B4-BE49-F238E27FC236}">
                            <a16:creationId xmlns:a16="http://schemas.microsoft.com/office/drawing/2014/main" id="{3DFC5F6C-7980-4DFC-8DFD-9BBBF2B6D9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013625" y="4645012"/>
                        <a:ext cx="743634" cy="4102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tângulo 5">
            <a:extLst>
              <a:ext uri="{FF2B5EF4-FFF2-40B4-BE49-F238E27FC236}">
                <a16:creationId xmlns:a16="http://schemas.microsoft.com/office/drawing/2014/main" id="{F4CB1B36-DBA7-44C0-82FA-050E1042F78D}"/>
              </a:ext>
            </a:extLst>
          </p:cNvPr>
          <p:cNvSpPr/>
          <p:nvPr/>
        </p:nvSpPr>
        <p:spPr>
          <a:xfrm>
            <a:off x="3167158" y="5529460"/>
            <a:ext cx="78431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b="1" cap="none" spc="0" dirty="0">
                <a:ln w="0"/>
                <a:solidFill>
                  <a:srgbClr val="4472C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Para achar as propriedades d´água e do mercúrio a 24</a:t>
            </a:r>
            <a:r>
              <a:rPr lang="pt-BR" b="1" cap="none" spc="0" baseline="30000" dirty="0">
                <a:ln w="0"/>
                <a:solidFill>
                  <a:srgbClr val="4472C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  <a:r>
              <a:rPr lang="pt-BR" b="1" cap="none" spc="0" dirty="0">
                <a:ln w="0"/>
                <a:solidFill>
                  <a:srgbClr val="4472C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 consulte: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ED6CB43-AF9A-4D95-BF37-4AE6B544AF9C}"/>
              </a:ext>
            </a:extLst>
          </p:cNvPr>
          <p:cNvSpPr/>
          <p:nvPr/>
        </p:nvSpPr>
        <p:spPr>
          <a:xfrm>
            <a:off x="2625785" y="5948799"/>
            <a:ext cx="95662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http://www.escoladavida.eng.br/hidraulica_I/propriedades_do_mercurio_e_aguahid.htm</a:t>
            </a:r>
          </a:p>
        </p:txBody>
      </p:sp>
      <p:sp>
        <p:nvSpPr>
          <p:cNvPr id="8" name="Seta: para Baixo 7">
            <a:extLst>
              <a:ext uri="{FF2B5EF4-FFF2-40B4-BE49-F238E27FC236}">
                <a16:creationId xmlns:a16="http://schemas.microsoft.com/office/drawing/2014/main" id="{54B286B4-5083-4F26-BF2E-6E7337689109}"/>
              </a:ext>
            </a:extLst>
          </p:cNvPr>
          <p:cNvSpPr/>
          <p:nvPr/>
        </p:nvSpPr>
        <p:spPr>
          <a:xfrm>
            <a:off x="8181625" y="5055293"/>
            <a:ext cx="122548" cy="474167"/>
          </a:xfrm>
          <a:prstGeom prst="downArrow">
            <a:avLst/>
          </a:prstGeom>
          <a:solidFill>
            <a:srgbClr val="4472C4"/>
          </a:solidFill>
          <a:ln>
            <a:solidFill>
              <a:srgbClr val="4472C4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 descr="Uma imagem contendo homem, pessoa, óculos, interior&#10;&#10;Descrição gerada com muito alta confiança">
            <a:extLst>
              <a:ext uri="{FF2B5EF4-FFF2-40B4-BE49-F238E27FC236}">
                <a16:creationId xmlns:a16="http://schemas.microsoft.com/office/drawing/2014/main" id="{B0EC9EF7-238A-46B2-9405-A82A5DA83B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6643" y="2259322"/>
            <a:ext cx="2118962" cy="2863810"/>
          </a:xfrm>
          <a:prstGeom prst="rect">
            <a:avLst/>
          </a:prstGeom>
        </p:spPr>
      </p:pic>
      <p:sp>
        <p:nvSpPr>
          <p:cNvPr id="12" name="Balão de Pensamento: Nuvem 11">
            <a:extLst>
              <a:ext uri="{FF2B5EF4-FFF2-40B4-BE49-F238E27FC236}">
                <a16:creationId xmlns:a16="http://schemas.microsoft.com/office/drawing/2014/main" id="{D9E0B235-87AA-4143-B5BC-C0B3B36F8E8E}"/>
              </a:ext>
            </a:extLst>
          </p:cNvPr>
          <p:cNvSpPr/>
          <p:nvPr/>
        </p:nvSpPr>
        <p:spPr>
          <a:xfrm>
            <a:off x="396644" y="340468"/>
            <a:ext cx="5381586" cy="1381328"/>
          </a:xfrm>
          <a:prstGeom prst="cloudCallout">
            <a:avLst>
              <a:gd name="adj1" fmla="val -26513"/>
              <a:gd name="adj2" fmla="val 97711"/>
            </a:avLst>
          </a:prstGeom>
          <a:solidFill>
            <a:srgbClr val="100E0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Vamos iniciar este aula 2 já com uma atividade 2.1 e que é similar a atividade 4 da aula 1 (valor 0,25)</a:t>
            </a:r>
          </a:p>
        </p:txBody>
      </p:sp>
      <p:sp>
        <p:nvSpPr>
          <p:cNvPr id="13" name="Balão de Fala: Oval 12">
            <a:extLst>
              <a:ext uri="{FF2B5EF4-FFF2-40B4-BE49-F238E27FC236}">
                <a16:creationId xmlns:a16="http://schemas.microsoft.com/office/drawing/2014/main" id="{2DA973EC-E4CF-44E1-823B-7204F2D7934D}"/>
              </a:ext>
            </a:extLst>
          </p:cNvPr>
          <p:cNvSpPr/>
          <p:nvPr/>
        </p:nvSpPr>
        <p:spPr>
          <a:xfrm>
            <a:off x="2625785" y="3296564"/>
            <a:ext cx="3424122" cy="1077466"/>
          </a:xfrm>
          <a:prstGeom prst="wedgeEllipseCallout">
            <a:avLst>
              <a:gd name="adj1" fmla="val -67993"/>
              <a:gd name="adj2" fmla="val -14643"/>
            </a:avLst>
          </a:prstGeom>
          <a:solidFill>
            <a:srgbClr val="100E0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Obtenha a pressão p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pela hidrostática.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B44B9C19-BD74-4937-BE48-448C527842C4}"/>
              </a:ext>
            </a:extLst>
          </p:cNvPr>
          <p:cNvSpPr/>
          <p:nvPr/>
        </p:nvSpPr>
        <p:spPr>
          <a:xfrm>
            <a:off x="223736" y="165370"/>
            <a:ext cx="11780196" cy="6546715"/>
          </a:xfrm>
          <a:prstGeom prst="rect">
            <a:avLst/>
          </a:prstGeom>
          <a:noFill/>
          <a:ln w="76200">
            <a:solidFill>
              <a:srgbClr val="100E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: para a Esquerda 15">
            <a:extLst>
              <a:ext uri="{FF2B5EF4-FFF2-40B4-BE49-F238E27FC236}">
                <a16:creationId xmlns:a16="http://schemas.microsoft.com/office/drawing/2014/main" id="{C9477630-4425-45C8-A5D0-6FF3FF823275}"/>
              </a:ext>
            </a:extLst>
          </p:cNvPr>
          <p:cNvSpPr/>
          <p:nvPr/>
        </p:nvSpPr>
        <p:spPr>
          <a:xfrm>
            <a:off x="8855319" y="4778222"/>
            <a:ext cx="2084999" cy="215894"/>
          </a:xfrm>
          <a:prstGeom prst="leftArrow">
            <a:avLst/>
          </a:prstGeom>
          <a:solidFill>
            <a:srgbClr val="4472C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33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13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201D423A-D1D7-408F-A681-9984848A36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363" y="4161049"/>
            <a:ext cx="2387737" cy="2504088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4C9C5CA4-33D5-4D98-8083-B345B71D09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3041" y="308588"/>
            <a:ext cx="5934075" cy="408622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A90CD9D0-A1E3-44DE-8B82-BE88B1BD69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84" y="2501045"/>
            <a:ext cx="2200582" cy="4191585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B341A08D-D93A-4671-A0F6-3ED49EC9B38E}"/>
              </a:ext>
            </a:extLst>
          </p:cNvPr>
          <p:cNvSpPr/>
          <p:nvPr/>
        </p:nvSpPr>
        <p:spPr>
          <a:xfrm>
            <a:off x="223736" y="165370"/>
            <a:ext cx="11780196" cy="6546715"/>
          </a:xfrm>
          <a:prstGeom prst="rect">
            <a:avLst/>
          </a:prstGeom>
          <a:noFill/>
          <a:ln w="76200">
            <a:solidFill>
              <a:srgbClr val="100E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Balão de Fala: Oval 5">
            <a:extLst>
              <a:ext uri="{FF2B5EF4-FFF2-40B4-BE49-F238E27FC236}">
                <a16:creationId xmlns:a16="http://schemas.microsoft.com/office/drawing/2014/main" id="{7C291D1F-A47A-4497-9C80-D58BFA8E6701}"/>
              </a:ext>
            </a:extLst>
          </p:cNvPr>
          <p:cNvSpPr/>
          <p:nvPr/>
        </p:nvSpPr>
        <p:spPr>
          <a:xfrm>
            <a:off x="1455175" y="447473"/>
            <a:ext cx="4093696" cy="2315183"/>
          </a:xfrm>
          <a:prstGeom prst="wedgeEllipseCallout">
            <a:avLst>
              <a:gd name="adj1" fmla="val -39368"/>
              <a:gd name="adj2" fmla="val 90651"/>
            </a:avLst>
          </a:prstGeom>
          <a:solidFill>
            <a:srgbClr val="100E0E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 agora é determinar a mesma pressão p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só que pela hidrodinâmica e aí comparar os resultados, para tal, você devem assistir no YouTube o vídeo: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CCCCEB8-5BF8-485E-A7C7-5E1105A0747F}"/>
              </a:ext>
            </a:extLst>
          </p:cNvPr>
          <p:cNvSpPr/>
          <p:nvPr/>
        </p:nvSpPr>
        <p:spPr>
          <a:xfrm rot="19889415">
            <a:off x="2591585" y="3093132"/>
            <a:ext cx="3021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hlinkClick r:id="rId7"/>
              </a:rPr>
              <a:t>https://youtu.be/LCoTxwLsrak</a:t>
            </a:r>
            <a:endParaRPr lang="pt-BR" dirty="0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5583A4AD-2931-4106-8E4E-F800EBE7638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938" y="5287579"/>
            <a:ext cx="2499114" cy="1370072"/>
          </a:xfrm>
          <a:prstGeom prst="rect">
            <a:avLst/>
          </a:prstGeom>
        </p:spPr>
      </p:pic>
      <p:sp>
        <p:nvSpPr>
          <p:cNvPr id="14" name="Balão de Fala: Oval 13">
            <a:extLst>
              <a:ext uri="{FF2B5EF4-FFF2-40B4-BE49-F238E27FC236}">
                <a16:creationId xmlns:a16="http://schemas.microsoft.com/office/drawing/2014/main" id="{9E84CDC6-BE11-437E-9C98-C7C6BD45ABBA}"/>
              </a:ext>
            </a:extLst>
          </p:cNvPr>
          <p:cNvSpPr/>
          <p:nvPr/>
        </p:nvSpPr>
        <p:spPr>
          <a:xfrm>
            <a:off x="5702710" y="4017523"/>
            <a:ext cx="3864653" cy="1949386"/>
          </a:xfrm>
          <a:prstGeom prst="wedgeEllipseCallout">
            <a:avLst>
              <a:gd name="adj1" fmla="val -73440"/>
              <a:gd name="adj2" fmla="val 45038"/>
            </a:avLst>
          </a:prstGeom>
          <a:solidFill>
            <a:srgbClr val="6AB23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medida que for assistindo ao vídeo vá completando as atividades, lembre elas são a sua frequência em aula!</a:t>
            </a:r>
          </a:p>
        </p:txBody>
      </p:sp>
      <p:graphicFrame>
        <p:nvGraphicFramePr>
          <p:cNvPr id="15" name="Objeto 14">
            <a:extLst>
              <a:ext uri="{FF2B5EF4-FFF2-40B4-BE49-F238E27FC236}">
                <a16:creationId xmlns:a16="http://schemas.microsoft.com/office/drawing/2014/main" id="{E7427F9B-F375-45FC-AC03-2F7B23C1FD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1606001"/>
              </p:ext>
            </p:extLst>
          </p:nvPr>
        </p:nvGraphicFramePr>
        <p:xfrm>
          <a:off x="4064786" y="3588009"/>
          <a:ext cx="2905581" cy="415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Equation" r:id="rId9" imgW="1777680" imgH="253800" progId="Equation.DSMT4">
                  <p:embed/>
                </p:oleObj>
              </mc:Choice>
              <mc:Fallback>
                <p:oleObj name="Equation" r:id="rId9" imgW="17776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064786" y="3588009"/>
                        <a:ext cx="2905581" cy="4150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to 15">
            <a:extLst>
              <a:ext uri="{FF2B5EF4-FFF2-40B4-BE49-F238E27FC236}">
                <a16:creationId xmlns:a16="http://schemas.microsoft.com/office/drawing/2014/main" id="{7B6A4CE8-6E9E-4381-9D6F-A33D8400A3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9819740"/>
              </p:ext>
            </p:extLst>
          </p:nvPr>
        </p:nvGraphicFramePr>
        <p:xfrm>
          <a:off x="2939256" y="4232451"/>
          <a:ext cx="24431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Equation" r:id="rId11" imgW="1485720" imgH="241200" progId="Equation.DSMT4">
                  <p:embed/>
                </p:oleObj>
              </mc:Choice>
              <mc:Fallback>
                <p:oleObj name="Equation" r:id="rId11" imgW="148572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939256" y="4232451"/>
                        <a:ext cx="2443163" cy="396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to 16">
            <a:extLst>
              <a:ext uri="{FF2B5EF4-FFF2-40B4-BE49-F238E27FC236}">
                <a16:creationId xmlns:a16="http://schemas.microsoft.com/office/drawing/2014/main" id="{797D7489-27B1-47F8-83FF-8B194D2B13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001266"/>
              </p:ext>
            </p:extLst>
          </p:nvPr>
        </p:nvGraphicFramePr>
        <p:xfrm>
          <a:off x="2875756" y="4762276"/>
          <a:ext cx="25066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Equation" r:id="rId13" imgW="1523880" imgH="241200" progId="Equation.DSMT4">
                  <p:embed/>
                </p:oleObj>
              </mc:Choice>
              <mc:Fallback>
                <p:oleObj name="Equation" r:id="rId13" imgW="1523880" imgH="241200" progId="Equation.DSMT4">
                  <p:embed/>
                  <p:pic>
                    <p:nvPicPr>
                      <p:cNvPr id="16" name="Objeto 15">
                        <a:extLst>
                          <a:ext uri="{FF2B5EF4-FFF2-40B4-BE49-F238E27FC236}">
                            <a16:creationId xmlns:a16="http://schemas.microsoft.com/office/drawing/2014/main" id="{7B6A4CE8-6E9E-4381-9D6F-A33D8400A3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875756" y="4762276"/>
                        <a:ext cx="2506663" cy="396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000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4A35D026-433D-462A-A505-846749EE412B}"/>
              </a:ext>
            </a:extLst>
          </p:cNvPr>
          <p:cNvSpPr/>
          <p:nvPr/>
        </p:nvSpPr>
        <p:spPr>
          <a:xfrm>
            <a:off x="223736" y="165370"/>
            <a:ext cx="11780196" cy="6546715"/>
          </a:xfrm>
          <a:prstGeom prst="rect">
            <a:avLst/>
          </a:prstGeom>
          <a:noFill/>
          <a:ln w="76200">
            <a:solidFill>
              <a:srgbClr val="100E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3A81FDC-CF8D-48D6-8380-4EEE3402C5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0118" flipH="1">
            <a:off x="727625" y="885216"/>
            <a:ext cx="2647874" cy="2856074"/>
          </a:xfrm>
          <a:prstGeom prst="rect">
            <a:avLst/>
          </a:prstGeom>
        </p:spPr>
      </p:pic>
      <p:sp>
        <p:nvSpPr>
          <p:cNvPr id="5" name="Balão de Fala: Oval 4">
            <a:extLst>
              <a:ext uri="{FF2B5EF4-FFF2-40B4-BE49-F238E27FC236}">
                <a16:creationId xmlns:a16="http://schemas.microsoft.com/office/drawing/2014/main" id="{6507AA90-4528-4505-9CF5-FDA73A7C5C9A}"/>
              </a:ext>
            </a:extLst>
          </p:cNvPr>
          <p:cNvSpPr/>
          <p:nvPr/>
        </p:nvSpPr>
        <p:spPr>
          <a:xfrm>
            <a:off x="2461097" y="331534"/>
            <a:ext cx="3171217" cy="1049794"/>
          </a:xfrm>
          <a:prstGeom prst="wedgeEllipseCallout">
            <a:avLst>
              <a:gd name="adj1" fmla="val -54575"/>
              <a:gd name="adj2" fmla="val 73619"/>
            </a:avLst>
          </a:prstGeom>
          <a:solidFill>
            <a:srgbClr val="6E4D4E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Atividade 2.2 – valor 0,25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9069E0F-1268-4FB3-858B-D20BF5996AEF}"/>
              </a:ext>
            </a:extLst>
          </p:cNvPr>
          <p:cNvSpPr txBox="1"/>
          <p:nvPr/>
        </p:nvSpPr>
        <p:spPr>
          <a:xfrm>
            <a:off x="5919018" y="536024"/>
            <a:ext cx="5722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que na hidrodinâmica fazemos um balanço de carga e não um balanço de energias?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D880F4F-9F72-486C-8FB3-5882A2EC449B}"/>
              </a:ext>
            </a:extLst>
          </p:cNvPr>
          <p:cNvSpPr txBox="1"/>
          <p:nvPr/>
        </p:nvSpPr>
        <p:spPr>
          <a:xfrm>
            <a:off x="4121495" y="3862040"/>
            <a:ext cx="6897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que não consideramos as cargas térmicas no balanço de energia?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6C45B41-E165-4F34-968D-050C34ECA635}"/>
              </a:ext>
            </a:extLst>
          </p:cNvPr>
          <p:cNvSpPr txBox="1"/>
          <p:nvPr/>
        </p:nvSpPr>
        <p:spPr>
          <a:xfrm>
            <a:off x="4113493" y="2980077"/>
            <a:ext cx="752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Quais as cargas que formam uma carga total em uma seção do escoamento incompressível e em regime permanente?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F828541-E8BF-4AF1-B448-AED6A606FFC4}"/>
              </a:ext>
            </a:extLst>
          </p:cNvPr>
          <p:cNvSpPr txBox="1"/>
          <p:nvPr/>
        </p:nvSpPr>
        <p:spPr>
          <a:xfrm>
            <a:off x="5249954" y="1359723"/>
            <a:ext cx="6391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constatamos que um escoamento pode ser considerado escoamento incompressível?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71361AD3-C6F4-4C2B-B7DF-7A47B747096D}"/>
              </a:ext>
            </a:extLst>
          </p:cNvPr>
          <p:cNvSpPr txBox="1"/>
          <p:nvPr/>
        </p:nvSpPr>
        <p:spPr>
          <a:xfrm>
            <a:off x="4129547" y="2136611"/>
            <a:ext cx="7511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Explique o que vem a ser um escoamento em regime permanente e o que observamos em níveis de reservatórios neste caso?</a:t>
            </a:r>
          </a:p>
        </p:txBody>
      </p:sp>
      <p:pic>
        <p:nvPicPr>
          <p:cNvPr id="12" name="Imagem 11" descr="Uma imagem contendo desenho, artrópode&#10;&#10;Descrição gerada com alta confiança">
            <a:extLst>
              <a:ext uri="{FF2B5EF4-FFF2-40B4-BE49-F238E27FC236}">
                <a16:creationId xmlns:a16="http://schemas.microsoft.com/office/drawing/2014/main" id="{FAE3C7F1-E9C0-495B-B5D5-8DFCD39982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04645" y="4340334"/>
            <a:ext cx="2636748" cy="2301439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CB74A51C-AD71-4E52-81B0-D9694BB5C5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026" y="4680552"/>
            <a:ext cx="2864160" cy="1961221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881D7CB5-4ADE-4A92-B627-22E34F9D83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8390" y="4879654"/>
            <a:ext cx="1981815" cy="177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62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22F7810-15EB-44D8-97C9-6B2034D963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0118" flipH="1">
            <a:off x="727625" y="885216"/>
            <a:ext cx="2647874" cy="2856074"/>
          </a:xfrm>
          <a:prstGeom prst="rect">
            <a:avLst/>
          </a:prstGeom>
        </p:spPr>
      </p:pic>
      <p:sp>
        <p:nvSpPr>
          <p:cNvPr id="3" name="Balão de Fala: Oval 2">
            <a:extLst>
              <a:ext uri="{FF2B5EF4-FFF2-40B4-BE49-F238E27FC236}">
                <a16:creationId xmlns:a16="http://schemas.microsoft.com/office/drawing/2014/main" id="{F63DC32E-FD08-4A87-9F0D-9E1EF91A2ADF}"/>
              </a:ext>
            </a:extLst>
          </p:cNvPr>
          <p:cNvSpPr/>
          <p:nvPr/>
        </p:nvSpPr>
        <p:spPr>
          <a:xfrm>
            <a:off x="2461097" y="331534"/>
            <a:ext cx="3171217" cy="1049794"/>
          </a:xfrm>
          <a:prstGeom prst="wedgeEllipseCallout">
            <a:avLst>
              <a:gd name="adj1" fmla="val -54575"/>
              <a:gd name="adj2" fmla="val 73619"/>
            </a:avLst>
          </a:prstGeom>
          <a:solidFill>
            <a:srgbClr val="6E4D4E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Atividade 2.3 – valor 0,25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55BAFB9-B3C3-44EA-AC7E-3409E05DF981}"/>
              </a:ext>
            </a:extLst>
          </p:cNvPr>
          <p:cNvSpPr/>
          <p:nvPr/>
        </p:nvSpPr>
        <p:spPr>
          <a:xfrm>
            <a:off x="223736" y="165370"/>
            <a:ext cx="11780196" cy="6546715"/>
          </a:xfrm>
          <a:prstGeom prst="rect">
            <a:avLst/>
          </a:prstGeom>
          <a:noFill/>
          <a:ln w="76200">
            <a:solidFill>
              <a:srgbClr val="100E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99AAF96-ECEF-4D1D-BC60-6B860B2261DC}"/>
              </a:ext>
            </a:extLst>
          </p:cNvPr>
          <p:cNvSpPr txBox="1"/>
          <p:nvPr/>
        </p:nvSpPr>
        <p:spPr>
          <a:xfrm>
            <a:off x="5785806" y="533265"/>
            <a:ext cx="6064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Explique como foi determinada a vazão de escoamento de forma direta e qual o seu valor em L/s?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C4DB3E5-E5BE-4919-89C6-7B17C9F8B898}"/>
              </a:ext>
            </a:extLst>
          </p:cNvPr>
          <p:cNvSpPr txBox="1"/>
          <p:nvPr/>
        </p:nvSpPr>
        <p:spPr>
          <a:xfrm>
            <a:off x="3786622" y="2313253"/>
            <a:ext cx="7971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que calculamos o número de Reynolds na seção (0) e por que só foi calculado nesta seção?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217926C-4A59-4025-8BE7-939057DA01D2}"/>
              </a:ext>
            </a:extLst>
          </p:cNvPr>
          <p:cNvSpPr txBox="1"/>
          <p:nvPr/>
        </p:nvSpPr>
        <p:spPr>
          <a:xfrm>
            <a:off x="3814918" y="1587277"/>
            <a:ext cx="7971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Mostre os cálculos das velocidades médias nas seções (0), (1) e (2)?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8A8D405-C743-4FDB-A331-609BDC0F97DC}"/>
              </a:ext>
            </a:extLst>
          </p:cNvPr>
          <p:cNvSpPr txBox="1"/>
          <p:nvPr/>
        </p:nvSpPr>
        <p:spPr>
          <a:xfrm>
            <a:off x="3435735" y="3263262"/>
            <a:ext cx="8414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Quais os tipos de perdas observadas no trecho da instalação de (0) até (2)? Mostre os cálculos delas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DE8FC9C-D296-40FA-B018-7B9CD8B986C1}"/>
              </a:ext>
            </a:extLst>
          </p:cNvPr>
          <p:cNvSpPr txBox="1"/>
          <p:nvPr/>
        </p:nvSpPr>
        <p:spPr>
          <a:xfrm>
            <a:off x="848519" y="4229159"/>
            <a:ext cx="11093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Calcule a pressão na seção (0) pela hidrodinâmica e compare o seu valor com o valor obtido na atividade 2.1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0F3E512F-F86D-4532-BBA8-FD9862B9CD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404" y="5042072"/>
            <a:ext cx="2588361" cy="160490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DF0D015A-6388-472A-B93B-F0CC5B06E2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85" y="5192042"/>
            <a:ext cx="2499114" cy="1370072"/>
          </a:xfrm>
          <a:prstGeom prst="rect">
            <a:avLst/>
          </a:prstGeom>
        </p:spPr>
      </p:pic>
      <p:sp>
        <p:nvSpPr>
          <p:cNvPr id="13" name="Balão de Fala: Oval 12">
            <a:extLst>
              <a:ext uri="{FF2B5EF4-FFF2-40B4-BE49-F238E27FC236}">
                <a16:creationId xmlns:a16="http://schemas.microsoft.com/office/drawing/2014/main" id="{3F63915D-F727-4688-A8AD-B7F30AE83F1E}"/>
              </a:ext>
            </a:extLst>
          </p:cNvPr>
          <p:cNvSpPr/>
          <p:nvPr/>
        </p:nvSpPr>
        <p:spPr>
          <a:xfrm>
            <a:off x="3239964" y="4717504"/>
            <a:ext cx="6046440" cy="1607232"/>
          </a:xfrm>
          <a:prstGeom prst="wedgeEllipseCallout">
            <a:avLst>
              <a:gd name="adj1" fmla="val -67199"/>
              <a:gd name="adj2" fmla="val 18111"/>
            </a:avLst>
          </a:prstGeom>
          <a:solidFill>
            <a:srgbClr val="52241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Lembre você só irá ampliar sua inteligência exercitando o seu cérebro, para isto é fundamental que você consiga ser autodidata!</a:t>
            </a:r>
          </a:p>
        </p:txBody>
      </p:sp>
    </p:spTree>
    <p:extLst>
      <p:ext uri="{BB962C8B-B14F-4D97-AF65-F5344CB8AC3E}">
        <p14:creationId xmlns:p14="http://schemas.microsoft.com/office/powerpoint/2010/main" val="66716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B3172F57-85C0-45F2-B8B8-FCB5BA4792F1}"/>
              </a:ext>
            </a:extLst>
          </p:cNvPr>
          <p:cNvSpPr/>
          <p:nvPr/>
        </p:nvSpPr>
        <p:spPr>
          <a:xfrm>
            <a:off x="223736" y="165370"/>
            <a:ext cx="11780196" cy="6546715"/>
          </a:xfrm>
          <a:prstGeom prst="rect">
            <a:avLst/>
          </a:prstGeom>
          <a:noFill/>
          <a:ln w="76200">
            <a:solidFill>
              <a:srgbClr val="100E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1093B35-79B3-49FA-B524-DBBB6C8B6B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516" y="1172349"/>
            <a:ext cx="5934075" cy="4086225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A2CD012B-8998-4091-89E0-6E71238B3E87}"/>
              </a:ext>
            </a:extLst>
          </p:cNvPr>
          <p:cNvSpPr/>
          <p:nvPr/>
        </p:nvSpPr>
        <p:spPr>
          <a:xfrm>
            <a:off x="776921" y="281622"/>
            <a:ext cx="1063816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600" b="0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Conceitos para determinação de p</a:t>
            </a:r>
            <a:r>
              <a:rPr lang="pt-BR" sz="3600" b="0" cap="none" spc="0" baseline="-250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  <a:r>
              <a:rPr lang="pt-BR" sz="3600" b="0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pela hidrodinâmica:</a:t>
            </a:r>
          </a:p>
        </p:txBody>
      </p:sp>
      <p:pic>
        <p:nvPicPr>
          <p:cNvPr id="4098" name="Picture 2" descr="C:\Users\Raimundo F Ignacio\AppData\Local\Temp\SNAGHTML4f16599c.PNG">
            <a:extLst>
              <a:ext uri="{FF2B5EF4-FFF2-40B4-BE49-F238E27FC236}">
                <a16:creationId xmlns:a16="http://schemas.microsoft.com/office/drawing/2014/main" id="{A0653087-E4E8-4204-9960-C152F3F96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284" y="2291256"/>
            <a:ext cx="971550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alão de Fala: Oval 6">
            <a:extLst>
              <a:ext uri="{FF2B5EF4-FFF2-40B4-BE49-F238E27FC236}">
                <a16:creationId xmlns:a16="http://schemas.microsoft.com/office/drawing/2014/main" id="{DD99F3AC-6046-4885-B645-232012FDAF5B}"/>
              </a:ext>
            </a:extLst>
          </p:cNvPr>
          <p:cNvSpPr/>
          <p:nvPr/>
        </p:nvSpPr>
        <p:spPr>
          <a:xfrm>
            <a:off x="4454862" y="927953"/>
            <a:ext cx="3632065" cy="1019175"/>
          </a:xfrm>
          <a:prstGeom prst="wedgeEllipseCallout">
            <a:avLst>
              <a:gd name="adj1" fmla="val -9316"/>
              <a:gd name="adj2" fmla="val 134085"/>
            </a:avLst>
          </a:prstGeom>
          <a:solidFill>
            <a:srgbClr val="E70C0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Equação da energia da seção (0) a seção (2):</a:t>
            </a:r>
          </a:p>
        </p:txBody>
      </p:sp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17B5E1C5-4D2C-42AE-B0DD-3C34EA6400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7237739"/>
              </p:ext>
            </p:extLst>
          </p:nvPr>
        </p:nvGraphicFramePr>
        <p:xfrm>
          <a:off x="6714718" y="2099371"/>
          <a:ext cx="5045589" cy="11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8" name="Equation" r:id="rId6" imgW="3174840" imgH="711000" progId="Equation.DSMT4">
                  <p:embed/>
                </p:oleObj>
              </mc:Choice>
              <mc:Fallback>
                <p:oleObj name="Equation" r:id="rId6" imgW="317484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714718" y="2099371"/>
                        <a:ext cx="5045589" cy="1130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CDF868C0-C50B-49ED-A12A-738EFCC1E473}"/>
              </a:ext>
            </a:extLst>
          </p:cNvPr>
          <p:cNvCxnSpPr/>
          <p:nvPr/>
        </p:nvCxnSpPr>
        <p:spPr>
          <a:xfrm flipH="1">
            <a:off x="6643991" y="2664477"/>
            <a:ext cx="350196" cy="42891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78C37E91-B91B-4D31-AD5D-3D66076AE5BD}"/>
              </a:ext>
            </a:extLst>
          </p:cNvPr>
          <p:cNvCxnSpPr/>
          <p:nvPr/>
        </p:nvCxnSpPr>
        <p:spPr>
          <a:xfrm flipH="1">
            <a:off x="8524455" y="2647494"/>
            <a:ext cx="350196" cy="42891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id="{B4CA420C-9F71-4823-A99E-D09D83DA9F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4641374"/>
              </p:ext>
            </p:extLst>
          </p:nvPr>
        </p:nvGraphicFramePr>
        <p:xfrm>
          <a:off x="754446" y="4976908"/>
          <a:ext cx="3333750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9" name="Equation" r:id="rId8" imgW="2184120" imgH="812520" progId="Equation.DSMT4">
                  <p:embed/>
                </p:oleObj>
              </mc:Choice>
              <mc:Fallback>
                <p:oleObj name="Equation" r:id="rId8" imgW="2184120" imgH="812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54446" y="4976908"/>
                        <a:ext cx="3333750" cy="1238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to 16">
            <a:extLst>
              <a:ext uri="{FF2B5EF4-FFF2-40B4-BE49-F238E27FC236}">
                <a16:creationId xmlns:a16="http://schemas.microsoft.com/office/drawing/2014/main" id="{A2919D2F-4993-4F51-9389-D1BBAEB9BB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8826813"/>
              </p:ext>
            </p:extLst>
          </p:nvPr>
        </p:nvGraphicFramePr>
        <p:xfrm>
          <a:off x="6819089" y="3641519"/>
          <a:ext cx="4098925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0" name="Equation" r:id="rId10" imgW="2577960" imgH="457200" progId="Equation.DSMT4">
                  <p:embed/>
                </p:oleObj>
              </mc:Choice>
              <mc:Fallback>
                <p:oleObj name="Equation" r:id="rId10" imgW="2577960" imgH="457200" progId="Equation.DSMT4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17B5E1C5-4D2C-42AE-B0DD-3C34EA6400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819089" y="3641519"/>
                        <a:ext cx="4098925" cy="727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to 17">
            <a:extLst>
              <a:ext uri="{FF2B5EF4-FFF2-40B4-BE49-F238E27FC236}">
                <a16:creationId xmlns:a16="http://schemas.microsoft.com/office/drawing/2014/main" id="{B4CC1DE0-2A90-4381-97A3-91CAA1F256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9903821"/>
              </p:ext>
            </p:extLst>
          </p:nvPr>
        </p:nvGraphicFramePr>
        <p:xfrm>
          <a:off x="8561961" y="4516507"/>
          <a:ext cx="685800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1" name="Equation" r:id="rId12" imgW="431640" imgH="406080" progId="Equation.DSMT4">
                  <p:embed/>
                </p:oleObj>
              </mc:Choice>
              <mc:Fallback>
                <p:oleObj name="Equation" r:id="rId12" imgW="431640" imgH="406080" progId="Equation.DSMT4">
                  <p:embed/>
                  <p:pic>
                    <p:nvPicPr>
                      <p:cNvPr id="17" name="Objeto 16">
                        <a:extLst>
                          <a:ext uri="{FF2B5EF4-FFF2-40B4-BE49-F238E27FC236}">
                            <a16:creationId xmlns:a16="http://schemas.microsoft.com/office/drawing/2014/main" id="{A2919D2F-4993-4F51-9389-D1BBAEB9BB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561961" y="4516507"/>
                        <a:ext cx="685800" cy="646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to 18">
            <a:extLst>
              <a:ext uri="{FF2B5EF4-FFF2-40B4-BE49-F238E27FC236}">
                <a16:creationId xmlns:a16="http://schemas.microsoft.com/office/drawing/2014/main" id="{A95D440B-5831-411D-AA93-1EA91DAFDB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053878"/>
              </p:ext>
            </p:extLst>
          </p:nvPr>
        </p:nvGraphicFramePr>
        <p:xfrm>
          <a:off x="5721809" y="5298328"/>
          <a:ext cx="5936610" cy="1278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2" name="Equation" r:id="rId14" imgW="4368600" imgH="939600" progId="Equation.DSMT4">
                  <p:embed/>
                </p:oleObj>
              </mc:Choice>
              <mc:Fallback>
                <p:oleObj name="Equation" r:id="rId14" imgW="4368600" imgH="939600" progId="Equation.DSMT4">
                  <p:embed/>
                  <p:pic>
                    <p:nvPicPr>
                      <p:cNvPr id="18" name="Objeto 17">
                        <a:extLst>
                          <a:ext uri="{FF2B5EF4-FFF2-40B4-BE49-F238E27FC236}">
                            <a16:creationId xmlns:a16="http://schemas.microsoft.com/office/drawing/2014/main" id="{B4CC1DE0-2A90-4381-97A3-91CAA1F256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721809" y="5298328"/>
                        <a:ext cx="5936610" cy="12780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to 19">
            <a:extLst>
              <a:ext uri="{FF2B5EF4-FFF2-40B4-BE49-F238E27FC236}">
                <a16:creationId xmlns:a16="http://schemas.microsoft.com/office/drawing/2014/main" id="{73CC9AEF-899B-4030-A0B0-58DAEB1D8D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6595118"/>
              </p:ext>
            </p:extLst>
          </p:nvPr>
        </p:nvGraphicFramePr>
        <p:xfrm>
          <a:off x="8209070" y="1047420"/>
          <a:ext cx="3551237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3" name="Equation" r:id="rId16" imgW="2234880" imgH="444240" progId="Equation.DSMT4">
                  <p:embed/>
                </p:oleObj>
              </mc:Choice>
              <mc:Fallback>
                <p:oleObj name="Equation" r:id="rId16" imgW="2234880" imgH="444240" progId="Equation.DSMT4">
                  <p:embed/>
                  <p:pic>
                    <p:nvPicPr>
                      <p:cNvPr id="18" name="Objeto 17">
                        <a:extLst>
                          <a:ext uri="{FF2B5EF4-FFF2-40B4-BE49-F238E27FC236}">
                            <a16:creationId xmlns:a16="http://schemas.microsoft.com/office/drawing/2014/main" id="{B4CC1DE0-2A90-4381-97A3-91CAA1F256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209070" y="1047420"/>
                        <a:ext cx="3551237" cy="706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5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B3172F57-85C0-45F2-B8B8-FCB5BA4792F1}"/>
              </a:ext>
            </a:extLst>
          </p:cNvPr>
          <p:cNvSpPr/>
          <p:nvPr/>
        </p:nvSpPr>
        <p:spPr>
          <a:xfrm>
            <a:off x="223736" y="165370"/>
            <a:ext cx="11780196" cy="6546715"/>
          </a:xfrm>
          <a:prstGeom prst="rect">
            <a:avLst/>
          </a:prstGeom>
          <a:noFill/>
          <a:ln w="76200">
            <a:solidFill>
              <a:srgbClr val="100E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1093B35-79B3-49FA-B524-DBBB6C8B6B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516" y="1172349"/>
            <a:ext cx="5934075" cy="4086225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A2CD012B-8998-4091-89E0-6E71238B3E87}"/>
              </a:ext>
            </a:extLst>
          </p:cNvPr>
          <p:cNvSpPr/>
          <p:nvPr/>
        </p:nvSpPr>
        <p:spPr>
          <a:xfrm>
            <a:off x="776921" y="281622"/>
            <a:ext cx="1063816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600" b="0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Conceitos para determinação de p</a:t>
            </a:r>
            <a:r>
              <a:rPr lang="pt-BR" sz="3600" b="0" cap="none" spc="0" baseline="-250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  <a:r>
              <a:rPr lang="pt-BR" sz="3600" b="0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pela hidrodinâmica:</a:t>
            </a:r>
          </a:p>
        </p:txBody>
      </p:sp>
      <p:pic>
        <p:nvPicPr>
          <p:cNvPr id="4098" name="Picture 2" descr="C:\Users\Raimundo F Ignacio\AppData\Local\Temp\SNAGHTML4f16599c.PNG">
            <a:extLst>
              <a:ext uri="{FF2B5EF4-FFF2-40B4-BE49-F238E27FC236}">
                <a16:creationId xmlns:a16="http://schemas.microsoft.com/office/drawing/2014/main" id="{A0653087-E4E8-4204-9960-C152F3F96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284" y="2291256"/>
            <a:ext cx="971550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alão de Fala: Oval 6">
            <a:extLst>
              <a:ext uri="{FF2B5EF4-FFF2-40B4-BE49-F238E27FC236}">
                <a16:creationId xmlns:a16="http://schemas.microsoft.com/office/drawing/2014/main" id="{DD99F3AC-6046-4885-B645-232012FDAF5B}"/>
              </a:ext>
            </a:extLst>
          </p:cNvPr>
          <p:cNvSpPr/>
          <p:nvPr/>
        </p:nvSpPr>
        <p:spPr>
          <a:xfrm>
            <a:off x="4454862" y="927953"/>
            <a:ext cx="3632065" cy="1019175"/>
          </a:xfrm>
          <a:prstGeom prst="wedgeEllipseCallout">
            <a:avLst>
              <a:gd name="adj1" fmla="val -9316"/>
              <a:gd name="adj2" fmla="val 134085"/>
            </a:avLst>
          </a:prstGeom>
          <a:solidFill>
            <a:srgbClr val="E70C0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Tendo as velocidades médias na seção (0) e na seção (2):</a:t>
            </a:r>
          </a:p>
        </p:txBody>
      </p:sp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id="{B4CA420C-9F71-4823-A99E-D09D83DA9F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138071"/>
              </p:ext>
            </p:extLst>
          </p:nvPr>
        </p:nvGraphicFramePr>
        <p:xfrm>
          <a:off x="961822" y="4878805"/>
          <a:ext cx="372110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8" name="Equation" r:id="rId6" imgW="2438280" imgH="406080" progId="Equation.DSMT4">
                  <p:embed/>
                </p:oleObj>
              </mc:Choice>
              <mc:Fallback>
                <p:oleObj name="Equation" r:id="rId6" imgW="2438280" imgH="406080" progId="Equation.DSMT4">
                  <p:embed/>
                  <p:pic>
                    <p:nvPicPr>
                      <p:cNvPr id="14" name="Objeto 13">
                        <a:extLst>
                          <a:ext uri="{FF2B5EF4-FFF2-40B4-BE49-F238E27FC236}">
                            <a16:creationId xmlns:a16="http://schemas.microsoft.com/office/drawing/2014/main" id="{B4CA420C-9F71-4823-A99E-D09D83DA9F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61822" y="4878805"/>
                        <a:ext cx="3721100" cy="619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to 16">
            <a:extLst>
              <a:ext uri="{FF2B5EF4-FFF2-40B4-BE49-F238E27FC236}">
                <a16:creationId xmlns:a16="http://schemas.microsoft.com/office/drawing/2014/main" id="{A2919D2F-4993-4F51-9389-D1BBAEB9BB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0586492"/>
              </p:ext>
            </p:extLst>
          </p:nvPr>
        </p:nvGraphicFramePr>
        <p:xfrm>
          <a:off x="7137400" y="2930525"/>
          <a:ext cx="3130550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9" name="Equation" r:id="rId8" imgW="1968480" imgH="457200" progId="Equation.DSMT4">
                  <p:embed/>
                </p:oleObj>
              </mc:Choice>
              <mc:Fallback>
                <p:oleObj name="Equation" r:id="rId8" imgW="1968480" imgH="457200" progId="Equation.DSMT4">
                  <p:embed/>
                  <p:pic>
                    <p:nvPicPr>
                      <p:cNvPr id="17" name="Objeto 16">
                        <a:extLst>
                          <a:ext uri="{FF2B5EF4-FFF2-40B4-BE49-F238E27FC236}">
                            <a16:creationId xmlns:a16="http://schemas.microsoft.com/office/drawing/2014/main" id="{A2919D2F-4993-4F51-9389-D1BBAEB9BB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137400" y="2930525"/>
                        <a:ext cx="3130550" cy="728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9CE52B5E-E04E-4F7A-848C-1C6FA7E64717}"/>
              </a:ext>
            </a:extLst>
          </p:cNvPr>
          <p:cNvSpPr txBox="1"/>
          <p:nvPr/>
        </p:nvSpPr>
        <p:spPr>
          <a:xfrm>
            <a:off x="6595353" y="2169268"/>
            <a:ext cx="5063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Calculamos o número de Reynolds na seção (0):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28FEB2D-16A9-466A-95DB-8AC2EC3BCEBC}"/>
              </a:ext>
            </a:extLst>
          </p:cNvPr>
          <p:cNvSpPr txBox="1"/>
          <p:nvPr/>
        </p:nvSpPr>
        <p:spPr>
          <a:xfrm>
            <a:off x="6491591" y="3866447"/>
            <a:ext cx="5063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Tendo Reynolds em (0), definimos os coeficientes de Coriolis (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a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a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e retornamos a equação da energia:</a:t>
            </a:r>
          </a:p>
        </p:txBody>
      </p:sp>
      <p:graphicFrame>
        <p:nvGraphicFramePr>
          <p:cNvPr id="20" name="Objeto 19">
            <a:extLst>
              <a:ext uri="{FF2B5EF4-FFF2-40B4-BE49-F238E27FC236}">
                <a16:creationId xmlns:a16="http://schemas.microsoft.com/office/drawing/2014/main" id="{1E2E73E9-50BC-4C1C-A6B0-6B88AAE63F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2936711"/>
              </p:ext>
            </p:extLst>
          </p:nvPr>
        </p:nvGraphicFramePr>
        <p:xfrm>
          <a:off x="6325884" y="5090451"/>
          <a:ext cx="5308600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0" name="Equation" r:id="rId10" imgW="3340080" imgH="444240" progId="Equation.DSMT4">
                  <p:embed/>
                </p:oleObj>
              </mc:Choice>
              <mc:Fallback>
                <p:oleObj name="Equation" r:id="rId10" imgW="3340080" imgH="444240" progId="Equation.DSMT4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17B5E1C5-4D2C-42AE-B0DD-3C34EA6400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325884" y="5090451"/>
                        <a:ext cx="5308600" cy="706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tângulo 5">
            <a:extLst>
              <a:ext uri="{FF2B5EF4-FFF2-40B4-BE49-F238E27FC236}">
                <a16:creationId xmlns:a16="http://schemas.microsoft.com/office/drawing/2014/main" id="{D5A9B8FD-0F3D-435A-9C75-97714791E0D2}"/>
              </a:ext>
            </a:extLst>
          </p:cNvPr>
          <p:cNvSpPr/>
          <p:nvPr/>
        </p:nvSpPr>
        <p:spPr>
          <a:xfrm>
            <a:off x="557516" y="6059492"/>
            <a:ext cx="1124852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2400" b="1" cap="none" spc="0" dirty="0">
                <a:ln/>
                <a:solidFill>
                  <a:srgbClr val="0070C0"/>
                </a:solidFill>
                <a:effectLst/>
              </a:rPr>
              <a:t>Portanto, temos que achar as perdas de 0-1 (perda singular) e de 1-2 (perda distribuída)</a:t>
            </a:r>
          </a:p>
        </p:txBody>
      </p:sp>
    </p:spTree>
    <p:extLst>
      <p:ext uri="{BB962C8B-B14F-4D97-AF65-F5344CB8AC3E}">
        <p14:creationId xmlns:p14="http://schemas.microsoft.com/office/powerpoint/2010/main" val="353221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  <p:bldP spid="16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B3172F57-85C0-45F2-B8B8-FCB5BA4792F1}"/>
              </a:ext>
            </a:extLst>
          </p:cNvPr>
          <p:cNvSpPr/>
          <p:nvPr/>
        </p:nvSpPr>
        <p:spPr>
          <a:xfrm>
            <a:off x="223736" y="165370"/>
            <a:ext cx="11780196" cy="6546715"/>
          </a:xfrm>
          <a:prstGeom prst="rect">
            <a:avLst/>
          </a:prstGeom>
          <a:noFill/>
          <a:ln w="76200">
            <a:solidFill>
              <a:srgbClr val="100E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1093B35-79B3-49FA-B524-DBBB6C8B6B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516" y="1172349"/>
            <a:ext cx="5934075" cy="4086225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A2CD012B-8998-4091-89E0-6E71238B3E87}"/>
              </a:ext>
            </a:extLst>
          </p:cNvPr>
          <p:cNvSpPr/>
          <p:nvPr/>
        </p:nvSpPr>
        <p:spPr>
          <a:xfrm>
            <a:off x="776921" y="281622"/>
            <a:ext cx="1063816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600" b="0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Conceitos para determinação de p</a:t>
            </a:r>
            <a:r>
              <a:rPr lang="pt-BR" sz="3600" b="0" cap="none" spc="0" baseline="-250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  <a:r>
              <a:rPr lang="pt-BR" sz="3600" b="0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pela hidrodinâmica:</a:t>
            </a:r>
          </a:p>
        </p:txBody>
      </p:sp>
      <p:pic>
        <p:nvPicPr>
          <p:cNvPr id="4098" name="Picture 2" descr="C:\Users\Raimundo F Ignacio\AppData\Local\Temp\SNAGHTML4f16599c.PNG">
            <a:extLst>
              <a:ext uri="{FF2B5EF4-FFF2-40B4-BE49-F238E27FC236}">
                <a16:creationId xmlns:a16="http://schemas.microsoft.com/office/drawing/2014/main" id="{A0653087-E4E8-4204-9960-C152F3F96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284" y="2291256"/>
            <a:ext cx="971550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alão de Fala: Oval 6">
            <a:extLst>
              <a:ext uri="{FF2B5EF4-FFF2-40B4-BE49-F238E27FC236}">
                <a16:creationId xmlns:a16="http://schemas.microsoft.com/office/drawing/2014/main" id="{DD99F3AC-6046-4885-B645-232012FDAF5B}"/>
              </a:ext>
            </a:extLst>
          </p:cNvPr>
          <p:cNvSpPr/>
          <p:nvPr/>
        </p:nvSpPr>
        <p:spPr>
          <a:xfrm>
            <a:off x="4333875" y="875933"/>
            <a:ext cx="5934075" cy="1019175"/>
          </a:xfrm>
          <a:prstGeom prst="wedgeEllipseCallout">
            <a:avLst>
              <a:gd name="adj1" fmla="val -21447"/>
              <a:gd name="adj2" fmla="val 135039"/>
            </a:avLst>
          </a:prstGeom>
          <a:solidFill>
            <a:srgbClr val="E70C0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perda de (1) a (2)será determinada aplicando a equação da energia.</a:t>
            </a:r>
          </a:p>
        </p:txBody>
      </p:sp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id="{B4CA420C-9F71-4823-A99E-D09D83DA9F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4223906"/>
              </p:ext>
            </p:extLst>
          </p:nvPr>
        </p:nvGraphicFramePr>
        <p:xfrm>
          <a:off x="2193366" y="5165701"/>
          <a:ext cx="2887662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2" name="Equation" r:id="rId6" imgW="1892160" imgH="406080" progId="Equation.DSMT4">
                  <p:embed/>
                </p:oleObj>
              </mc:Choice>
              <mc:Fallback>
                <p:oleObj name="Equation" r:id="rId6" imgW="1892160" imgH="406080" progId="Equation.DSMT4">
                  <p:embed/>
                  <p:pic>
                    <p:nvPicPr>
                      <p:cNvPr id="14" name="Objeto 13">
                        <a:extLst>
                          <a:ext uri="{FF2B5EF4-FFF2-40B4-BE49-F238E27FC236}">
                            <a16:creationId xmlns:a16="http://schemas.microsoft.com/office/drawing/2014/main" id="{B4CA420C-9F71-4823-A99E-D09D83DA9F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93366" y="5165701"/>
                        <a:ext cx="2887662" cy="619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to 16">
            <a:extLst>
              <a:ext uri="{FF2B5EF4-FFF2-40B4-BE49-F238E27FC236}">
                <a16:creationId xmlns:a16="http://schemas.microsoft.com/office/drawing/2014/main" id="{A2919D2F-4993-4F51-9389-D1BBAEB9BB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1352171"/>
              </p:ext>
            </p:extLst>
          </p:nvPr>
        </p:nvGraphicFramePr>
        <p:xfrm>
          <a:off x="7146705" y="2380925"/>
          <a:ext cx="4202112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3" name="Equation" r:id="rId8" imgW="2641320" imgH="711000" progId="Equation.DSMT4">
                  <p:embed/>
                </p:oleObj>
              </mc:Choice>
              <mc:Fallback>
                <p:oleObj name="Equation" r:id="rId8" imgW="2641320" imgH="711000" progId="Equation.DSMT4">
                  <p:embed/>
                  <p:pic>
                    <p:nvPicPr>
                      <p:cNvPr id="17" name="Objeto 16">
                        <a:extLst>
                          <a:ext uri="{FF2B5EF4-FFF2-40B4-BE49-F238E27FC236}">
                            <a16:creationId xmlns:a16="http://schemas.microsoft.com/office/drawing/2014/main" id="{A2919D2F-4993-4F51-9389-D1BBAEB9BB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146705" y="2380925"/>
                        <a:ext cx="4202112" cy="1133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to 19">
            <a:extLst>
              <a:ext uri="{FF2B5EF4-FFF2-40B4-BE49-F238E27FC236}">
                <a16:creationId xmlns:a16="http://schemas.microsoft.com/office/drawing/2014/main" id="{1E2E73E9-50BC-4C1C-A6B0-6B88AAE63F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0024404"/>
              </p:ext>
            </p:extLst>
          </p:nvPr>
        </p:nvGraphicFramePr>
        <p:xfrm>
          <a:off x="8061325" y="5686425"/>
          <a:ext cx="2522538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4" name="Equation" r:id="rId10" imgW="1587240" imgH="291960" progId="Equation.DSMT4">
                  <p:embed/>
                </p:oleObj>
              </mc:Choice>
              <mc:Fallback>
                <p:oleObj name="Equation" r:id="rId10" imgW="1587240" imgH="291960" progId="Equation.DSMT4">
                  <p:embed/>
                  <p:pic>
                    <p:nvPicPr>
                      <p:cNvPr id="20" name="Objeto 19">
                        <a:extLst>
                          <a:ext uri="{FF2B5EF4-FFF2-40B4-BE49-F238E27FC236}">
                            <a16:creationId xmlns:a16="http://schemas.microsoft.com/office/drawing/2014/main" id="{1E2E73E9-50BC-4C1C-A6B0-6B88AAE63F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061325" y="5686425"/>
                        <a:ext cx="2522538" cy="463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tângulo 5">
            <a:extLst>
              <a:ext uri="{FF2B5EF4-FFF2-40B4-BE49-F238E27FC236}">
                <a16:creationId xmlns:a16="http://schemas.microsoft.com/office/drawing/2014/main" id="{D5A9B8FD-0F3D-435A-9C75-97714791E0D2}"/>
              </a:ext>
            </a:extLst>
          </p:cNvPr>
          <p:cNvSpPr/>
          <p:nvPr/>
        </p:nvSpPr>
        <p:spPr>
          <a:xfrm>
            <a:off x="7050658" y="4828933"/>
            <a:ext cx="45215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b="1" cap="none" spc="0" dirty="0">
                <a:ln/>
                <a:solidFill>
                  <a:srgbClr val="0070C0"/>
                </a:solidFill>
                <a:effectLst/>
              </a:rPr>
              <a:t>A diferença p</a:t>
            </a:r>
            <a:r>
              <a:rPr lang="pt-BR" b="1" cap="none" spc="0" baseline="-25000" dirty="0">
                <a:ln/>
                <a:solidFill>
                  <a:srgbClr val="0070C0"/>
                </a:solidFill>
                <a:effectLst/>
              </a:rPr>
              <a:t>1 </a:t>
            </a:r>
            <a:r>
              <a:rPr lang="pt-BR" b="1" cap="none" spc="0" dirty="0">
                <a:ln/>
                <a:solidFill>
                  <a:srgbClr val="0070C0"/>
                </a:solidFill>
                <a:effectLst/>
              </a:rPr>
              <a:t>– p</a:t>
            </a:r>
            <a:r>
              <a:rPr lang="pt-BR" b="1" cap="none" spc="0" baseline="-25000" dirty="0">
                <a:ln/>
                <a:solidFill>
                  <a:srgbClr val="0070C0"/>
                </a:solidFill>
                <a:effectLst/>
              </a:rPr>
              <a:t>2</a:t>
            </a:r>
            <a:r>
              <a:rPr lang="pt-BR" b="1" cap="none" spc="0" dirty="0">
                <a:ln/>
                <a:solidFill>
                  <a:srgbClr val="0070C0"/>
                </a:solidFill>
                <a:effectLst/>
              </a:rPr>
              <a:t> será obtida pela equação </a:t>
            </a:r>
          </a:p>
          <a:p>
            <a:pPr algn="ctr"/>
            <a:r>
              <a:rPr lang="pt-BR" b="1" cap="none" spc="0" dirty="0">
                <a:ln/>
                <a:solidFill>
                  <a:srgbClr val="0070C0"/>
                </a:solidFill>
                <a:effectLst/>
              </a:rPr>
              <a:t>manométrica de (1) a (2) 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C9A3CE04-2A24-4C27-8872-218F89A232E4}"/>
              </a:ext>
            </a:extLst>
          </p:cNvPr>
          <p:cNvCxnSpPr/>
          <p:nvPr/>
        </p:nvCxnSpPr>
        <p:spPr>
          <a:xfrm>
            <a:off x="7065464" y="2976433"/>
            <a:ext cx="408562" cy="44628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3D98E3FD-C276-4810-A843-0E5DC52BD88D}"/>
              </a:ext>
            </a:extLst>
          </p:cNvPr>
          <p:cNvCxnSpPr/>
          <p:nvPr/>
        </p:nvCxnSpPr>
        <p:spPr>
          <a:xfrm>
            <a:off x="8914732" y="2924494"/>
            <a:ext cx="408562" cy="44628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623E4846-97E3-4825-8262-5E983772D01C}"/>
              </a:ext>
            </a:extLst>
          </p:cNvPr>
          <p:cNvCxnSpPr/>
          <p:nvPr/>
        </p:nvCxnSpPr>
        <p:spPr>
          <a:xfrm>
            <a:off x="8088995" y="2855045"/>
            <a:ext cx="690664" cy="68905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0A187B18-3C2A-42B9-9D9F-E9CD8993798F}"/>
              </a:ext>
            </a:extLst>
          </p:cNvPr>
          <p:cNvCxnSpPr/>
          <p:nvPr/>
        </p:nvCxnSpPr>
        <p:spPr>
          <a:xfrm>
            <a:off x="9978408" y="2730865"/>
            <a:ext cx="690664" cy="68905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to 18">
            <a:extLst>
              <a:ext uri="{FF2B5EF4-FFF2-40B4-BE49-F238E27FC236}">
                <a16:creationId xmlns:a16="http://schemas.microsoft.com/office/drawing/2014/main" id="{7718D1CB-7B95-4FF3-9138-FFE9530BF3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1771859"/>
              </p:ext>
            </p:extLst>
          </p:nvPr>
        </p:nvGraphicFramePr>
        <p:xfrm>
          <a:off x="7198419" y="3864340"/>
          <a:ext cx="4462462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5" name="Equation" r:id="rId12" imgW="2806560" imgH="431640" progId="Equation.DSMT4">
                  <p:embed/>
                </p:oleObj>
              </mc:Choice>
              <mc:Fallback>
                <p:oleObj name="Equation" r:id="rId12" imgW="2806560" imgH="431640" progId="Equation.DSMT4">
                  <p:embed/>
                  <p:pic>
                    <p:nvPicPr>
                      <p:cNvPr id="20" name="Objeto 19">
                        <a:extLst>
                          <a:ext uri="{FF2B5EF4-FFF2-40B4-BE49-F238E27FC236}">
                            <a16:creationId xmlns:a16="http://schemas.microsoft.com/office/drawing/2014/main" id="{1E2E73E9-50BC-4C1C-A6B0-6B88AAE63F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198419" y="3864340"/>
                        <a:ext cx="4462462" cy="687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204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B3172F57-85C0-45F2-B8B8-FCB5BA4792F1}"/>
              </a:ext>
            </a:extLst>
          </p:cNvPr>
          <p:cNvSpPr/>
          <p:nvPr/>
        </p:nvSpPr>
        <p:spPr>
          <a:xfrm>
            <a:off x="223736" y="165370"/>
            <a:ext cx="11780196" cy="6546715"/>
          </a:xfrm>
          <a:prstGeom prst="rect">
            <a:avLst/>
          </a:prstGeom>
          <a:noFill/>
          <a:ln w="76200">
            <a:solidFill>
              <a:srgbClr val="100E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1093B35-79B3-49FA-B524-DBBB6C8B6B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516" y="1172349"/>
            <a:ext cx="5934075" cy="4086225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A2CD012B-8998-4091-89E0-6E71238B3E87}"/>
              </a:ext>
            </a:extLst>
          </p:cNvPr>
          <p:cNvSpPr/>
          <p:nvPr/>
        </p:nvSpPr>
        <p:spPr>
          <a:xfrm>
            <a:off x="776921" y="281622"/>
            <a:ext cx="1063816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600" b="0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Conceitos para determinação de p</a:t>
            </a:r>
            <a:r>
              <a:rPr lang="pt-BR" sz="3600" b="0" cap="none" spc="0" baseline="-250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  <a:r>
              <a:rPr lang="pt-BR" sz="3600" b="0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pela hidrodinâmica:</a:t>
            </a:r>
          </a:p>
        </p:txBody>
      </p:sp>
      <p:pic>
        <p:nvPicPr>
          <p:cNvPr id="4098" name="Picture 2" descr="C:\Users\Raimundo F Ignacio\AppData\Local\Temp\SNAGHTML4f16599c.PNG">
            <a:extLst>
              <a:ext uri="{FF2B5EF4-FFF2-40B4-BE49-F238E27FC236}">
                <a16:creationId xmlns:a16="http://schemas.microsoft.com/office/drawing/2014/main" id="{A0653087-E4E8-4204-9960-C152F3F96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284" y="2291256"/>
            <a:ext cx="971550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alão de Fala: Oval 6">
            <a:extLst>
              <a:ext uri="{FF2B5EF4-FFF2-40B4-BE49-F238E27FC236}">
                <a16:creationId xmlns:a16="http://schemas.microsoft.com/office/drawing/2014/main" id="{DD99F3AC-6046-4885-B645-232012FDAF5B}"/>
              </a:ext>
            </a:extLst>
          </p:cNvPr>
          <p:cNvSpPr/>
          <p:nvPr/>
        </p:nvSpPr>
        <p:spPr>
          <a:xfrm>
            <a:off x="4333875" y="875933"/>
            <a:ext cx="5934075" cy="1019175"/>
          </a:xfrm>
          <a:prstGeom prst="wedgeEllipseCallout">
            <a:avLst>
              <a:gd name="adj1" fmla="val -21447"/>
              <a:gd name="adj2" fmla="val 135039"/>
            </a:avLst>
          </a:prstGeom>
          <a:solidFill>
            <a:srgbClr val="E70C0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perda de (0) a (1)será determinada aplicando a equação da energia.</a:t>
            </a:r>
          </a:p>
        </p:txBody>
      </p:sp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id="{B4CA420C-9F71-4823-A99E-D09D83DA9FC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93366" y="5165701"/>
          <a:ext cx="2887662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2" name="Equation" r:id="rId6" imgW="1892160" imgH="406080" progId="Equation.DSMT4">
                  <p:embed/>
                </p:oleObj>
              </mc:Choice>
              <mc:Fallback>
                <p:oleObj name="Equation" r:id="rId6" imgW="1892160" imgH="406080" progId="Equation.DSMT4">
                  <p:embed/>
                  <p:pic>
                    <p:nvPicPr>
                      <p:cNvPr id="14" name="Objeto 13">
                        <a:extLst>
                          <a:ext uri="{FF2B5EF4-FFF2-40B4-BE49-F238E27FC236}">
                            <a16:creationId xmlns:a16="http://schemas.microsoft.com/office/drawing/2014/main" id="{B4CA420C-9F71-4823-A99E-D09D83DA9F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93366" y="5165701"/>
                        <a:ext cx="2887662" cy="619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to 16">
            <a:extLst>
              <a:ext uri="{FF2B5EF4-FFF2-40B4-BE49-F238E27FC236}">
                <a16:creationId xmlns:a16="http://schemas.microsoft.com/office/drawing/2014/main" id="{A2919D2F-4993-4F51-9389-D1BBAEB9BB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0661002"/>
              </p:ext>
            </p:extLst>
          </p:nvPr>
        </p:nvGraphicFramePr>
        <p:xfrm>
          <a:off x="7146705" y="2380925"/>
          <a:ext cx="4202112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3" name="Equation" r:id="rId8" imgW="2641320" imgH="711000" progId="Equation.DSMT4">
                  <p:embed/>
                </p:oleObj>
              </mc:Choice>
              <mc:Fallback>
                <p:oleObj name="Equation" r:id="rId8" imgW="2641320" imgH="711000" progId="Equation.DSMT4">
                  <p:embed/>
                  <p:pic>
                    <p:nvPicPr>
                      <p:cNvPr id="17" name="Objeto 16">
                        <a:extLst>
                          <a:ext uri="{FF2B5EF4-FFF2-40B4-BE49-F238E27FC236}">
                            <a16:creationId xmlns:a16="http://schemas.microsoft.com/office/drawing/2014/main" id="{A2919D2F-4993-4F51-9389-D1BBAEB9BB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146705" y="2380925"/>
                        <a:ext cx="4202112" cy="1133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to 19">
            <a:extLst>
              <a:ext uri="{FF2B5EF4-FFF2-40B4-BE49-F238E27FC236}">
                <a16:creationId xmlns:a16="http://schemas.microsoft.com/office/drawing/2014/main" id="{1E2E73E9-50BC-4C1C-A6B0-6B88AAE63F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0264951"/>
              </p:ext>
            </p:extLst>
          </p:nvPr>
        </p:nvGraphicFramePr>
        <p:xfrm>
          <a:off x="8148638" y="5981700"/>
          <a:ext cx="252412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4" name="Equation" r:id="rId10" imgW="1587240" imgH="291960" progId="Equation.DSMT4">
                  <p:embed/>
                </p:oleObj>
              </mc:Choice>
              <mc:Fallback>
                <p:oleObj name="Equation" r:id="rId10" imgW="1587240" imgH="291960" progId="Equation.DSMT4">
                  <p:embed/>
                  <p:pic>
                    <p:nvPicPr>
                      <p:cNvPr id="20" name="Objeto 19">
                        <a:extLst>
                          <a:ext uri="{FF2B5EF4-FFF2-40B4-BE49-F238E27FC236}">
                            <a16:creationId xmlns:a16="http://schemas.microsoft.com/office/drawing/2014/main" id="{1E2E73E9-50BC-4C1C-A6B0-6B88AAE63F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148638" y="5981700"/>
                        <a:ext cx="2524125" cy="463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tângulo 5">
            <a:extLst>
              <a:ext uri="{FF2B5EF4-FFF2-40B4-BE49-F238E27FC236}">
                <a16:creationId xmlns:a16="http://schemas.microsoft.com/office/drawing/2014/main" id="{D5A9B8FD-0F3D-435A-9C75-97714791E0D2}"/>
              </a:ext>
            </a:extLst>
          </p:cNvPr>
          <p:cNvSpPr/>
          <p:nvPr/>
        </p:nvSpPr>
        <p:spPr>
          <a:xfrm>
            <a:off x="7150062" y="5152097"/>
            <a:ext cx="45215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b="1" cap="none" spc="0" dirty="0">
                <a:ln/>
                <a:solidFill>
                  <a:srgbClr val="0070C0"/>
                </a:solidFill>
                <a:effectLst/>
              </a:rPr>
              <a:t>A diferença p</a:t>
            </a:r>
            <a:r>
              <a:rPr lang="pt-BR" b="1" cap="none" spc="0" baseline="-25000" dirty="0">
                <a:ln/>
                <a:solidFill>
                  <a:srgbClr val="0070C0"/>
                </a:solidFill>
                <a:effectLst/>
              </a:rPr>
              <a:t>0</a:t>
            </a:r>
            <a:r>
              <a:rPr lang="pt-BR" b="1" cap="none" spc="0" dirty="0">
                <a:ln/>
                <a:solidFill>
                  <a:srgbClr val="0070C0"/>
                </a:solidFill>
                <a:effectLst/>
              </a:rPr>
              <a:t> – p</a:t>
            </a:r>
            <a:r>
              <a:rPr lang="pt-BR" b="1" cap="none" spc="0" baseline="-25000" dirty="0">
                <a:ln/>
                <a:solidFill>
                  <a:srgbClr val="0070C0"/>
                </a:solidFill>
                <a:effectLst/>
              </a:rPr>
              <a:t>1</a:t>
            </a:r>
            <a:r>
              <a:rPr lang="pt-BR" b="1" cap="none" spc="0" dirty="0">
                <a:ln/>
                <a:solidFill>
                  <a:srgbClr val="0070C0"/>
                </a:solidFill>
                <a:effectLst/>
              </a:rPr>
              <a:t> será obtida pela equação </a:t>
            </a:r>
          </a:p>
          <a:p>
            <a:pPr algn="ctr"/>
            <a:r>
              <a:rPr lang="pt-BR" b="1" cap="none" spc="0" dirty="0">
                <a:ln/>
                <a:solidFill>
                  <a:srgbClr val="0070C0"/>
                </a:solidFill>
                <a:effectLst/>
              </a:rPr>
              <a:t>manométrica de (0) a (1) 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C9A3CE04-2A24-4C27-8872-218F89A232E4}"/>
              </a:ext>
            </a:extLst>
          </p:cNvPr>
          <p:cNvCxnSpPr/>
          <p:nvPr/>
        </p:nvCxnSpPr>
        <p:spPr>
          <a:xfrm>
            <a:off x="7065464" y="2976433"/>
            <a:ext cx="408562" cy="44628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3D98E3FD-C276-4810-A843-0E5DC52BD88D}"/>
              </a:ext>
            </a:extLst>
          </p:cNvPr>
          <p:cNvCxnSpPr/>
          <p:nvPr/>
        </p:nvCxnSpPr>
        <p:spPr>
          <a:xfrm>
            <a:off x="8914732" y="2924494"/>
            <a:ext cx="408562" cy="44628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to 18">
            <a:extLst>
              <a:ext uri="{FF2B5EF4-FFF2-40B4-BE49-F238E27FC236}">
                <a16:creationId xmlns:a16="http://schemas.microsoft.com/office/drawing/2014/main" id="{7718D1CB-7B95-4FF3-9138-FFE9530BF3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2626808"/>
              </p:ext>
            </p:extLst>
          </p:nvPr>
        </p:nvGraphicFramePr>
        <p:xfrm>
          <a:off x="7071425" y="3617286"/>
          <a:ext cx="4503737" cy="143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5" name="Equation" r:id="rId12" imgW="2831760" imgH="901440" progId="Equation.DSMT4">
                  <p:embed/>
                </p:oleObj>
              </mc:Choice>
              <mc:Fallback>
                <p:oleObj name="Equation" r:id="rId12" imgW="2831760" imgH="901440" progId="Equation.DSMT4">
                  <p:embed/>
                  <p:pic>
                    <p:nvPicPr>
                      <p:cNvPr id="19" name="Objeto 18">
                        <a:extLst>
                          <a:ext uri="{FF2B5EF4-FFF2-40B4-BE49-F238E27FC236}">
                            <a16:creationId xmlns:a16="http://schemas.microsoft.com/office/drawing/2014/main" id="{7718D1CB-7B95-4FF3-9138-FFE9530BF3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071425" y="3617286"/>
                        <a:ext cx="4503737" cy="1431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747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1046</TotalTime>
  <Words>726</Words>
  <Application>Microsoft Office PowerPoint</Application>
  <PresentationFormat>Widescreen</PresentationFormat>
  <Paragraphs>64</Paragraphs>
  <Slides>11</Slides>
  <Notes>11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Symbol</vt:lpstr>
      <vt:lpstr>Tema do Office</vt:lpstr>
      <vt:lpstr>Equation</vt:lpstr>
      <vt:lpstr>MathType 6.0 Equation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Raimundo Ferreira Ignacio</dc:creator>
  <cp:lastModifiedBy>Raimundo Ferreira Ignacio</cp:lastModifiedBy>
  <cp:revision>15</cp:revision>
  <dcterms:created xsi:type="dcterms:W3CDTF">2018-09-01T02:32:08Z</dcterms:created>
  <dcterms:modified xsi:type="dcterms:W3CDTF">2018-09-01T19:58:54Z</dcterms:modified>
</cp:coreProperties>
</file>