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0" r:id="rId4"/>
    <p:sldId id="273" r:id="rId5"/>
    <p:sldId id="272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D10"/>
    <a:srgbClr val="0C1D13"/>
    <a:srgbClr val="49956D"/>
    <a:srgbClr val="4B92DA"/>
    <a:srgbClr val="002244"/>
    <a:srgbClr val="5F5F5F"/>
    <a:srgbClr val="7E001A"/>
    <a:srgbClr val="272D2E"/>
    <a:srgbClr val="D9686A"/>
    <a:srgbClr val="7F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6AED7-B44B-4993-BDC4-2B75C88FCF99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6DE7-AFED-4BA3-BDAF-012BA7B1C2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2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6DE7-AFED-4BA3-BDAF-012BA7B1C22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91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6DE7-AFED-4BA3-BDAF-012BA7B1C22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65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6DE7-AFED-4BA3-BDAF-012BA7B1C22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44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6DE7-AFED-4BA3-BDAF-012BA7B1C22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83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4F218-2C0E-4BDE-9C43-6CCCBCD17B6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34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6DE7-AFED-4BA3-BDAF-012BA7B1C22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8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6DE7-AFED-4BA3-BDAF-012BA7B1C22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6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6DE7-AFED-4BA3-BDAF-012BA7B1C22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65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6AAFC-2AE3-4964-821B-5513AD072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731A08-0CDC-4B96-971B-AC6EF209C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BFEA0B-E28A-4182-81E9-1A1C4756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E6D300-523B-461E-91F5-82847CE4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70D2FF-B5A8-4C2B-B6CB-2A003C09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69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376D2-7386-4025-A0F0-98A1861C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3D377E-29BD-498E-B739-79356BF36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584E52-1F1D-475A-A036-6C2488C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52B171-F1AE-451A-B406-1A8B4FAD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D3A498-3CA8-4423-9B15-157E859F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73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328BBB-FAB0-431A-BD79-3DCD56461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AF72EC-4903-4AA0-8887-7C968D3B6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A3E606-7395-482C-8C66-87DDFCE6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A6138C-A3A4-4E00-8B49-B82D78B6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78BD1F-66C2-48BF-82AD-693BCF6A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05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B30A4-30DF-4532-A2DC-69518746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780EFF-D6FE-4883-8B80-AD3130347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B291F3-F93B-4B7A-B92D-1890D0EB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9A4F86-1873-4DE0-99E4-C109549D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8A6993-AA6B-40D9-8702-772C37F1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00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FD490-9CB2-4A03-982C-B33B2DDE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E0A70E-D4A2-4F9F-85E8-0AF11A779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624FA3-4A9B-4719-8340-442B686C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9D1FEA-81E8-418C-86A6-AD2A8CD0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22C540-35E6-44AB-AFB4-41C0C6D8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0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1BAC5-43F9-4EF4-99D0-7F57B691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B47E4E-D13E-4464-8F4A-36237C6F7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271D43-7D2B-45C6-AE68-4E382AA55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A3EC55-45F4-4A79-AFFB-9ABFBB85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BBC7D5-F18B-4BA4-A8D2-CDF0D640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746623-8CB1-4AD8-9920-7C7976C1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08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DF776-89D3-44C4-BCB4-BA2F608E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2C08A0-DEF1-419C-9E10-0F52A5E6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2F1759-7BD4-4815-9679-2734CC568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13D038-BE93-4503-B960-D49881F25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E694A06-DCA0-46EF-9130-5D3B51ADF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6F5E3D-BA12-40B5-AB78-C63A0DE1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813B6B-42FD-4540-90F9-2A00517B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9EE5A9-FEF2-46A7-AFF0-51B14164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54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996F5-CFDA-4194-8A25-EB5BD1AC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DA3F55-1E3E-4D2C-904C-BFEE69A4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6F55E4-6E35-4AAB-8B15-E99366A6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D57404-FEC5-4E46-99AF-7A01723E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0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0177758-CCEE-43EB-A6F3-26E1FB61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CD8684-AFB1-4946-9C2E-9E5545EE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277024-0765-4BFF-A218-B10B2C73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62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3F5CA-B665-45F6-B623-49743329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239D64-112F-4CA0-87C1-507251E4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A64E09-D7B7-42A1-9DC1-B9D0DF18D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7116B7-3650-4F03-A4FE-6CCE865B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2E5779-B7DC-472A-9824-FF011867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23B4FA-B323-4200-8786-61B2C9FA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4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AB88D-04A6-4424-B48C-13A77F8A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582BDC-8892-4CE3-883D-D8C62FB64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AD52CB-9676-4AFC-897D-A7569184D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00A5AB-53D4-41A3-8121-410A3E71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82E570-1F60-4A61-9886-7199B92F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96DBB5-E3F5-47D3-B82A-ED976D47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00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116AC6-BA44-4B8B-A6A2-83F5E61A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B645F3-F71F-4875-8E6E-39F29FC40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F5E58B-D5A3-4D6F-9757-415DCCB27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FEFC-A455-4DC3-9B69-73B20DE01A57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1E8723-AA6E-49E8-8A9E-B3869DF73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7FECEB-FAB1-4670-884B-D335A5290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C9974-DC5E-49E3-A6BB-AECED17F1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9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4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25917A0-5AEA-454D-AB82-2901C8FB1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40ACCC-D84E-44FE-9784-766C789FB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556">
            <a:off x="7799358" y="1590501"/>
            <a:ext cx="1810102" cy="726595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327074BB-CBB9-4B83-8CEF-38126810DD24}"/>
              </a:ext>
            </a:extLst>
          </p:cNvPr>
          <p:cNvSpPr/>
          <p:nvPr/>
        </p:nvSpPr>
        <p:spPr>
          <a:xfrm>
            <a:off x="4912468" y="291831"/>
            <a:ext cx="3226733" cy="1661968"/>
          </a:xfrm>
          <a:prstGeom prst="wedgeEllipseCallout">
            <a:avLst>
              <a:gd name="adj1" fmla="val 57290"/>
              <a:gd name="adj2" fmla="val 44662"/>
            </a:avLst>
          </a:prstGeom>
          <a:solidFill>
            <a:srgbClr val="0C1D13"/>
          </a:solidFill>
          <a:ln>
            <a:solidFill>
              <a:srgbClr val="04A47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AE7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3 de hidráulica II – traçando as CCB e propondo problemas</a:t>
            </a:r>
          </a:p>
        </p:txBody>
      </p:sp>
    </p:spTree>
    <p:extLst>
      <p:ext uri="{BB962C8B-B14F-4D97-AF65-F5344CB8AC3E}">
        <p14:creationId xmlns:p14="http://schemas.microsoft.com/office/powerpoint/2010/main" val="980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F60DD7D-2105-4C8C-8116-7250550DA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295">
            <a:off x="614668" y="459091"/>
            <a:ext cx="2082369" cy="245971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03CF7E3-D0EE-49EA-8871-BE919F035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653" y="704614"/>
            <a:ext cx="8839966" cy="544877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7D08D56-3DAD-4343-AA9F-4F72A6ECBE7B}"/>
              </a:ext>
            </a:extLst>
          </p:cNvPr>
          <p:cNvSpPr/>
          <p:nvPr/>
        </p:nvSpPr>
        <p:spPr>
          <a:xfrm>
            <a:off x="204281" y="194553"/>
            <a:ext cx="11692647" cy="6215975"/>
          </a:xfrm>
          <a:prstGeom prst="rect">
            <a:avLst/>
          </a:prstGeom>
          <a:noFill/>
          <a:ln w="76200">
            <a:solidFill>
              <a:srgbClr val="325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16EEFDC7-19FD-4905-98E5-A048371A84A7}"/>
              </a:ext>
            </a:extLst>
          </p:cNvPr>
          <p:cNvSpPr/>
          <p:nvPr/>
        </p:nvSpPr>
        <p:spPr>
          <a:xfrm>
            <a:off x="295072" y="3044758"/>
            <a:ext cx="2592949" cy="1245140"/>
          </a:xfrm>
          <a:prstGeom prst="wedgeEllipseCallout">
            <a:avLst>
              <a:gd name="adj1" fmla="val 2628"/>
              <a:gd name="adj2" fmla="val -12692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foi o resultado final obtido no vídeo!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4EC848B-8ADB-4801-BD8A-CBCD9CE0CBF0}"/>
              </a:ext>
            </a:extLst>
          </p:cNvPr>
          <p:cNvSpPr/>
          <p:nvPr/>
        </p:nvSpPr>
        <p:spPr>
          <a:xfrm>
            <a:off x="226976" y="4852310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https://youtu.be/sUm2Fsgll8c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C2701AD-7AEE-4715-8549-F746DA8DFB1A}"/>
              </a:ext>
            </a:extLst>
          </p:cNvPr>
          <p:cNvSpPr/>
          <p:nvPr/>
        </p:nvSpPr>
        <p:spPr>
          <a:xfrm>
            <a:off x="1452554" y="4289898"/>
            <a:ext cx="184827" cy="562412"/>
          </a:xfrm>
          <a:prstGeom prst="downArrow">
            <a:avLst/>
          </a:prstGeom>
          <a:solidFill>
            <a:srgbClr val="4472C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D73D5E8-784E-4AC8-80D3-0695E98E8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70642"/>
              </p:ext>
            </p:extLst>
          </p:nvPr>
        </p:nvGraphicFramePr>
        <p:xfrm>
          <a:off x="6910115" y="2906514"/>
          <a:ext cx="1342416" cy="2428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472">
                  <a:extLst>
                    <a:ext uri="{9D8B030D-6E8A-4147-A177-3AD203B41FA5}">
                      <a16:colId xmlns:a16="http://schemas.microsoft.com/office/drawing/2014/main" val="1206834718"/>
                    </a:ext>
                  </a:extLst>
                </a:gridCol>
                <a:gridCol w="447472">
                  <a:extLst>
                    <a:ext uri="{9D8B030D-6E8A-4147-A177-3AD203B41FA5}">
                      <a16:colId xmlns:a16="http://schemas.microsoft.com/office/drawing/2014/main" val="3054343371"/>
                    </a:ext>
                  </a:extLst>
                </a:gridCol>
                <a:gridCol w="447472">
                  <a:extLst>
                    <a:ext uri="{9D8B030D-6E8A-4147-A177-3AD203B41FA5}">
                      <a16:colId xmlns:a16="http://schemas.microsoft.com/office/drawing/2014/main" val="1190767941"/>
                    </a:ext>
                  </a:extLst>
                </a:gridCol>
              </a:tblGrid>
              <a:tr h="379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Q (m³/h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H</a:t>
                      </a:r>
                      <a:r>
                        <a:rPr lang="pt-BR" sz="1400" u="none" strike="noStrike" baseline="-25000" dirty="0">
                          <a:effectLst/>
                        </a:rPr>
                        <a:t>B</a:t>
                      </a:r>
                      <a:r>
                        <a:rPr lang="pt-BR" sz="1400" u="none" strike="noStrike" dirty="0">
                          <a:effectLst/>
                        </a:rPr>
                        <a:t>(m)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400" u="none" strike="noStrike" baseline="-25000" dirty="0" err="1">
                          <a:effectLst/>
                        </a:rPr>
                        <a:t>B</a:t>
                      </a:r>
                      <a:r>
                        <a:rPr lang="pt-BR" sz="1400" u="none" strike="noStrike" dirty="0">
                          <a:effectLst/>
                        </a:rPr>
                        <a:t>(%)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8111049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80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0627672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79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2490323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78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47,5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9201670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75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52,5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04423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72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54,5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2286803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1321401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0572408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42,5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576967"/>
                  </a:ext>
                </a:extLst>
              </a:tr>
              <a:tr h="2215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4099019"/>
                  </a:ext>
                </a:extLst>
              </a:tr>
            </a:tbl>
          </a:graphicData>
        </a:graphic>
      </p:graphicFrame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2558A78E-6167-493A-8CCF-01BBF01D5FE2}"/>
              </a:ext>
            </a:extLst>
          </p:cNvPr>
          <p:cNvSpPr/>
          <p:nvPr/>
        </p:nvSpPr>
        <p:spPr>
          <a:xfrm>
            <a:off x="3399495" y="4081967"/>
            <a:ext cx="2409587" cy="1245140"/>
          </a:xfrm>
          <a:prstGeom prst="wedgeEllipseCallout">
            <a:avLst>
              <a:gd name="adj1" fmla="val -113072"/>
              <a:gd name="adj2" fmla="val -20974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começou com a tabela, obtida para 3500 rpm: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2763E105-B210-4A34-9F3D-40B29665B2F0}"/>
              </a:ext>
            </a:extLst>
          </p:cNvPr>
          <p:cNvSpPr/>
          <p:nvPr/>
        </p:nvSpPr>
        <p:spPr>
          <a:xfrm rot="16200000">
            <a:off x="6168582" y="4302395"/>
            <a:ext cx="291830" cy="829247"/>
          </a:xfrm>
          <a:prstGeom prst="downArrow">
            <a:avLst/>
          </a:prstGeom>
          <a:solidFill>
            <a:srgbClr val="4472C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36E13F1-7C8E-4DA4-A6AA-C00C7B6B5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5391" y="1449245"/>
            <a:ext cx="1530228" cy="2218083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94995257-CBE1-4819-B392-29CC9DA2F77F}"/>
              </a:ext>
            </a:extLst>
          </p:cNvPr>
          <p:cNvSpPr/>
          <p:nvPr/>
        </p:nvSpPr>
        <p:spPr>
          <a:xfrm>
            <a:off x="8560341" y="389106"/>
            <a:ext cx="2869660" cy="1060139"/>
          </a:xfrm>
          <a:prstGeom prst="wedgeEllipseCallout">
            <a:avLst>
              <a:gd name="adj1" fmla="val 27981"/>
              <a:gd name="adj2" fmla="val 101038"/>
            </a:avLst>
          </a:prstGeom>
          <a:solidFill>
            <a:srgbClr val="A11D1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Mas, como a tabela foi obtida?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732A59EC-E4D9-4D39-B854-1A8E50CCFCAB}"/>
              </a:ext>
            </a:extLst>
          </p:cNvPr>
          <p:cNvSpPr/>
          <p:nvPr/>
        </p:nvSpPr>
        <p:spPr>
          <a:xfrm rot="3649836">
            <a:off x="9391874" y="2340099"/>
            <a:ext cx="341518" cy="2639876"/>
          </a:xfrm>
          <a:prstGeom prst="downArrow">
            <a:avLst/>
          </a:prstGeom>
          <a:solidFill>
            <a:srgbClr val="9F1C1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9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E61B242-8503-4B51-B2C8-2FDA4C284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93" b="19644"/>
          <a:stretch/>
        </p:blipFill>
        <p:spPr>
          <a:xfrm>
            <a:off x="-1" y="1"/>
            <a:ext cx="12192000" cy="6132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D553814-4C35-4D2B-B173-37DD69B43730}"/>
              </a:ext>
            </a:extLst>
          </p:cNvPr>
          <p:cNvSpPr txBox="1"/>
          <p:nvPr/>
        </p:nvSpPr>
        <p:spPr>
          <a:xfrm>
            <a:off x="272374" y="5927982"/>
            <a:ext cx="533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obtida através da experiência do freio dinamométrico!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42EF58EA-2609-4377-85D6-6234C88E9890}"/>
              </a:ext>
            </a:extLst>
          </p:cNvPr>
          <p:cNvSpPr/>
          <p:nvPr/>
        </p:nvSpPr>
        <p:spPr>
          <a:xfrm>
            <a:off x="5441103" y="6162159"/>
            <a:ext cx="1974715" cy="33297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822DA6C-6361-44DD-982F-4ACFF4F70038}"/>
              </a:ext>
            </a:extLst>
          </p:cNvPr>
          <p:cNvSpPr/>
          <p:nvPr/>
        </p:nvSpPr>
        <p:spPr>
          <a:xfrm>
            <a:off x="7415818" y="6082417"/>
            <a:ext cx="396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https://youtu.be/jIZK8Ci231k</a:t>
            </a:r>
          </a:p>
        </p:txBody>
      </p:sp>
    </p:spTree>
    <p:extLst>
      <p:ext uri="{BB962C8B-B14F-4D97-AF65-F5344CB8AC3E}">
        <p14:creationId xmlns:p14="http://schemas.microsoft.com/office/powerpoint/2010/main" val="18861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8B9218C-646A-49FC-A9F0-DC43D107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30476"/>
              </p:ext>
            </p:extLst>
          </p:nvPr>
        </p:nvGraphicFramePr>
        <p:xfrm>
          <a:off x="5905369" y="2799768"/>
          <a:ext cx="5855374" cy="3550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416">
                  <a:extLst>
                    <a:ext uri="{9D8B030D-6E8A-4147-A177-3AD203B41FA5}">
                      <a16:colId xmlns:a16="http://schemas.microsoft.com/office/drawing/2014/main" val="202589496"/>
                    </a:ext>
                  </a:extLst>
                </a:gridCol>
                <a:gridCol w="648692">
                  <a:extLst>
                    <a:ext uri="{9D8B030D-6E8A-4147-A177-3AD203B41FA5}">
                      <a16:colId xmlns:a16="http://schemas.microsoft.com/office/drawing/2014/main" val="4278121820"/>
                    </a:ext>
                  </a:extLst>
                </a:gridCol>
                <a:gridCol w="943583">
                  <a:extLst>
                    <a:ext uri="{9D8B030D-6E8A-4147-A177-3AD203B41FA5}">
                      <a16:colId xmlns:a16="http://schemas.microsoft.com/office/drawing/2014/main" val="1887866945"/>
                    </a:ext>
                  </a:extLst>
                </a:gridCol>
                <a:gridCol w="826851">
                  <a:extLst>
                    <a:ext uri="{9D8B030D-6E8A-4147-A177-3AD203B41FA5}">
                      <a16:colId xmlns:a16="http://schemas.microsoft.com/office/drawing/2014/main" val="1417634572"/>
                    </a:ext>
                  </a:extLst>
                </a:gridCol>
                <a:gridCol w="1182000">
                  <a:extLst>
                    <a:ext uri="{9D8B030D-6E8A-4147-A177-3AD203B41FA5}">
                      <a16:colId xmlns:a16="http://schemas.microsoft.com/office/drawing/2014/main" val="4173696936"/>
                    </a:ext>
                  </a:extLst>
                </a:gridCol>
                <a:gridCol w="751416">
                  <a:extLst>
                    <a:ext uri="{9D8B030D-6E8A-4147-A177-3AD203B41FA5}">
                      <a16:colId xmlns:a16="http://schemas.microsoft.com/office/drawing/2014/main" val="1876377580"/>
                    </a:ext>
                  </a:extLst>
                </a:gridCol>
                <a:gridCol w="751416">
                  <a:extLst>
                    <a:ext uri="{9D8B030D-6E8A-4147-A177-3AD203B41FA5}">
                      <a16:colId xmlns:a16="http://schemas.microsoft.com/office/drawing/2014/main" val="160033432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Ensaio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err="1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pt-BR" sz="1800" u="none" strike="noStrike" dirty="0" err="1">
                          <a:effectLst/>
                        </a:rPr>
                        <a:t>h</a:t>
                      </a:r>
                      <a:r>
                        <a:rPr lang="pt-BR" sz="1800" u="none" strike="noStrike" dirty="0">
                          <a:effectLst/>
                        </a:rPr>
                        <a:t> (mm)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t(s)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800" u="none" strike="noStrike" dirty="0" err="1">
                          <a:effectLst/>
                        </a:rPr>
                        <a:t>p</a:t>
                      </a:r>
                      <a:r>
                        <a:rPr lang="pt-BR" sz="1800" u="none" strike="noStrike" baseline="-25000" dirty="0" err="1">
                          <a:effectLst/>
                        </a:rPr>
                        <a:t>me</a:t>
                      </a:r>
                      <a:r>
                        <a:rPr lang="pt-BR" sz="1800" u="none" strike="noStrike" dirty="0">
                          <a:effectLst/>
                        </a:rPr>
                        <a:t> (mmHg)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800" u="none" strike="noStrike" dirty="0" err="1">
                          <a:effectLst/>
                        </a:rPr>
                        <a:t>p</a:t>
                      </a:r>
                      <a:r>
                        <a:rPr lang="pt-BR" sz="1800" u="none" strike="noStrike" baseline="-25000" dirty="0" err="1">
                          <a:effectLst/>
                        </a:rPr>
                        <a:t>ms</a:t>
                      </a:r>
                      <a:r>
                        <a:rPr lang="pt-BR" sz="1800" u="none" strike="noStrike" dirty="0">
                          <a:effectLst/>
                        </a:rPr>
                        <a:t> (kgf/cm²)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F(kgf)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800" u="none" strike="noStrike" dirty="0" err="1">
                          <a:effectLst/>
                        </a:rPr>
                        <a:t>n</a:t>
                      </a:r>
                      <a:r>
                        <a:rPr lang="pt-BR" sz="1800" u="none" strike="noStrike" baseline="-25000" dirty="0" err="1">
                          <a:effectLst/>
                        </a:rPr>
                        <a:t>lida</a:t>
                      </a:r>
                      <a:r>
                        <a:rPr lang="pt-BR" sz="1800" u="none" strike="noStrike" dirty="0">
                          <a:effectLst/>
                        </a:rPr>
                        <a:t> (rpm)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751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-80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8,2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13,2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3571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65874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25,12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-135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7,3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24,5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3416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874837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12,61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-205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7,1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29,3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3402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129415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10,13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-245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6,7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31,5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3388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186988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8,53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-295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6,2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34,3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3353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196172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7,18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-340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5,8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38,4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3416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765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6,34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-350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4,9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40,0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3381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529189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5,71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-372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3,5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40,8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3339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586128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5,03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-385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40,7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3409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0996040"/>
                  </a:ext>
                </a:extLst>
              </a:tr>
              <a:tr h="2971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temperatura d´água 20</a:t>
                      </a:r>
                      <a:r>
                        <a:rPr lang="pt-BR" sz="1800" u="none" strike="noStrike" baseline="30000" dirty="0">
                          <a:effectLst/>
                        </a:rPr>
                        <a:t>0</a:t>
                      </a:r>
                      <a:r>
                        <a:rPr lang="pt-BR" sz="1800" u="none" strike="noStrike" dirty="0">
                          <a:effectLst/>
                        </a:rPr>
                        <a:t>C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262845"/>
                  </a:ext>
                </a:extLst>
              </a:tr>
            </a:tbl>
          </a:graphicData>
        </a:graphic>
      </p:graphicFrame>
      <p:pic>
        <p:nvPicPr>
          <p:cNvPr id="4" name="Imagem 3" descr="Uma imagem contendo texto&#10;&#10;Descrição gerada com alta confiança">
            <a:extLst>
              <a:ext uri="{FF2B5EF4-FFF2-40B4-BE49-F238E27FC236}">
                <a16:creationId xmlns:a16="http://schemas.microsoft.com/office/drawing/2014/main" id="{B8271E46-E730-44A5-98B0-738D0BAC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933" y="1196001"/>
            <a:ext cx="2918713" cy="2248095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469CA58D-A6AC-47AE-B185-B160490BCEBF}"/>
              </a:ext>
            </a:extLst>
          </p:cNvPr>
          <p:cNvSpPr/>
          <p:nvPr/>
        </p:nvSpPr>
        <p:spPr>
          <a:xfrm>
            <a:off x="2918297" y="389106"/>
            <a:ext cx="3251592" cy="1517515"/>
          </a:xfrm>
          <a:prstGeom prst="wedgeEllipseCallout">
            <a:avLst>
              <a:gd name="adj1" fmla="val -76271"/>
              <a:gd name="adj2" fmla="val 62500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dos ensaios, obtivemos: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0775E4A2-D31C-44A5-AB56-7906973CE797}"/>
              </a:ext>
            </a:extLst>
          </p:cNvPr>
          <p:cNvSpPr/>
          <p:nvPr/>
        </p:nvSpPr>
        <p:spPr>
          <a:xfrm>
            <a:off x="1611550" y="3326861"/>
            <a:ext cx="275616" cy="1478605"/>
          </a:xfrm>
          <a:prstGeom prst="downArrow">
            <a:avLst/>
          </a:prstGeom>
          <a:solidFill>
            <a:srgbClr val="7F001B"/>
          </a:solidFill>
          <a:ln>
            <a:solidFill>
              <a:srgbClr val="7E001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988051B-FECF-4DE7-86E0-6C93036BE4BA}"/>
              </a:ext>
            </a:extLst>
          </p:cNvPr>
          <p:cNvSpPr/>
          <p:nvPr/>
        </p:nvSpPr>
        <p:spPr>
          <a:xfrm>
            <a:off x="310205" y="4769795"/>
            <a:ext cx="3536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7E0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Tabela de dados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E0892790-7810-44FB-9715-9EACFDAA9948}"/>
              </a:ext>
            </a:extLst>
          </p:cNvPr>
          <p:cNvSpPr/>
          <p:nvPr/>
        </p:nvSpPr>
        <p:spPr>
          <a:xfrm>
            <a:off x="4005432" y="4963231"/>
            <a:ext cx="1763752" cy="321013"/>
          </a:xfrm>
          <a:prstGeom prst="rightArrow">
            <a:avLst/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6690CF-96DB-4B19-B8A0-30386F08337B}"/>
              </a:ext>
            </a:extLst>
          </p:cNvPr>
          <p:cNvSpPr/>
          <p:nvPr/>
        </p:nvSpPr>
        <p:spPr>
          <a:xfrm>
            <a:off x="204281" y="194553"/>
            <a:ext cx="11692647" cy="6215975"/>
          </a:xfrm>
          <a:prstGeom prst="rect">
            <a:avLst/>
          </a:prstGeom>
          <a:noFill/>
          <a:ln w="76200">
            <a:solidFill>
              <a:srgbClr val="325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Uma imagem contendo brinquedo, boneca&#10;&#10;Descrição gerada com alta confiança">
            <a:extLst>
              <a:ext uri="{FF2B5EF4-FFF2-40B4-BE49-F238E27FC236}">
                <a16:creationId xmlns:a16="http://schemas.microsoft.com/office/drawing/2014/main" id="{D9E49C98-EB69-4896-A182-1DA380577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27" y="1282253"/>
            <a:ext cx="1894382" cy="1517515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DA423D8A-9D7A-4ACB-92BE-89ED8B61F380}"/>
              </a:ext>
            </a:extLst>
          </p:cNvPr>
          <p:cNvSpPr/>
          <p:nvPr/>
        </p:nvSpPr>
        <p:spPr>
          <a:xfrm>
            <a:off x="6536987" y="389106"/>
            <a:ext cx="4494179" cy="1215958"/>
          </a:xfrm>
          <a:prstGeom prst="wedgeEllipseCallout">
            <a:avLst>
              <a:gd name="adj1" fmla="val 36721"/>
              <a:gd name="adj2" fmla="val 76900"/>
            </a:avLst>
          </a:prstGeom>
          <a:solidFill>
            <a:srgbClr val="D9686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Agora, vamos ver como esta tabela dá origem a tabela de resultados!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4E572DD-2A4C-4A43-AAE6-6B7EDF0A4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49" y="3953789"/>
            <a:ext cx="1405347" cy="1080332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0458D7B9-7DED-4D0D-963F-172870B571E1}"/>
              </a:ext>
            </a:extLst>
          </p:cNvPr>
          <p:cNvSpPr/>
          <p:nvPr/>
        </p:nvSpPr>
        <p:spPr>
          <a:xfrm>
            <a:off x="2653777" y="2188722"/>
            <a:ext cx="3251592" cy="1043597"/>
          </a:xfrm>
          <a:prstGeom prst="wedgeEllipseCallout">
            <a:avLst>
              <a:gd name="adj1" fmla="val 4895"/>
              <a:gd name="adj2" fmla="val 113767"/>
            </a:avLst>
          </a:prstGeom>
          <a:solidFill>
            <a:srgbClr val="7E00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Antes, vamos ver duas alterações feitas na bancada!</a:t>
            </a:r>
          </a:p>
        </p:txBody>
      </p:sp>
    </p:spTree>
    <p:extLst>
      <p:ext uri="{BB962C8B-B14F-4D97-AF65-F5344CB8AC3E}">
        <p14:creationId xmlns:p14="http://schemas.microsoft.com/office/powerpoint/2010/main" val="18245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1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FEA2E7-76F1-4909-A65A-918831950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07" y="1176793"/>
            <a:ext cx="4184294" cy="454814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B25C999-C34F-4D14-A9A6-00750489839F}"/>
              </a:ext>
            </a:extLst>
          </p:cNvPr>
          <p:cNvSpPr/>
          <p:nvPr/>
        </p:nvSpPr>
        <p:spPr>
          <a:xfrm>
            <a:off x="4715444" y="55843"/>
            <a:ext cx="25040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 tubulações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são de aço 40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66CB80F-DB93-47B2-9CF4-1442B41593B6}"/>
              </a:ext>
            </a:extLst>
          </p:cNvPr>
          <p:cNvSpPr/>
          <p:nvPr/>
        </p:nvSpPr>
        <p:spPr>
          <a:xfrm>
            <a:off x="2093619" y="2976911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pt-BR" sz="3200" b="0" i="0" u="none" strike="noStrike" kern="1200" cap="none" spc="0" normalizeH="0" baseline="-25000" noProof="0" dirty="0" err="1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</a:t>
            </a:r>
            <a:r>
              <a:rPr kumimoji="0" lang="pt-BR" sz="32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= 2,5”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386C6D-D7DE-4587-8858-585FB2EC01E4}"/>
              </a:ext>
            </a:extLst>
          </p:cNvPr>
          <p:cNvSpPr/>
          <p:nvPr/>
        </p:nvSpPr>
        <p:spPr>
          <a:xfrm>
            <a:off x="8309917" y="3046184"/>
            <a:ext cx="1492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pt-BR" sz="3200" b="0" i="0" u="none" strike="noStrike" kern="1200" cap="none" spc="0" normalizeH="0" baseline="-25000" noProof="0" dirty="0" err="1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Ns</a:t>
            </a:r>
            <a:r>
              <a:rPr kumimoji="0" lang="pt-BR" sz="32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= 2”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59FC3A1-A4DE-4095-992B-2C070DFA910C}"/>
              </a:ext>
            </a:extLst>
          </p:cNvPr>
          <p:cNvSpPr/>
          <p:nvPr/>
        </p:nvSpPr>
        <p:spPr>
          <a:xfrm>
            <a:off x="4281734" y="5999082"/>
            <a:ext cx="33714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Norma ANSI B3610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975B31A-9B09-4FB0-BF2A-E6DE3EE3B53A}"/>
              </a:ext>
            </a:extLst>
          </p:cNvPr>
          <p:cNvCxnSpPr/>
          <p:nvPr/>
        </p:nvCxnSpPr>
        <p:spPr>
          <a:xfrm flipH="1" flipV="1">
            <a:off x="1354372" y="1597891"/>
            <a:ext cx="927010" cy="1514764"/>
          </a:xfrm>
          <a:prstGeom prst="straightConnector1">
            <a:avLst/>
          </a:prstGeom>
          <a:ln w="38100">
            <a:solidFill>
              <a:srgbClr val="415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DCE0CC96-D4A5-49C5-AA51-88FC1C40B6E6}"/>
              </a:ext>
            </a:extLst>
          </p:cNvPr>
          <p:cNvCxnSpPr>
            <a:cxnSpLocks/>
          </p:cNvCxnSpPr>
          <p:nvPr/>
        </p:nvCxnSpPr>
        <p:spPr>
          <a:xfrm flipH="1">
            <a:off x="1289056" y="3429000"/>
            <a:ext cx="920746" cy="1355436"/>
          </a:xfrm>
          <a:prstGeom prst="straightConnector1">
            <a:avLst/>
          </a:prstGeom>
          <a:ln w="38100">
            <a:solidFill>
              <a:srgbClr val="415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7D299333-D2D3-4C7B-93E6-5B2D6951E043}"/>
              </a:ext>
            </a:extLst>
          </p:cNvPr>
          <p:cNvSpPr/>
          <p:nvPr/>
        </p:nvSpPr>
        <p:spPr>
          <a:xfrm>
            <a:off x="359709" y="1050713"/>
            <a:ext cx="19893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pt-BR" sz="2400" b="0" i="0" u="none" strike="noStrike" kern="1200" cap="none" spc="0" normalizeH="0" baseline="-2500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</a:t>
            </a:r>
            <a:r>
              <a:rPr kumimoji="0" lang="pt-BR" sz="24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= 62,7 mm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3BF302C-2F43-499D-93FA-717C791BA17E}"/>
              </a:ext>
            </a:extLst>
          </p:cNvPr>
          <p:cNvSpPr/>
          <p:nvPr/>
        </p:nvSpPr>
        <p:spPr>
          <a:xfrm>
            <a:off x="335800" y="4709873"/>
            <a:ext cx="1745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= 30,9 cm²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527797F-37D4-4858-8854-B27D5526AC0E}"/>
              </a:ext>
            </a:extLst>
          </p:cNvPr>
          <p:cNvCxnSpPr>
            <a:cxnSpLocks/>
          </p:cNvCxnSpPr>
          <p:nvPr/>
        </p:nvCxnSpPr>
        <p:spPr>
          <a:xfrm flipV="1">
            <a:off x="9704672" y="1597891"/>
            <a:ext cx="888073" cy="1514764"/>
          </a:xfrm>
          <a:prstGeom prst="straightConnector1">
            <a:avLst/>
          </a:prstGeom>
          <a:ln w="38100">
            <a:solidFill>
              <a:srgbClr val="415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181792-3720-43B2-914B-9E6F6143362F}"/>
              </a:ext>
            </a:extLst>
          </p:cNvPr>
          <p:cNvSpPr/>
          <p:nvPr/>
        </p:nvSpPr>
        <p:spPr>
          <a:xfrm>
            <a:off x="10059363" y="1099091"/>
            <a:ext cx="19893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pt-BR" sz="2400" b="0" i="0" u="none" strike="noStrike" kern="1200" cap="none" spc="0" normalizeH="0" baseline="-2500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</a:t>
            </a:r>
            <a:r>
              <a:rPr kumimoji="0" lang="pt-BR" sz="24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= 52,5 mm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828B8E9-B541-47E2-8B19-E4D252CCCD10}"/>
              </a:ext>
            </a:extLst>
          </p:cNvPr>
          <p:cNvCxnSpPr>
            <a:cxnSpLocks/>
          </p:cNvCxnSpPr>
          <p:nvPr/>
        </p:nvCxnSpPr>
        <p:spPr>
          <a:xfrm>
            <a:off x="9725106" y="3552866"/>
            <a:ext cx="1163387" cy="1157007"/>
          </a:xfrm>
          <a:prstGeom prst="straightConnector1">
            <a:avLst/>
          </a:prstGeom>
          <a:ln w="38100">
            <a:solidFill>
              <a:srgbClr val="415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3FD20BAF-A717-4B2A-B072-F686CC455F1D}"/>
              </a:ext>
            </a:extLst>
          </p:cNvPr>
          <p:cNvSpPr/>
          <p:nvPr/>
        </p:nvSpPr>
        <p:spPr>
          <a:xfrm>
            <a:off x="10251622" y="4742295"/>
            <a:ext cx="1745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= 21,7 cm²</a:t>
            </a:r>
          </a:p>
        </p:txBody>
      </p:sp>
    </p:spTree>
    <p:extLst>
      <p:ext uri="{BB962C8B-B14F-4D97-AF65-F5344CB8AC3E}">
        <p14:creationId xmlns:p14="http://schemas.microsoft.com/office/powerpoint/2010/main" val="31609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B0C834F-C34C-4D30-BC50-56F3C3459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72435"/>
              </p:ext>
            </p:extLst>
          </p:nvPr>
        </p:nvGraphicFramePr>
        <p:xfrm>
          <a:off x="943584" y="2120118"/>
          <a:ext cx="10494262" cy="108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403">
                  <a:extLst>
                    <a:ext uri="{9D8B030D-6E8A-4147-A177-3AD203B41FA5}">
                      <a16:colId xmlns:a16="http://schemas.microsoft.com/office/drawing/2014/main" val="1152326166"/>
                    </a:ext>
                  </a:extLst>
                </a:gridCol>
                <a:gridCol w="967793">
                  <a:extLst>
                    <a:ext uri="{9D8B030D-6E8A-4147-A177-3AD203B41FA5}">
                      <a16:colId xmlns:a16="http://schemas.microsoft.com/office/drawing/2014/main" val="1850763832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2172297764"/>
                    </a:ext>
                  </a:extLst>
                </a:gridCol>
                <a:gridCol w="698090">
                  <a:extLst>
                    <a:ext uri="{9D8B030D-6E8A-4147-A177-3AD203B41FA5}">
                      <a16:colId xmlns:a16="http://schemas.microsoft.com/office/drawing/2014/main" val="3371889080"/>
                    </a:ext>
                  </a:extLst>
                </a:gridCol>
                <a:gridCol w="762396">
                  <a:extLst>
                    <a:ext uri="{9D8B030D-6E8A-4147-A177-3AD203B41FA5}">
                      <a16:colId xmlns:a16="http://schemas.microsoft.com/office/drawing/2014/main" val="4114197185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2820217459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1610535891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4102036841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4077326065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43860826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2344149983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489591464"/>
                    </a:ext>
                  </a:extLst>
                </a:gridCol>
              </a:tblGrid>
              <a:tr h="68712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Ensaio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Q</a:t>
                      </a:r>
                      <a:r>
                        <a:rPr lang="pt-BR" baseline="-25000" dirty="0" err="1"/>
                        <a:t>exp</a:t>
                      </a:r>
                      <a:r>
                        <a:rPr lang="pt-BR" baseline="-25000" dirty="0"/>
                        <a:t> </a:t>
                      </a:r>
                      <a:r>
                        <a:rPr lang="pt-BR" dirty="0"/>
                        <a:t>(m³/s)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v</a:t>
                      </a:r>
                      <a:r>
                        <a:rPr lang="pt-BR" baseline="-25000" dirty="0" err="1"/>
                        <a:t>e</a:t>
                      </a:r>
                      <a:r>
                        <a:rPr lang="pt-BR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v</a:t>
                      </a:r>
                      <a:r>
                        <a:rPr lang="pt-BR" baseline="-25000" dirty="0" err="1"/>
                        <a:t>s</a:t>
                      </a:r>
                      <a:r>
                        <a:rPr lang="pt-BR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H</a:t>
                      </a:r>
                      <a:r>
                        <a:rPr lang="pt-BR" baseline="-25000" dirty="0" err="1"/>
                        <a:t>Bexp</a:t>
                      </a:r>
                      <a:r>
                        <a:rPr lang="pt-BR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</a:t>
                      </a:r>
                      <a:r>
                        <a:rPr lang="pt-BR" baseline="-25000" dirty="0" err="1"/>
                        <a:t>exp</a:t>
                      </a:r>
                      <a:r>
                        <a:rPr lang="pt-BR" baseline="-25000" dirty="0"/>
                        <a:t> </a:t>
                      </a:r>
                      <a:r>
                        <a:rPr lang="pt-BR" dirty="0"/>
                        <a:t>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</a:t>
                      </a:r>
                      <a:r>
                        <a:rPr lang="pt-BR" baseline="-25000" dirty="0" err="1"/>
                        <a:t>Bexp</a:t>
                      </a:r>
                      <a:endParaRPr lang="pt-BR" baseline="-25000" dirty="0"/>
                    </a:p>
                    <a:p>
                      <a:pPr algn="ctr"/>
                      <a:r>
                        <a:rPr lang="pt-BR" dirty="0"/>
                        <a:t>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baseline="-25000" dirty="0" err="1"/>
                        <a:t>Bexp</a:t>
                      </a:r>
                      <a:r>
                        <a:rPr lang="pt-BR" baseline="-25000" dirty="0"/>
                        <a:t> </a:t>
                      </a:r>
                      <a:r>
                        <a:rPr lang="pt-BR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</a:t>
                      </a:r>
                      <a:r>
                        <a:rPr lang="pt-BR" baseline="-25000" dirty="0" err="1"/>
                        <a:t>lida</a:t>
                      </a:r>
                      <a:r>
                        <a:rPr lang="pt-BR" dirty="0"/>
                        <a:t> (rpm)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Q</a:t>
                      </a:r>
                      <a:r>
                        <a:rPr lang="pt-BR" baseline="-25000" dirty="0"/>
                        <a:t>3500 </a:t>
                      </a:r>
                      <a:r>
                        <a:rPr lang="pt-BR" dirty="0"/>
                        <a:t>(m³/h)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H</a:t>
                      </a:r>
                      <a:r>
                        <a:rPr lang="pt-BR" baseline="-25000" dirty="0"/>
                        <a:t>B3500</a:t>
                      </a:r>
                      <a:r>
                        <a:rPr lang="pt-BR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baseline="-25000" dirty="0"/>
                        <a:t>B3500 </a:t>
                      </a:r>
                      <a:r>
                        <a:rPr lang="pt-BR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04388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0,00798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867416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29485AC4-0DB6-4B64-9030-8DDF601C852B}"/>
              </a:ext>
            </a:extLst>
          </p:cNvPr>
          <p:cNvSpPr/>
          <p:nvPr/>
        </p:nvSpPr>
        <p:spPr>
          <a:xfrm>
            <a:off x="204281" y="194553"/>
            <a:ext cx="11692647" cy="6215975"/>
          </a:xfrm>
          <a:prstGeom prst="rect">
            <a:avLst/>
          </a:prstGeom>
          <a:noFill/>
          <a:ln w="76200">
            <a:solidFill>
              <a:srgbClr val="325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460F23-978F-4D20-8200-3616A40D9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2338" y="858844"/>
            <a:ext cx="1385763" cy="1261274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1D6BE474-4663-41EF-88F1-83837A1812B4}"/>
              </a:ext>
            </a:extLst>
          </p:cNvPr>
          <p:cNvSpPr/>
          <p:nvPr/>
        </p:nvSpPr>
        <p:spPr>
          <a:xfrm>
            <a:off x="2417322" y="194553"/>
            <a:ext cx="4747098" cy="1186775"/>
          </a:xfrm>
          <a:prstGeom prst="wedgeEllipseCallout">
            <a:avLst>
              <a:gd name="adj1" fmla="val -61202"/>
              <a:gd name="adj2" fmla="val 46107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ver os cálculos referentes ao ensaio 5 e que foram executados no Excel!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2ED27B1-E9B9-4D71-B87C-D96DBBF42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68088"/>
              </p:ext>
            </p:extLst>
          </p:nvPr>
        </p:nvGraphicFramePr>
        <p:xfrm>
          <a:off x="7371700" y="287879"/>
          <a:ext cx="4317947" cy="175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5" imgW="2692080" imgH="1091880" progId="Equation.DSMT4">
                  <p:embed/>
                </p:oleObj>
              </mc:Choice>
              <mc:Fallback>
                <p:oleObj name="Equation" r:id="rId5" imgW="269208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71700" y="287879"/>
                        <a:ext cx="4317947" cy="1753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E1855DA3-22A0-4F86-9DDA-DC59B7032FDA}"/>
              </a:ext>
            </a:extLst>
          </p:cNvPr>
          <p:cNvSpPr/>
          <p:nvPr/>
        </p:nvSpPr>
        <p:spPr>
          <a:xfrm>
            <a:off x="2885622" y="1588238"/>
            <a:ext cx="396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https://youtu.be/jIZK8Ci231k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5F657F8-498F-44BD-AB62-06565CB47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085"/>
              </p:ext>
            </p:extLst>
          </p:nvPr>
        </p:nvGraphicFramePr>
        <p:xfrm>
          <a:off x="1063151" y="3469894"/>
          <a:ext cx="30099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7" imgW="1866600" imgH="431640" progId="Equation.DSMT4">
                  <p:embed/>
                </p:oleObj>
              </mc:Choice>
              <mc:Fallback>
                <p:oleObj name="Equation" r:id="rId7" imgW="1866600" imgH="4316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034A91A-E30E-4C71-A23A-C43E78C1AC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3151" y="3469894"/>
                        <a:ext cx="3009900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015AAD3-9E1A-4EF0-A5EE-E28C00675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48111"/>
              </p:ext>
            </p:extLst>
          </p:nvPr>
        </p:nvGraphicFramePr>
        <p:xfrm>
          <a:off x="4200525" y="3441700"/>
          <a:ext cx="31813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9" imgW="1892160" imgH="431640" progId="Equation.DSMT4">
                  <p:embed/>
                </p:oleObj>
              </mc:Choice>
              <mc:Fallback>
                <p:oleObj name="Equation" r:id="rId9" imgW="1892160" imgH="4316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70348C4-4950-43CB-A37C-F20215A167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0525" y="3441700"/>
                        <a:ext cx="3181350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83E80C7D-0186-469A-9A1C-7F0B0833EA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26401"/>
              </p:ext>
            </p:extLst>
          </p:nvPr>
        </p:nvGraphicFramePr>
        <p:xfrm>
          <a:off x="7506834" y="3441320"/>
          <a:ext cx="2839874" cy="71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11" imgW="1701720" imgH="431640" progId="Equation.DSMT4">
                  <p:embed/>
                </p:oleObj>
              </mc:Choice>
              <mc:Fallback>
                <p:oleObj name="Equation" r:id="rId11" imgW="1701720" imgH="4316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DB6ABFE-1DEA-4E6E-ABA1-3A3E5AE6A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06834" y="3441320"/>
                        <a:ext cx="2839874" cy="71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AFA77E7B-6F55-42B1-8985-2CD207D92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544128"/>
              </p:ext>
            </p:extLst>
          </p:nvPr>
        </p:nvGraphicFramePr>
        <p:xfrm>
          <a:off x="295072" y="4307256"/>
          <a:ext cx="33496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13" imgW="2044440" imgH="495000" progId="Equation.DSMT4">
                  <p:embed/>
                </p:oleObj>
              </mc:Choice>
              <mc:Fallback>
                <p:oleObj name="Equation" r:id="rId13" imgW="2044440" imgH="4950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E63D4EC-5E1F-4AE5-85FF-A0D337E994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5072" y="4307256"/>
                        <a:ext cx="3349625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9E7B941-C98D-40A6-AFDE-5A391F536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68666"/>
              </p:ext>
            </p:extLst>
          </p:nvPr>
        </p:nvGraphicFramePr>
        <p:xfrm>
          <a:off x="3735488" y="4547478"/>
          <a:ext cx="2036225" cy="40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15" imgW="1143000" imgH="228600" progId="Equation.DSMT4">
                  <p:embed/>
                </p:oleObj>
              </mc:Choice>
              <mc:Fallback>
                <p:oleObj name="Equation" r:id="rId15" imgW="114300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A617334-0EF8-4210-B719-AD401C365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35488" y="4547478"/>
                        <a:ext cx="2036225" cy="40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5662E78B-FBB7-4F6A-8F94-378917058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114548"/>
              </p:ext>
            </p:extLst>
          </p:nvPr>
        </p:nvGraphicFramePr>
        <p:xfrm>
          <a:off x="5756275" y="4359275"/>
          <a:ext cx="57912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17" imgW="3098520" imgH="406080" progId="Equation.DSMT4">
                  <p:embed/>
                </p:oleObj>
              </mc:Choice>
              <mc:Fallback>
                <p:oleObj name="Equation" r:id="rId17" imgW="3098520" imgH="4060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C07DF70-6054-4E11-87FA-F69CFB56B7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56275" y="4359275"/>
                        <a:ext cx="57912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1B72AAED-663C-4332-846C-8E10AD987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84083"/>
              </p:ext>
            </p:extLst>
          </p:nvPr>
        </p:nvGraphicFramePr>
        <p:xfrm>
          <a:off x="352807" y="5256235"/>
          <a:ext cx="15224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9" imgW="774360" imgH="444240" progId="Equation.DSMT4">
                  <p:embed/>
                </p:oleObj>
              </mc:Choice>
              <mc:Fallback>
                <p:oleObj name="Equation" r:id="rId19" imgW="774360" imgH="4442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BC8BC91-3257-45EF-8A9F-E75DED102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2807" y="5256235"/>
                        <a:ext cx="15224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CA94C9F-78A8-43C4-93B9-BC5FA0045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48497"/>
              </p:ext>
            </p:extLst>
          </p:nvPr>
        </p:nvGraphicFramePr>
        <p:xfrm>
          <a:off x="3644697" y="5278195"/>
          <a:ext cx="27924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21" imgW="1574640" imgH="482400" progId="Equation.DSMT4">
                  <p:embed/>
                </p:oleObj>
              </mc:Choice>
              <mc:Fallback>
                <p:oleObj name="Equation" r:id="rId21" imgW="1574640" imgH="4824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30EA9BC-E0D6-4B01-9C80-64E4F716D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44697" y="5278195"/>
                        <a:ext cx="2792413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23C4E217-D0A4-42C9-992B-C8D5B16B7D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18093"/>
              </p:ext>
            </p:extLst>
          </p:nvPr>
        </p:nvGraphicFramePr>
        <p:xfrm>
          <a:off x="8369862" y="5217876"/>
          <a:ext cx="2792413" cy="938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23" imgW="1549080" imgH="520560" progId="Equation.DSMT4">
                  <p:embed/>
                </p:oleObj>
              </mc:Choice>
              <mc:Fallback>
                <p:oleObj name="Equation" r:id="rId23" imgW="1549080" imgH="52056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71F24503-4002-48D4-8994-FA0A13543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369862" y="5217876"/>
                        <a:ext cx="2792413" cy="938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99361D1D-1CE3-44D0-B9F9-1889C2CFF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259019"/>
              </p:ext>
            </p:extLst>
          </p:nvPr>
        </p:nvGraphicFramePr>
        <p:xfrm>
          <a:off x="1969884" y="5311404"/>
          <a:ext cx="15938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25" imgW="901440" imgH="444240" progId="Equation.DSMT4">
                  <p:embed/>
                </p:oleObj>
              </mc:Choice>
              <mc:Fallback>
                <p:oleObj name="Equation" r:id="rId25" imgW="901440" imgH="4442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0B0B727-4C8E-4DF5-ADDF-3FD677859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969884" y="5311404"/>
                        <a:ext cx="1593850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21DE254D-58F1-4F47-ACA9-BCA6A88EB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99632"/>
              </p:ext>
            </p:extLst>
          </p:nvPr>
        </p:nvGraphicFramePr>
        <p:xfrm>
          <a:off x="6518073" y="5335710"/>
          <a:ext cx="1770826" cy="79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27" imgW="990360" imgH="444240" progId="Equation.DSMT4">
                  <p:embed/>
                </p:oleObj>
              </mc:Choice>
              <mc:Fallback>
                <p:oleObj name="Equation" r:id="rId27" imgW="990360" imgH="4442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12E96A3F-36CB-4704-BAF1-CF32EAA20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518073" y="5335710"/>
                        <a:ext cx="1770826" cy="79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5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88203B-3DB6-4A77-8705-CAA40BCE4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" r="1608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00" name="Picture 4" descr="C:\Users\Raimundo F Ignacio\AppData\Local\Temp\SNAGHTML507509c.PNG">
            <a:extLst>
              <a:ext uri="{FF2B5EF4-FFF2-40B4-BE49-F238E27FC236}">
                <a16:creationId xmlns:a16="http://schemas.microsoft.com/office/drawing/2014/main" id="{ADA422B8-3545-44A7-9AAA-C16DA59E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61" y="4581728"/>
            <a:ext cx="458342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B03FD5B8-9EC8-46BA-8254-8F38702CE083}"/>
              </a:ext>
            </a:extLst>
          </p:cNvPr>
          <p:cNvSpPr/>
          <p:nvPr/>
        </p:nvSpPr>
        <p:spPr>
          <a:xfrm>
            <a:off x="4714198" y="3900790"/>
            <a:ext cx="1750979" cy="826243"/>
          </a:xfrm>
          <a:prstGeom prst="wedgeEllipseCallout">
            <a:avLst>
              <a:gd name="adj1" fmla="val -54166"/>
              <a:gd name="adj2" fmla="val 68625"/>
            </a:avLst>
          </a:prstGeom>
          <a:solidFill>
            <a:srgbClr val="314D1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Problemas propostos!</a:t>
            </a:r>
          </a:p>
        </p:txBody>
      </p:sp>
      <p:pic>
        <p:nvPicPr>
          <p:cNvPr id="4102" name="Picture 6" descr="C:\Users\Raimundo F Ignacio\AppData\Local\Temp\SNAGHTML50ae368.PNG">
            <a:extLst>
              <a:ext uri="{FF2B5EF4-FFF2-40B4-BE49-F238E27FC236}">
                <a16:creationId xmlns:a16="http://schemas.microsoft.com/office/drawing/2014/main" id="{BBB6D33A-96C4-4941-991A-CF60EC98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61" y="5625728"/>
            <a:ext cx="5248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8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CD1F583-61A6-4D93-9D73-9C9A71E7D258}"/>
              </a:ext>
            </a:extLst>
          </p:cNvPr>
          <p:cNvSpPr/>
          <p:nvPr/>
        </p:nvSpPr>
        <p:spPr>
          <a:xfrm>
            <a:off x="491612" y="420781"/>
            <a:ext cx="6912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bomba hidráulica utilizada na instalação de recalque, cuja tubulação de sução é esquematizada a seguir, tem NPSH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requerido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 m. Verifique se ocorre o fenômeno de cavitação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199C6D0-D4D6-488F-A9EA-720B39C8AD8C}"/>
              </a:ext>
            </a:extLst>
          </p:cNvPr>
          <p:cNvGrpSpPr/>
          <p:nvPr/>
        </p:nvGrpSpPr>
        <p:grpSpPr>
          <a:xfrm>
            <a:off x="1279052" y="1524307"/>
            <a:ext cx="4962525" cy="3219450"/>
            <a:chOff x="1279052" y="1524307"/>
            <a:chExt cx="4962525" cy="321945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F622AB64-A51D-4C1F-BCBD-DE1155AE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9052" y="1524307"/>
              <a:ext cx="4962525" cy="3219450"/>
            </a:xfrm>
            <a:prstGeom prst="rect">
              <a:avLst/>
            </a:prstGeom>
          </p:spPr>
        </p:pic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AB5EAE9B-B803-41ED-AC7C-290D8AC59B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986178"/>
                </p:ext>
              </p:extLst>
            </p:nvPr>
          </p:nvGraphicFramePr>
          <p:xfrm>
            <a:off x="1829070" y="2049835"/>
            <a:ext cx="1041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Equation" r:id="rId5" imgW="1041120" imgH="406080" progId="Equation.DSMT4">
                    <p:embed/>
                  </p:oleObj>
                </mc:Choice>
                <mc:Fallback>
                  <p:oleObj name="Equation" r:id="rId5" imgW="104112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29070" y="2049835"/>
                          <a:ext cx="1041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E30C26-4829-4737-B4D1-D0CA6A239137}"/>
              </a:ext>
            </a:extLst>
          </p:cNvPr>
          <p:cNvSpPr txBox="1"/>
          <p:nvPr/>
        </p:nvSpPr>
        <p:spPr>
          <a:xfrm>
            <a:off x="764161" y="4743757"/>
            <a:ext cx="27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8EF9E8B-B7E8-49A9-A876-A0242F1DD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61741"/>
              </p:ext>
            </p:extLst>
          </p:nvPr>
        </p:nvGraphicFramePr>
        <p:xfrm>
          <a:off x="1902432" y="4816732"/>
          <a:ext cx="3229313" cy="1478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7" imgW="2552400" imgH="1168200" progId="Equation.DSMT4">
                  <p:embed/>
                </p:oleObj>
              </mc:Choice>
              <mc:Fallback>
                <p:oleObj name="Equation" r:id="rId7" imgW="255240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2432" y="4816732"/>
                        <a:ext cx="3229313" cy="1478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D0BF0B71-2396-42C4-9ED0-64C0F58E9176}"/>
              </a:ext>
            </a:extLst>
          </p:cNvPr>
          <p:cNvSpPr/>
          <p:nvPr/>
        </p:nvSpPr>
        <p:spPr>
          <a:xfrm>
            <a:off x="204281" y="194553"/>
            <a:ext cx="7199409" cy="6215975"/>
          </a:xfrm>
          <a:prstGeom prst="rect">
            <a:avLst/>
          </a:prstGeom>
          <a:noFill/>
          <a:ln w="76200">
            <a:solidFill>
              <a:srgbClr val="325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9A373B3-8B24-4749-B553-9EB620721B09}"/>
              </a:ext>
            </a:extLst>
          </p:cNvPr>
          <p:cNvSpPr/>
          <p:nvPr/>
        </p:nvSpPr>
        <p:spPr>
          <a:xfrm>
            <a:off x="7545423" y="194552"/>
            <a:ext cx="4442296" cy="6215975"/>
          </a:xfrm>
          <a:prstGeom prst="rect">
            <a:avLst/>
          </a:prstGeom>
          <a:noFill/>
          <a:ln w="76200">
            <a:solidFill>
              <a:srgbClr val="325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CC93AE-6F6E-48A6-96E8-07FBBBA4788F}"/>
              </a:ext>
            </a:extLst>
          </p:cNvPr>
          <p:cNvSpPr txBox="1"/>
          <p:nvPr/>
        </p:nvSpPr>
        <p:spPr>
          <a:xfrm>
            <a:off x="7684851" y="340468"/>
            <a:ext cx="4015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Conhecida as características de uma bomba hidráulica de 3500 rpm dadas a seguir, obtenha as suas representações gráficas, especificando as equações da linha de tendências com os seus R².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C7559C6-E809-4D92-BDAC-0B69D350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24849"/>
              </p:ext>
            </p:extLst>
          </p:nvPr>
        </p:nvGraphicFramePr>
        <p:xfrm>
          <a:off x="8547371" y="1886222"/>
          <a:ext cx="2438400" cy="185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66699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088707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867992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53242878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Q(m³/h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H</a:t>
                      </a:r>
                      <a:r>
                        <a:rPr lang="pt-BR" sz="1400" u="none" strike="noStrike" baseline="-25000">
                          <a:effectLst/>
                        </a:rPr>
                        <a:t>B</a:t>
                      </a:r>
                      <a:r>
                        <a:rPr lang="pt-BR" sz="1400" u="none" strike="noStrike">
                          <a:effectLst/>
                        </a:rPr>
                        <a:t> (m)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h</a:t>
                      </a:r>
                      <a:r>
                        <a:rPr lang="pt-BR" sz="1400" u="none" strike="noStrike" baseline="-25000">
                          <a:effectLst/>
                        </a:rPr>
                        <a:t>B </a:t>
                      </a:r>
                      <a:r>
                        <a:rPr lang="pt-BR" sz="1400" u="none" strike="noStrike">
                          <a:effectLst/>
                        </a:rPr>
                        <a:t>(%)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NPSH (m)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21115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7,7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17497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53,9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8,7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7,6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73438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53,6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16,6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7,1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02812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53,1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23,9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6,4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95852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52,4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30,4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5,5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75383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51,5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36,3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4,2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434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50,4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41,5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2,7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8791854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91D4DA-E279-468F-AD78-A4644E3F0DD9}"/>
              </a:ext>
            </a:extLst>
          </p:cNvPr>
          <p:cNvSpPr txBox="1"/>
          <p:nvPr/>
        </p:nvSpPr>
        <p:spPr>
          <a:xfrm>
            <a:off x="7758802" y="3958927"/>
            <a:ext cx="4015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considerarmos uma bomba perfeitamente semelhante com uma rotação de 2800 rpm, obtenha as suas representações gráficas, especificando as equações da linha de tendências com os seus R². O NPSH tem a mesma variação da HB em relação a variação da rotação.</a:t>
            </a:r>
          </a:p>
        </p:txBody>
      </p:sp>
    </p:spTree>
    <p:extLst>
      <p:ext uri="{BB962C8B-B14F-4D97-AF65-F5344CB8AC3E}">
        <p14:creationId xmlns:p14="http://schemas.microsoft.com/office/powerpoint/2010/main" val="38159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516</Words>
  <Application>Microsoft Office PowerPoint</Application>
  <PresentationFormat>Widescreen</PresentationFormat>
  <Paragraphs>190</Paragraphs>
  <Slides>8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Tema do Office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14</cp:revision>
  <dcterms:created xsi:type="dcterms:W3CDTF">2018-08-17T18:45:39Z</dcterms:created>
  <dcterms:modified xsi:type="dcterms:W3CDTF">2018-08-19T00:53:05Z</dcterms:modified>
</cp:coreProperties>
</file>