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77" r:id="rId3"/>
    <p:sldId id="258" r:id="rId4"/>
    <p:sldId id="273" r:id="rId5"/>
    <p:sldId id="260" r:id="rId6"/>
    <p:sldId id="261" r:id="rId7"/>
    <p:sldId id="262" r:id="rId8"/>
    <p:sldId id="274" r:id="rId9"/>
    <p:sldId id="259" r:id="rId10"/>
    <p:sldId id="275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6" r:id="rId2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0011"/>
    <a:srgbClr val="AE2122"/>
    <a:srgbClr val="F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4660"/>
  </p:normalViewPr>
  <p:slideViewPr>
    <p:cSldViewPr snapToGrid="0">
      <p:cViewPr varScale="1">
        <p:scale>
          <a:sx n="78" d="100"/>
          <a:sy n="78" d="100"/>
        </p:scale>
        <p:origin x="83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CCB</a:t>
            </a:r>
          </a:p>
        </c:rich>
      </c:tx>
      <c:layout>
        <c:manualLayout>
          <c:xMode val="edge"/>
          <c:yMode val="edge"/>
          <c:x val="0.63473875159813575"/>
          <c:y val="3.3367163408269951E-2"/>
        </c:manualLayout>
      </c:layout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Plan1!$C$1</c:f>
              <c:strCache>
                <c:ptCount val="1"/>
                <c:pt idx="0">
                  <c:v>HB (m)</c:v>
                </c:pt>
              </c:strCache>
            </c:strRef>
          </c:tx>
          <c:spPr>
            <a:ln w="28575">
              <a:noFill/>
            </a:ln>
          </c:spPr>
          <c:trendline>
            <c:spPr>
              <a:ln>
                <a:solidFill>
                  <a:schemeClr val="tx2"/>
                </a:solidFill>
              </a:ln>
            </c:spPr>
            <c:trendlineType val="poly"/>
            <c:order val="2"/>
            <c:intercept val="60"/>
            <c:dispRSqr val="1"/>
            <c:dispEq val="1"/>
            <c:trendlineLbl>
              <c:layout>
                <c:manualLayout>
                  <c:x val="9.8220112504482843E-2"/>
                  <c:y val="-5.5615066794380205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200" b="1" baseline="0" dirty="0">
                        <a:solidFill>
                          <a:schemeClr val="tx2"/>
                        </a:solidFill>
                      </a:rPr>
                      <a:t>H</a:t>
                    </a:r>
                    <a:r>
                      <a:rPr lang="en-US" sz="1200" b="1" baseline="-25000" dirty="0">
                        <a:solidFill>
                          <a:schemeClr val="tx2"/>
                        </a:solidFill>
                      </a:rPr>
                      <a:t>B</a:t>
                    </a:r>
                    <a:r>
                      <a:rPr lang="en-US" sz="1200" b="1" baseline="0" dirty="0">
                        <a:solidFill>
                          <a:schemeClr val="tx2"/>
                        </a:solidFill>
                      </a:rPr>
                      <a:t>= -0,02Q</a:t>
                    </a:r>
                    <a:r>
                      <a:rPr lang="en-US" sz="1200" b="1" baseline="30000" dirty="0">
                        <a:solidFill>
                          <a:schemeClr val="tx2"/>
                        </a:solidFill>
                      </a:rPr>
                      <a:t>2</a:t>
                    </a:r>
                    <a:r>
                      <a:rPr lang="en-US" sz="1200" b="1" baseline="0" dirty="0">
                        <a:solidFill>
                          <a:schemeClr val="tx2"/>
                        </a:solidFill>
                      </a:rPr>
                      <a:t> + 60
R² = 1</a:t>
                    </a:r>
                    <a:endParaRPr lang="en-US" sz="1200" b="1" dirty="0">
                      <a:solidFill>
                        <a:schemeClr val="tx2"/>
                      </a:solidFill>
                    </a:endParaRPr>
                  </a:p>
                </c:rich>
              </c:tx>
              <c:numFmt formatCode="ge\r\a\l" sourceLinked="0"/>
            </c:trendlineLbl>
          </c:trendline>
          <c:xVal>
            <c:numRef>
              <c:f>Plan1!$A$2:$A$8</c:f>
              <c:numCache>
                <c:formatCode>ge\r\a\l</c:formatCode>
                <c:ptCount val="7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</c:numCache>
            </c:numRef>
          </c:xVal>
          <c:yVal>
            <c:numRef>
              <c:f>Plan1!$C$2:$C$8</c:f>
              <c:numCache>
                <c:formatCode>#.#00</c:formatCode>
                <c:ptCount val="7"/>
                <c:pt idx="0">
                  <c:v>60</c:v>
                </c:pt>
                <c:pt idx="1">
                  <c:v>59.92</c:v>
                </c:pt>
                <c:pt idx="2">
                  <c:v>59.68</c:v>
                </c:pt>
                <c:pt idx="3">
                  <c:v>59.28</c:v>
                </c:pt>
                <c:pt idx="4">
                  <c:v>58.720000000000013</c:v>
                </c:pt>
                <c:pt idx="5">
                  <c:v>58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C8B-4FB7-91B4-62A205906370}"/>
            </c:ext>
          </c:extLst>
        </c:ser>
        <c:ser>
          <c:idx val="1"/>
          <c:order val="1"/>
          <c:tx>
            <c:v>assoc. em paralelo</c:v>
          </c:tx>
          <c:spPr>
            <a:ln w="28575">
              <a:noFill/>
            </a:ln>
          </c:spPr>
          <c:trendline>
            <c:spPr>
              <a:ln>
                <a:solidFill>
                  <a:srgbClr val="C00000"/>
                </a:solidFill>
              </a:ln>
            </c:spPr>
            <c:trendlineType val="poly"/>
            <c:order val="2"/>
            <c:intercept val="60"/>
            <c:dispRSqr val="1"/>
            <c:dispEq val="1"/>
            <c:trendlineLbl>
              <c:layout>
                <c:manualLayout>
                  <c:x val="0.111407264534645"/>
                  <c:y val="5.0253398671542153E-2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solidFill>
                          <a:srgbClr val="C00000"/>
                        </a:solidFill>
                      </a:defRPr>
                    </a:pPr>
                    <a:r>
                      <a:rPr lang="en-US" sz="1200" b="1" baseline="0">
                        <a:solidFill>
                          <a:srgbClr val="C00000"/>
                        </a:solidFill>
                      </a:rPr>
                      <a:t>H</a:t>
                    </a:r>
                    <a:r>
                      <a:rPr lang="en-US" sz="1200" b="1" baseline="-25000">
                        <a:solidFill>
                          <a:srgbClr val="C00000"/>
                        </a:solidFill>
                      </a:rPr>
                      <a:t>BAP</a:t>
                    </a:r>
                    <a:r>
                      <a:rPr lang="en-US" sz="1200" b="1" baseline="0">
                        <a:solidFill>
                          <a:srgbClr val="C00000"/>
                        </a:solidFill>
                      </a:rPr>
                      <a:t>= -0,005Q</a:t>
                    </a:r>
                    <a:r>
                      <a:rPr lang="en-US" sz="1200" b="1" baseline="30000">
                        <a:solidFill>
                          <a:srgbClr val="C00000"/>
                        </a:solidFill>
                      </a:rPr>
                      <a:t>2</a:t>
                    </a:r>
                    <a:r>
                      <a:rPr lang="en-US" sz="1200" b="1" baseline="0">
                        <a:solidFill>
                          <a:srgbClr val="C00000"/>
                        </a:solidFill>
                      </a:rPr>
                      <a:t> + 60
R² = 1</a:t>
                    </a:r>
                    <a:endParaRPr lang="en-US" sz="1200" b="1">
                      <a:solidFill>
                        <a:srgbClr val="C00000"/>
                      </a:solidFill>
                    </a:endParaRPr>
                  </a:p>
                </c:rich>
              </c:tx>
              <c:numFmt formatCode="ge\r\a\l" sourceLinked="0"/>
              <c:spPr>
                <a:solidFill>
                  <a:sysClr val="window" lastClr="FFFFFF"/>
                </a:solidFill>
              </c:spPr>
            </c:trendlineLbl>
          </c:trendline>
          <c:xVal>
            <c:numRef>
              <c:f>Plan1!$B$2:$B$8</c:f>
              <c:numCache>
                <c:formatCode>ge\r\a\l</c:formatCode>
                <c:ptCount val="7"/>
                <c:pt idx="0">
                  <c:v>0</c:v>
                </c:pt>
                <c:pt idx="1">
                  <c:v>4</c:v>
                </c:pt>
                <c:pt idx="2">
                  <c:v>8</c:v>
                </c:pt>
                <c:pt idx="3">
                  <c:v>12</c:v>
                </c:pt>
                <c:pt idx="4">
                  <c:v>16</c:v>
                </c:pt>
                <c:pt idx="5">
                  <c:v>20</c:v>
                </c:pt>
              </c:numCache>
            </c:numRef>
          </c:xVal>
          <c:yVal>
            <c:numRef>
              <c:f>Plan1!$C$2:$C$8</c:f>
              <c:numCache>
                <c:formatCode>#.#00</c:formatCode>
                <c:ptCount val="7"/>
                <c:pt idx="0">
                  <c:v>60</c:v>
                </c:pt>
                <c:pt idx="1">
                  <c:v>59.92</c:v>
                </c:pt>
                <c:pt idx="2">
                  <c:v>59.68</c:v>
                </c:pt>
                <c:pt idx="3">
                  <c:v>59.28</c:v>
                </c:pt>
                <c:pt idx="4">
                  <c:v>58.720000000000013</c:v>
                </c:pt>
                <c:pt idx="5">
                  <c:v>58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C8B-4FB7-91B4-62A205906370}"/>
            </c:ext>
          </c:extLst>
        </c:ser>
        <c:ser>
          <c:idx val="2"/>
          <c:order val="2"/>
          <c:tx>
            <c:v>CCI</c:v>
          </c:tx>
          <c:spPr>
            <a:ln w="28575">
              <a:noFill/>
            </a:ln>
          </c:spPr>
          <c:trendline>
            <c:spPr>
              <a:ln>
                <a:solidFill>
                  <a:srgbClr val="00B050"/>
                </a:solidFill>
              </a:ln>
            </c:spPr>
            <c:trendlineType val="poly"/>
            <c:order val="2"/>
            <c:intercept val="57"/>
            <c:dispRSqr val="1"/>
            <c:dispEq val="1"/>
            <c:trendlineLbl>
              <c:layout>
                <c:manualLayout>
                  <c:x val="0.20670578157066147"/>
                  <c:y val="-3.3144570778862827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200" b="1" baseline="0">
                        <a:solidFill>
                          <a:srgbClr val="00B050"/>
                        </a:solidFill>
                      </a:rPr>
                      <a:t>H</a:t>
                    </a:r>
                    <a:r>
                      <a:rPr lang="en-US" sz="1200" b="1" baseline="-25000">
                        <a:solidFill>
                          <a:srgbClr val="00B050"/>
                        </a:solidFill>
                      </a:rPr>
                      <a:t>S </a:t>
                    </a:r>
                    <a:r>
                      <a:rPr lang="en-US" sz="1200" b="1" baseline="0">
                        <a:solidFill>
                          <a:srgbClr val="00B050"/>
                        </a:solidFill>
                      </a:rPr>
                      <a:t>= 0,0524Q</a:t>
                    </a:r>
                    <a:r>
                      <a:rPr lang="en-US" sz="1200" b="1" baseline="30000">
                        <a:solidFill>
                          <a:srgbClr val="00B050"/>
                        </a:solidFill>
                      </a:rPr>
                      <a:t>2</a:t>
                    </a:r>
                    <a:r>
                      <a:rPr lang="en-US" sz="1200" b="1" baseline="0">
                        <a:solidFill>
                          <a:srgbClr val="00B050"/>
                        </a:solidFill>
                      </a:rPr>
                      <a:t> + 0,0839Q+ 57
R² = 0,9946</a:t>
                    </a:r>
                    <a:endParaRPr lang="en-US" sz="1200" b="1">
                      <a:solidFill>
                        <a:srgbClr val="00B050"/>
                      </a:solidFill>
                    </a:endParaRPr>
                  </a:p>
                </c:rich>
              </c:tx>
              <c:numFmt formatCode="ge\r\a\l" sourceLinked="0"/>
            </c:trendlineLbl>
          </c:trendline>
          <c:xVal>
            <c:numRef>
              <c:f>Plan1!$A$2:$A$11</c:f>
              <c:numCache>
                <c:formatCode>ge\r\a\l</c:formatCode>
                <c:ptCount val="10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</c:numCache>
            </c:numRef>
          </c:xVal>
          <c:yVal>
            <c:numRef>
              <c:f>Plan1!$D$2:$D$11</c:f>
              <c:numCache>
                <c:formatCode>ge\r\a\l</c:formatCode>
                <c:ptCount val="10"/>
                <c:pt idx="0">
                  <c:v>57</c:v>
                </c:pt>
                <c:pt idx="1">
                  <c:v>57.5</c:v>
                </c:pt>
                <c:pt idx="2">
                  <c:v>58</c:v>
                </c:pt>
                <c:pt idx="3">
                  <c:v>59.5</c:v>
                </c:pt>
                <c:pt idx="4">
                  <c:v>61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2C8B-4FB7-91B4-62A205906370}"/>
            </c:ext>
          </c:extLst>
        </c:ser>
        <c:ser>
          <c:idx val="3"/>
          <c:order val="3"/>
          <c:tx>
            <c:v>CCI'</c:v>
          </c:tx>
          <c:spPr>
            <a:ln w="28575">
              <a:noFill/>
            </a:ln>
          </c:spPr>
          <c:trendline>
            <c:spPr>
              <a:ln>
                <a:solidFill>
                  <a:srgbClr val="7030A0"/>
                </a:solidFill>
              </a:ln>
            </c:spPr>
            <c:trendlineType val="poly"/>
            <c:order val="2"/>
            <c:intercept val="57"/>
            <c:dispRSqr val="1"/>
            <c:dispEq val="1"/>
            <c:trendlineLbl>
              <c:layout>
                <c:manualLayout>
                  <c:x val="0.10521329454348403"/>
                  <c:y val="-7.4352849683368513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200" b="1" baseline="0">
                        <a:solidFill>
                          <a:srgbClr val="7030A0"/>
                        </a:solidFill>
                      </a:rPr>
                      <a:t>H</a:t>
                    </a:r>
                    <a:r>
                      <a:rPr lang="en-US" sz="1200" b="1" baseline="-25000">
                        <a:solidFill>
                          <a:srgbClr val="7030A0"/>
                        </a:solidFill>
                      </a:rPr>
                      <a:t>S'</a:t>
                    </a:r>
                    <a:r>
                      <a:rPr lang="en-US" sz="1200" b="1" baseline="0">
                        <a:solidFill>
                          <a:srgbClr val="7030A0"/>
                        </a:solidFill>
                      </a:rPr>
                      <a:t>= 1E-17Q</a:t>
                    </a:r>
                    <a:r>
                      <a:rPr lang="en-US" sz="1200" b="1" baseline="30000">
                        <a:solidFill>
                          <a:srgbClr val="7030A0"/>
                        </a:solidFill>
                      </a:rPr>
                      <a:t>2</a:t>
                    </a:r>
                    <a:r>
                      <a:rPr lang="en-US" sz="1200" b="1" baseline="0">
                        <a:solidFill>
                          <a:srgbClr val="7030A0"/>
                        </a:solidFill>
                      </a:rPr>
                      <a:t> + 0,1Q + 57
R² = 1</a:t>
                    </a:r>
                    <a:endParaRPr lang="en-US" sz="1200" b="1">
                      <a:solidFill>
                        <a:srgbClr val="7030A0"/>
                      </a:solidFill>
                    </a:endParaRPr>
                  </a:p>
                </c:rich>
              </c:tx>
              <c:numFmt formatCode="ge\r\a\l" sourceLinked="0"/>
            </c:trendlineLbl>
          </c:trendline>
          <c:xVal>
            <c:numRef>
              <c:f>Plan1!$E$2:$E$7</c:f>
              <c:numCache>
                <c:formatCode>ge\r\a\l</c:formatCode>
                <c:ptCount val="6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</c:numCache>
            </c:numRef>
          </c:xVal>
          <c:yVal>
            <c:numRef>
              <c:f>Plan1!$F$2:$F$7</c:f>
              <c:numCache>
                <c:formatCode>ge\r\a\l</c:formatCode>
                <c:ptCount val="6"/>
                <c:pt idx="0">
                  <c:v>57</c:v>
                </c:pt>
                <c:pt idx="1">
                  <c:v>57.5</c:v>
                </c:pt>
                <c:pt idx="2">
                  <c:v>58</c:v>
                </c:pt>
                <c:pt idx="3">
                  <c:v>58.5</c:v>
                </c:pt>
                <c:pt idx="4">
                  <c:v>59</c:v>
                </c:pt>
                <c:pt idx="5">
                  <c:v>59.5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2C8B-4FB7-91B4-62A2059063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4570496"/>
        <c:axId val="84572416"/>
      </c:scatterChart>
      <c:valAx>
        <c:axId val="84570496"/>
        <c:scaling>
          <c:orientation val="minMax"/>
          <c:max val="30"/>
        </c:scaling>
        <c:delete val="1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Q(m³/h)</a:t>
                </a:r>
              </a:p>
            </c:rich>
          </c:tx>
          <c:overlay val="0"/>
        </c:title>
        <c:numFmt formatCode="ge\r\a\l" sourceLinked="1"/>
        <c:majorTickMark val="in"/>
        <c:minorTickMark val="in"/>
        <c:tickLblPos val="nextTo"/>
        <c:crossAx val="84572416"/>
        <c:crosses val="autoZero"/>
        <c:crossBetween val="midCat"/>
      </c:valAx>
      <c:valAx>
        <c:axId val="8457241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HB (m)</a:t>
                </a:r>
              </a:p>
            </c:rich>
          </c:tx>
          <c:overlay val="0"/>
        </c:title>
        <c:numFmt formatCode="#.#00" sourceLinked="1"/>
        <c:majorTickMark val="in"/>
        <c:minorTickMark val="in"/>
        <c:tickLblPos val="nextTo"/>
        <c:crossAx val="84570496"/>
        <c:crossesAt val="0"/>
        <c:crossBetween val="midCat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Dados_calculos!$C$1</c:f>
              <c:strCache>
                <c:ptCount val="1"/>
                <c:pt idx="0">
                  <c:v>HB (m)</c:v>
                </c:pt>
              </c:strCache>
            </c:strRef>
          </c:tx>
          <c:spPr>
            <a:ln w="28575">
              <a:noFill/>
            </a:ln>
          </c:spPr>
          <c:trendline>
            <c:spPr>
              <a:ln>
                <a:solidFill>
                  <a:schemeClr val="tx2"/>
                </a:solidFill>
              </a:ln>
            </c:spPr>
            <c:trendlineType val="poly"/>
            <c:order val="2"/>
            <c:intercept val="26"/>
            <c:dispRSqr val="1"/>
            <c:dispEq val="1"/>
            <c:trendlineLbl>
              <c:layout>
                <c:manualLayout>
                  <c:x val="0.19475354138609713"/>
                  <c:y val="-0.16463121525154217"/>
                </c:manualLayout>
              </c:layout>
              <c:tx>
                <c:rich>
                  <a:bodyPr/>
                  <a:lstStyle/>
                  <a:p>
                    <a:pPr>
                      <a:defRPr sz="1800" b="1">
                        <a:solidFill>
                          <a:schemeClr val="tx2"/>
                        </a:solidFill>
                      </a:defRPr>
                    </a:pPr>
                    <a:r>
                      <a:rPr lang="en-US" sz="1800" b="1" baseline="0" dirty="0" err="1">
                        <a:solidFill>
                          <a:schemeClr val="tx2"/>
                        </a:solidFill>
                      </a:rPr>
                      <a:t>H</a:t>
                    </a:r>
                    <a:r>
                      <a:rPr lang="en-US" sz="1800" b="1" baseline="-25000" dirty="0" err="1">
                        <a:solidFill>
                          <a:schemeClr val="tx2"/>
                        </a:solidFill>
                      </a:rPr>
                      <a:t>Bap</a:t>
                    </a:r>
                    <a:r>
                      <a:rPr lang="en-US" sz="1800" b="1" baseline="0" dirty="0">
                        <a:solidFill>
                          <a:schemeClr val="tx2"/>
                        </a:solidFill>
                      </a:rPr>
                      <a:t>= -0,0404 Q</a:t>
                    </a:r>
                    <a:r>
                      <a:rPr lang="en-US" sz="1800" b="1" baseline="-25000" dirty="0">
                        <a:solidFill>
                          <a:schemeClr val="tx2"/>
                        </a:solidFill>
                      </a:rPr>
                      <a:t>ap</a:t>
                    </a:r>
                    <a:r>
                      <a:rPr lang="en-US" sz="1800" b="1" baseline="30000" dirty="0">
                        <a:solidFill>
                          <a:schemeClr val="tx2"/>
                        </a:solidFill>
                      </a:rPr>
                      <a:t>2</a:t>
                    </a:r>
                    <a:r>
                      <a:rPr lang="en-US" sz="1800" b="1" baseline="0" dirty="0">
                        <a:solidFill>
                          <a:schemeClr val="tx2"/>
                        </a:solidFill>
                      </a:rPr>
                      <a:t> + 0,3651Q</a:t>
                    </a:r>
                    <a:r>
                      <a:rPr lang="en-US" sz="1800" b="1" baseline="-25000" dirty="0">
                        <a:solidFill>
                          <a:schemeClr val="tx2"/>
                        </a:solidFill>
                      </a:rPr>
                      <a:t>ap</a:t>
                    </a:r>
                    <a:r>
                      <a:rPr lang="en-US" sz="1800" b="1" baseline="0" dirty="0">
                        <a:solidFill>
                          <a:schemeClr val="tx2"/>
                        </a:solidFill>
                      </a:rPr>
                      <a:t>+ 26
R² = 1</a:t>
                    </a:r>
                    <a:endParaRPr lang="en-US" sz="1800" b="1" dirty="0">
                      <a:solidFill>
                        <a:schemeClr val="tx2"/>
                      </a:solidFill>
                    </a:endParaRPr>
                  </a:p>
                </c:rich>
              </c:tx>
              <c:numFmt formatCode="ge\r\a\l" sourceLinked="0"/>
            </c:trendlineLbl>
          </c:trendline>
          <c:xVal>
            <c:numRef>
              <c:f>Dados_calculos!$B$2:$B$10</c:f>
              <c:numCache>
                <c:formatCode>General</c:formatCode>
                <c:ptCount val="9"/>
                <c:pt idx="0">
                  <c:v>0</c:v>
                </c:pt>
                <c:pt idx="1">
                  <c:v>4</c:v>
                </c:pt>
                <c:pt idx="2">
                  <c:v>8</c:v>
                </c:pt>
                <c:pt idx="3">
                  <c:v>12</c:v>
                </c:pt>
                <c:pt idx="4">
                  <c:v>16</c:v>
                </c:pt>
                <c:pt idx="5">
                  <c:v>20</c:v>
                </c:pt>
                <c:pt idx="6">
                  <c:v>24</c:v>
                </c:pt>
                <c:pt idx="7">
                  <c:v>28</c:v>
                </c:pt>
                <c:pt idx="8">
                  <c:v>29</c:v>
                </c:pt>
              </c:numCache>
            </c:numRef>
          </c:xVal>
          <c:yVal>
            <c:numRef>
              <c:f>Dados_calculos!$C$2:$C$10</c:f>
              <c:numCache>
                <c:formatCode>General</c:formatCode>
                <c:ptCount val="9"/>
                <c:pt idx="0">
                  <c:v>26</c:v>
                </c:pt>
                <c:pt idx="1">
                  <c:v>26.8</c:v>
                </c:pt>
                <c:pt idx="2">
                  <c:v>26.3</c:v>
                </c:pt>
                <c:pt idx="3">
                  <c:v>24.6</c:v>
                </c:pt>
                <c:pt idx="4">
                  <c:v>21.5</c:v>
                </c:pt>
                <c:pt idx="5">
                  <c:v>17.100000000000001</c:v>
                </c:pt>
                <c:pt idx="6">
                  <c:v>11.5</c:v>
                </c:pt>
                <c:pt idx="7">
                  <c:v>4.5</c:v>
                </c:pt>
                <c:pt idx="8">
                  <c:v>2.6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DFE-42EE-9D01-1D68115F2C5D}"/>
            </c:ext>
          </c:extLst>
        </c:ser>
        <c:ser>
          <c:idx val="1"/>
          <c:order val="1"/>
          <c:tx>
            <c:v>CCI_ap</c:v>
          </c:tx>
          <c:spPr>
            <a:ln w="28575">
              <a:noFill/>
            </a:ln>
          </c:spPr>
          <c:trendline>
            <c:spPr>
              <a:ln>
                <a:solidFill>
                  <a:srgbClr val="C00000"/>
                </a:solidFill>
              </a:ln>
            </c:spPr>
            <c:trendlineType val="poly"/>
            <c:order val="2"/>
            <c:intercept val="3"/>
            <c:dispRSqr val="1"/>
            <c:dispEq val="1"/>
            <c:trendlineLbl>
              <c:tx>
                <c:rich>
                  <a:bodyPr/>
                  <a:lstStyle/>
                  <a:p>
                    <a:pPr>
                      <a:defRPr sz="1800" b="1">
                        <a:solidFill>
                          <a:srgbClr val="C00000"/>
                        </a:solidFill>
                      </a:defRPr>
                    </a:pPr>
                    <a:r>
                      <a:rPr lang="en-US" sz="1800" b="1" baseline="0">
                        <a:solidFill>
                          <a:srgbClr val="C00000"/>
                        </a:solidFill>
                      </a:rPr>
                      <a:t>H</a:t>
                    </a:r>
                    <a:r>
                      <a:rPr lang="en-US" sz="1800" b="1" baseline="-25000">
                        <a:solidFill>
                          <a:srgbClr val="C00000"/>
                        </a:solidFill>
                      </a:rPr>
                      <a:t>S</a:t>
                    </a:r>
                    <a:r>
                      <a:rPr lang="en-US" sz="1800" b="1" baseline="0">
                        <a:solidFill>
                          <a:srgbClr val="C00000"/>
                        </a:solidFill>
                      </a:rPr>
                      <a:t> = 0,0339Q</a:t>
                    </a:r>
                    <a:r>
                      <a:rPr lang="en-US" sz="1800" b="1" baseline="-25000">
                        <a:solidFill>
                          <a:srgbClr val="C00000"/>
                        </a:solidFill>
                      </a:rPr>
                      <a:t>ap </a:t>
                    </a:r>
                    <a:r>
                      <a:rPr lang="en-US" sz="1800" b="1" baseline="30000">
                        <a:solidFill>
                          <a:srgbClr val="C00000"/>
                        </a:solidFill>
                      </a:rPr>
                      <a:t>2</a:t>
                    </a:r>
                    <a:r>
                      <a:rPr lang="en-US" sz="1800" b="1" baseline="0">
                        <a:solidFill>
                          <a:srgbClr val="C00000"/>
                        </a:solidFill>
                      </a:rPr>
                      <a:t>+ 0,0506Q </a:t>
                    </a:r>
                    <a:r>
                      <a:rPr lang="en-US" sz="1800" b="1" baseline="-25000">
                        <a:solidFill>
                          <a:srgbClr val="C00000"/>
                        </a:solidFill>
                      </a:rPr>
                      <a:t>ap</a:t>
                    </a:r>
                    <a:r>
                      <a:rPr lang="en-US" sz="1800" b="1" baseline="0">
                        <a:solidFill>
                          <a:srgbClr val="C00000"/>
                        </a:solidFill>
                      </a:rPr>
                      <a:t>+ 3
R² = 1</a:t>
                    </a:r>
                    <a:endParaRPr lang="en-US" sz="1800" b="1">
                      <a:solidFill>
                        <a:srgbClr val="C00000"/>
                      </a:solidFill>
                    </a:endParaRPr>
                  </a:p>
                </c:rich>
              </c:tx>
              <c:numFmt formatCode="ge\r\a\l" sourceLinked="0"/>
            </c:trendlineLbl>
          </c:trendline>
          <c:xVal>
            <c:numRef>
              <c:f>Dados_calculos!$B$2:$B$10</c:f>
              <c:numCache>
                <c:formatCode>General</c:formatCode>
                <c:ptCount val="9"/>
                <c:pt idx="0">
                  <c:v>0</c:v>
                </c:pt>
                <c:pt idx="1">
                  <c:v>4</c:v>
                </c:pt>
                <c:pt idx="2">
                  <c:v>8</c:v>
                </c:pt>
                <c:pt idx="3">
                  <c:v>12</c:v>
                </c:pt>
                <c:pt idx="4">
                  <c:v>16</c:v>
                </c:pt>
                <c:pt idx="5">
                  <c:v>20</c:v>
                </c:pt>
                <c:pt idx="6">
                  <c:v>24</c:v>
                </c:pt>
                <c:pt idx="7">
                  <c:v>28</c:v>
                </c:pt>
                <c:pt idx="8">
                  <c:v>29</c:v>
                </c:pt>
              </c:numCache>
            </c:numRef>
          </c:xVal>
          <c:yVal>
            <c:numRef>
              <c:f>Dados_calculos!$G$2:$G$10</c:f>
              <c:numCache>
                <c:formatCode>0.0</c:formatCode>
                <c:ptCount val="9"/>
                <c:pt idx="0">
                  <c:v>3</c:v>
                </c:pt>
                <c:pt idx="1">
                  <c:v>3.7038151049476173</c:v>
                </c:pt>
                <c:pt idx="2">
                  <c:v>5.5494300780224481</c:v>
                </c:pt>
                <c:pt idx="3">
                  <c:v>8.4865134434343155</c:v>
                </c:pt>
                <c:pt idx="4">
                  <c:v>12.503003047927848</c:v>
                </c:pt>
                <c:pt idx="5">
                  <c:v>17.593492660561687</c:v>
                </c:pt>
                <c:pt idx="6">
                  <c:v>23.754976675191664</c:v>
                </c:pt>
                <c:pt idx="7">
                  <c:v>30.985566150354323</c:v>
                </c:pt>
                <c:pt idx="8">
                  <c:v>32.9601013058872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DFE-42EE-9D01-1D68115F2C5D}"/>
            </c:ext>
          </c:extLst>
        </c:ser>
        <c:ser>
          <c:idx val="2"/>
          <c:order val="2"/>
          <c:tx>
            <c:v>rendimento</c:v>
          </c:tx>
          <c:spPr>
            <a:ln w="28575">
              <a:noFill/>
            </a:ln>
          </c:spPr>
          <c:trendline>
            <c:spPr>
              <a:ln>
                <a:solidFill>
                  <a:srgbClr val="00B050"/>
                </a:solidFill>
              </a:ln>
            </c:spPr>
            <c:trendlineType val="poly"/>
            <c:order val="2"/>
            <c:dispRSqr val="1"/>
            <c:dispEq val="1"/>
            <c:trendlineLbl>
              <c:layout>
                <c:manualLayout>
                  <c:x val="0.35227792552641485"/>
                  <c:y val="1.4604572417759634E-2"/>
                </c:manualLayout>
              </c:layout>
              <c:tx>
                <c:rich>
                  <a:bodyPr/>
                  <a:lstStyle/>
                  <a:p>
                    <a:pPr>
                      <a:defRPr sz="1800" b="1">
                        <a:solidFill>
                          <a:srgbClr val="00B050"/>
                        </a:solidFill>
                      </a:defRPr>
                    </a:pPr>
                    <a:r>
                      <a:rPr lang="en-US" sz="1800" b="1" baseline="0">
                        <a:solidFill>
                          <a:srgbClr val="00B050"/>
                        </a:solidFill>
                        <a:latin typeface="Symbol" pitchFamily="18" charset="2"/>
                      </a:rPr>
                      <a:t>h</a:t>
                    </a:r>
                    <a:r>
                      <a:rPr lang="en-US" sz="1800" b="1" baseline="-25000">
                        <a:solidFill>
                          <a:srgbClr val="00B050"/>
                        </a:solidFill>
                      </a:rPr>
                      <a:t>B</a:t>
                    </a:r>
                    <a:r>
                      <a:rPr lang="en-US" sz="1800" b="1" baseline="0">
                        <a:solidFill>
                          <a:srgbClr val="00B050"/>
                        </a:solidFill>
                      </a:rPr>
                      <a:t> = -0,0848Q</a:t>
                    </a:r>
                    <a:r>
                      <a:rPr lang="en-US" sz="1800" b="1" baseline="30000">
                        <a:solidFill>
                          <a:srgbClr val="00B050"/>
                        </a:solidFill>
                      </a:rPr>
                      <a:t>2</a:t>
                    </a:r>
                    <a:r>
                      <a:rPr lang="en-US" sz="1800" b="1" baseline="0">
                        <a:solidFill>
                          <a:srgbClr val="00B050"/>
                        </a:solidFill>
                      </a:rPr>
                      <a:t> + 1,5268Q + 49,286
R² = 0,9972</a:t>
                    </a:r>
                    <a:endParaRPr lang="en-US" sz="1800" b="1">
                      <a:solidFill>
                        <a:srgbClr val="00B050"/>
                      </a:solidFill>
                    </a:endParaRPr>
                  </a:p>
                </c:rich>
              </c:tx>
              <c:numFmt formatCode="ge\r\a\l" sourceLinked="0"/>
            </c:trendlineLbl>
          </c:trendline>
          <c:xVal>
            <c:numRef>
              <c:f>Dados_calculos!$A$3:$A$9</c:f>
              <c:numCache>
                <c:formatCode>General</c:formatCode>
                <c:ptCount val="7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12</c:v>
                </c:pt>
                <c:pt idx="6">
                  <c:v>14</c:v>
                </c:pt>
              </c:numCache>
            </c:numRef>
          </c:xVal>
          <c:yVal>
            <c:numRef>
              <c:f>Dados_calculos!$D$3:$D$9</c:f>
              <c:numCache>
                <c:formatCode>General</c:formatCode>
                <c:ptCount val="7"/>
                <c:pt idx="0">
                  <c:v>52</c:v>
                </c:pt>
                <c:pt idx="1">
                  <c:v>54</c:v>
                </c:pt>
                <c:pt idx="2">
                  <c:v>55.5</c:v>
                </c:pt>
                <c:pt idx="3">
                  <c:v>56</c:v>
                </c:pt>
                <c:pt idx="4">
                  <c:v>56</c:v>
                </c:pt>
                <c:pt idx="5">
                  <c:v>55.5</c:v>
                </c:pt>
                <c:pt idx="6">
                  <c:v>54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EDFE-42EE-9D01-1D68115F2C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4630912"/>
        <c:axId val="124194816"/>
      </c:scatterChart>
      <c:valAx>
        <c:axId val="1246309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Q</a:t>
                </a:r>
                <a:r>
                  <a:rPr lang="en-US" sz="1600" baseline="-25000"/>
                  <a:t>ap</a:t>
                </a:r>
                <a:r>
                  <a:rPr lang="en-US" sz="1600"/>
                  <a:t> (m³/h)</a:t>
                </a:r>
              </a:p>
            </c:rich>
          </c:tx>
          <c:overlay val="0"/>
        </c:title>
        <c:numFmt formatCode="General" sourceLinked="1"/>
        <c:majorTickMark val="in"/>
        <c:minorTickMark val="in"/>
        <c:tickLblPos val="nextTo"/>
        <c:txPr>
          <a:bodyPr/>
          <a:lstStyle/>
          <a:p>
            <a:pPr>
              <a:defRPr sz="1600"/>
            </a:pPr>
            <a:endParaRPr lang="pt-BR"/>
          </a:p>
        </c:txPr>
        <c:crossAx val="124194816"/>
        <c:crosses val="autoZero"/>
        <c:crossBetween val="midCat"/>
      </c:valAx>
      <c:valAx>
        <c:axId val="12419481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H</a:t>
                </a:r>
                <a:r>
                  <a:rPr lang="en-US" sz="1600" baseline="-25000"/>
                  <a:t>B</a:t>
                </a:r>
                <a:r>
                  <a:rPr lang="en-US" sz="1600"/>
                  <a:t>(m)</a:t>
                </a:r>
              </a:p>
            </c:rich>
          </c:tx>
          <c:layout>
            <c:manualLayout>
              <c:xMode val="edge"/>
              <c:yMode val="edge"/>
              <c:x val="0"/>
              <c:y val="0.36450374550314069"/>
            </c:manualLayout>
          </c:layout>
          <c:overlay val="0"/>
        </c:title>
        <c:numFmt formatCode="General" sourceLinked="1"/>
        <c:majorTickMark val="in"/>
        <c:minorTickMark val="in"/>
        <c:tickLblPos val="nextTo"/>
        <c:txPr>
          <a:bodyPr/>
          <a:lstStyle/>
          <a:p>
            <a:pPr>
              <a:defRPr sz="1600"/>
            </a:pPr>
            <a:endParaRPr lang="pt-BR"/>
          </a:p>
        </c:txPr>
        <c:crossAx val="124630912"/>
        <c:crosses val="autoZero"/>
        <c:crossBetween val="midCat"/>
      </c:valAx>
    </c:plotArea>
    <c:legend>
      <c:legendPos val="b"/>
      <c:overlay val="0"/>
      <c:txPr>
        <a:bodyPr/>
        <a:lstStyle/>
        <a:p>
          <a:pPr>
            <a:defRPr sz="12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E81F0F-40E8-44F9-BE79-B9C71266CABF}" type="datetimeFigureOut">
              <a:rPr lang="pt-BR" smtClean="0"/>
              <a:t>17/09/2018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5470B-DD63-4D56-A89B-1D7231287A7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7909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1DEF25-CD5B-422A-9D9D-D0F403A6E65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63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9495-2060-4152-83AB-9FF0873118EE}" type="datetimeFigureOut">
              <a:rPr lang="pt-BR" smtClean="0"/>
              <a:t>17/09/2018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55749-CEC4-46B3-A431-C0A8312CE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563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9495-2060-4152-83AB-9FF0873118EE}" type="datetimeFigureOut">
              <a:rPr lang="pt-BR" smtClean="0"/>
              <a:t>17/09/2018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55749-CEC4-46B3-A431-C0A8312CE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9149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9495-2060-4152-83AB-9FF0873118EE}" type="datetimeFigureOut">
              <a:rPr lang="pt-BR" smtClean="0"/>
              <a:t>17/09/2018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55749-CEC4-46B3-A431-C0A8312CE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913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9495-2060-4152-83AB-9FF0873118EE}" type="datetimeFigureOut">
              <a:rPr lang="pt-BR" smtClean="0"/>
              <a:t>17/09/2018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55749-CEC4-46B3-A431-C0A8312CE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8790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9495-2060-4152-83AB-9FF0873118EE}" type="datetimeFigureOut">
              <a:rPr lang="pt-BR" smtClean="0"/>
              <a:t>17/09/2018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55749-CEC4-46B3-A431-C0A8312CE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2117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9495-2060-4152-83AB-9FF0873118EE}" type="datetimeFigureOut">
              <a:rPr lang="pt-BR" smtClean="0"/>
              <a:t>17/09/2018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55749-CEC4-46B3-A431-C0A8312CE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591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9495-2060-4152-83AB-9FF0873118EE}" type="datetimeFigureOut">
              <a:rPr lang="pt-BR" smtClean="0"/>
              <a:t>17/09/2018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55749-CEC4-46B3-A431-C0A8312CE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0945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9495-2060-4152-83AB-9FF0873118EE}" type="datetimeFigureOut">
              <a:rPr lang="pt-BR" smtClean="0"/>
              <a:t>17/09/2018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55749-CEC4-46B3-A431-C0A8312CE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1652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9495-2060-4152-83AB-9FF0873118EE}" type="datetimeFigureOut">
              <a:rPr lang="pt-BR" smtClean="0"/>
              <a:t>17/09/2018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55749-CEC4-46B3-A431-C0A8312CE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9157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9495-2060-4152-83AB-9FF0873118EE}" type="datetimeFigureOut">
              <a:rPr lang="pt-BR" smtClean="0"/>
              <a:t>17/09/2018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55749-CEC4-46B3-A431-C0A8312CE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8230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B9495-2060-4152-83AB-9FF0873118EE}" type="datetimeFigureOut">
              <a:rPr lang="pt-BR" smtClean="0"/>
              <a:t>17/09/2018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55749-CEC4-46B3-A431-C0A8312CE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364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B9495-2060-4152-83AB-9FF0873118EE}" type="datetimeFigureOut">
              <a:rPr lang="pt-BR" smtClean="0"/>
              <a:t>17/09/2018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55749-CEC4-46B3-A431-C0A8312CEF2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1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2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gif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7.png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7542940" y="412870"/>
            <a:ext cx="4295099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6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Gabriola" panose="04040605051002020D02" pitchFamily="82" charset="0"/>
              </a:rPr>
              <a:t>Aula  7 de </a:t>
            </a:r>
          </a:p>
          <a:p>
            <a:pPr algn="ctr"/>
            <a:r>
              <a:rPr lang="pt-BR" sz="6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Gabriola" panose="04040605051002020D02" pitchFamily="82" charset="0"/>
              </a:rPr>
              <a:t>Hidráulica II</a:t>
            </a:r>
          </a:p>
        </p:txBody>
      </p:sp>
      <p:sp>
        <p:nvSpPr>
          <p:cNvPr id="7" name="Retângulo 6"/>
          <p:cNvSpPr/>
          <p:nvPr/>
        </p:nvSpPr>
        <p:spPr>
          <a:xfrm>
            <a:off x="8119711" y="2856906"/>
            <a:ext cx="331853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B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ASSOCIAÇÃO </a:t>
            </a:r>
          </a:p>
          <a:p>
            <a:pPr algn="ctr"/>
            <a:r>
              <a:rPr lang="pt-B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DE BOMBAS</a:t>
            </a:r>
          </a:p>
        </p:txBody>
      </p:sp>
      <p:pic>
        <p:nvPicPr>
          <p:cNvPr id="40" name="Imagem 39" descr="aula_10_pos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46999" y="1874686"/>
            <a:ext cx="4486902" cy="4201112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-1" y="405949"/>
            <a:ext cx="698090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CASA DE MÁQUINA  </a:t>
            </a:r>
            <a:r>
              <a:rPr lang="pt-BR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COM UMA </a:t>
            </a:r>
            <a:r>
              <a:rPr lang="pt-B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BOMBA OPERANDO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6BAB1CB-273C-48BD-AB8D-857D60F46C9E}"/>
              </a:ext>
            </a:extLst>
          </p:cNvPr>
          <p:cNvSpPr/>
          <p:nvPr/>
        </p:nvSpPr>
        <p:spPr>
          <a:xfrm>
            <a:off x="275303" y="241173"/>
            <a:ext cx="11700387" cy="6444763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58268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79490" y="630045"/>
            <a:ext cx="11110734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Uma bomba centr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fuga com 3500 rpm apresenta as seguintes equa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ões caracter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sticas de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carga manom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trica e rendimento: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3062371"/>
              </p:ext>
            </p:extLst>
          </p:nvPr>
        </p:nvGraphicFramePr>
        <p:xfrm>
          <a:off x="1214204" y="1984101"/>
          <a:ext cx="8004525" cy="9968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ção" r:id="rId3" imgW="5118100" imgH="635000" progId="Equation.3">
                  <p:embed/>
                </p:oleObj>
              </mc:Choice>
              <mc:Fallback>
                <p:oleObj name="Equação" r:id="rId3" imgW="5118100" imgH="635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204" y="1984101"/>
                        <a:ext cx="8004525" cy="9968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69289" y="1503620"/>
            <a:ext cx="11308050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0363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0363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altLang="pt-B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0363"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Pede-se determinar: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449263" marR="0" lvl="0" indent="-88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equa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ão de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kumimoji="0" lang="pt-BR" altLang="pt-BR" sz="2400" b="0" i="0" u="none" strike="noStrike" cap="none" normalizeH="0" baseline="-3000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Bap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f(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kumimoji="0" lang="pt-BR" altLang="pt-BR" sz="2400" b="0" i="0" u="none" strike="noStrike" cap="none" normalizeH="0" baseline="-3000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considerando a associa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ão paralelo de duas bombas idênticas 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descrita no enunciado;</a:t>
            </a:r>
            <a:endParaRPr kumimoji="0" lang="pt-BR" altLang="pt-BR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  <a:p>
            <a:pPr marL="449263" marR="0" lvl="0" indent="-88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equa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ão de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kumimoji="0" lang="pt-BR" altLang="pt-BR" sz="2400" b="0" i="0" u="none" strike="noStrike" cap="none" normalizeH="0" baseline="-3000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f(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</a:t>
            </a:r>
            <a:r>
              <a:rPr kumimoji="0" lang="pt-BR" altLang="pt-BR" sz="2400" b="0" i="0" u="none" strike="noStrike" cap="none" normalizeH="0" baseline="-3000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considerando a associa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ão s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rie de duas bombas idênticas 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à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descrita no enunciado; </a:t>
            </a:r>
          </a:p>
          <a:p>
            <a:pPr marL="449263" marR="0" lvl="0" indent="-88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 equa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ões de H</a:t>
            </a:r>
            <a:r>
              <a:rPr kumimoji="0" lang="pt-BR" altLang="pt-BR" sz="2400" b="0" i="0" u="none" strike="noStrike" cap="none" normalizeH="0" baseline="-3000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f(Q) e </a:t>
            </a:r>
            <a:r>
              <a:rPr kumimoji="0" lang="pt-BR" altLang="pt-BR" sz="2400" b="0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Symbol" panose="05050102010706020507" pitchFamily="18" charset="2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kumimoji="0" lang="pt-BR" altLang="pt-BR" sz="2400" b="0" i="0" u="none" strike="noStrike" cap="none" normalizeH="0" baseline="-3000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f(Q) quando a rota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</a:t>
            </a:r>
            <a:r>
              <a:rPr kumimoji="0" lang="pt-BR" altLang="pt-BR" sz="24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ão da bomba for alterada para 1750 rpm. </a:t>
            </a:r>
            <a:endParaRPr kumimoji="0" lang="pt-BR" altLang="pt-BR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EDF2F936-485F-4928-ABD5-589C980DCB7C}"/>
              </a:ext>
            </a:extLst>
          </p:cNvPr>
          <p:cNvSpPr/>
          <p:nvPr/>
        </p:nvSpPr>
        <p:spPr>
          <a:xfrm>
            <a:off x="275303" y="241173"/>
            <a:ext cx="11700387" cy="6444763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05619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 descr="exercicio_associaçã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0" y="928671"/>
            <a:ext cx="9144000" cy="578866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9720" y="285728"/>
            <a:ext cx="5072066" cy="3143248"/>
          </a:xfrm>
        </p:spPr>
        <p:txBody>
          <a:bodyPr>
            <a:noAutofit/>
          </a:bodyPr>
          <a:lstStyle/>
          <a:p>
            <a:r>
              <a:rPr lang="pt-BR" sz="1600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Outro problema:</a:t>
            </a:r>
            <a:br>
              <a:rPr lang="pt-BR" sz="1600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pt-BR" sz="1600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1600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Considere a instalação ao lado, que pode operar só com uma bomba, com bombas associadas em série e paralelo. </a:t>
            </a:r>
            <a:br>
              <a:rPr lang="pt-BR" sz="1600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pt-BR" sz="1600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1600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Sabe-se que a tubulação é de aço 40 com um único diâmetro nominal de 1,5” (K=4,6e-5 m), que as válvulas são da MIPEL e os demais acessórios são da Tupy e que o medidor de vazão (</a:t>
            </a:r>
            <a:r>
              <a:rPr lang="pt-BR" sz="1600" b="1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</a:t>
            </a:r>
            <a:r>
              <a:rPr lang="pt-BR" sz="1600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 é um Venturi com comprimento equivalente igual a 4,36 m. </a:t>
            </a:r>
            <a:endParaRPr lang="en-US" sz="1600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7096132" y="4643447"/>
            <a:ext cx="32861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accent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 singularidades </a:t>
            </a:r>
            <a:r>
              <a:rPr lang="pt-BR" b="1" dirty="0">
                <a:solidFill>
                  <a:schemeClr val="accent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pt-BR" dirty="0">
                <a:solidFill>
                  <a:schemeClr val="accent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pt-BR" b="1" dirty="0">
                <a:solidFill>
                  <a:schemeClr val="accent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pt-BR" dirty="0">
                <a:solidFill>
                  <a:schemeClr val="accent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pt-BR" b="1" dirty="0">
                <a:solidFill>
                  <a:schemeClr val="accent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pt-BR" dirty="0">
                <a:solidFill>
                  <a:schemeClr val="accent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pt-BR" b="1" dirty="0">
                <a:solidFill>
                  <a:schemeClr val="accent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pt-BR" dirty="0">
                <a:solidFill>
                  <a:schemeClr val="accent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e </a:t>
            </a:r>
            <a:r>
              <a:rPr lang="pt-BR" b="1" dirty="0">
                <a:solidFill>
                  <a:schemeClr val="accent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pt-BR" dirty="0">
                <a:solidFill>
                  <a:schemeClr val="accent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são válvulas esferas de passagem plena, RV válvula de retenção vertical da MIPEL e VGA é válvula globo angular sem guia da MIPEL</a:t>
            </a:r>
            <a:endParaRPr lang="en-US" dirty="0">
              <a:solidFill>
                <a:schemeClr val="accent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8C4DFE40-A293-4232-90DC-7D4F79D3F627}"/>
              </a:ext>
            </a:extLst>
          </p:cNvPr>
          <p:cNvSpPr/>
          <p:nvPr/>
        </p:nvSpPr>
        <p:spPr>
          <a:xfrm>
            <a:off x="275303" y="241173"/>
            <a:ext cx="11700387" cy="6444763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8619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associação_paralel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57350" y="857250"/>
            <a:ext cx="9010650" cy="600075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95472" y="357166"/>
            <a:ext cx="4400552" cy="1000132"/>
          </a:xfrm>
        </p:spPr>
        <p:txBody>
          <a:bodyPr>
            <a:noAutofit/>
          </a:bodyPr>
          <a:lstStyle/>
          <a:p>
            <a:r>
              <a:rPr lang="pt-BR" sz="1600" dirty="0">
                <a:solidFill>
                  <a:schemeClr val="accent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Para viabilizar o funcionamento adequado da associação em paralelo de duas bombas iguais, deve-se ter cada uma contribuindo com </a:t>
            </a:r>
            <a:r>
              <a:rPr lang="pt-BR" sz="1600" dirty="0" err="1">
                <a:solidFill>
                  <a:schemeClr val="accent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Q</a:t>
            </a:r>
            <a:r>
              <a:rPr lang="pt-BR" sz="1600" baseline="-25000" dirty="0" err="1">
                <a:solidFill>
                  <a:schemeClr val="accent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ap</a:t>
            </a:r>
            <a:r>
              <a:rPr lang="pt-BR" sz="1600" dirty="0">
                <a:solidFill>
                  <a:schemeClr val="accent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/2</a:t>
            </a:r>
            <a:endParaRPr lang="en-US" sz="1600" dirty="0">
              <a:solidFill>
                <a:schemeClr val="accent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3D1FE8D1-9A33-4180-B91B-45B962086971}"/>
              </a:ext>
            </a:extLst>
          </p:cNvPr>
          <p:cNvSpPr/>
          <p:nvPr/>
        </p:nvSpPr>
        <p:spPr>
          <a:xfrm>
            <a:off x="275303" y="241173"/>
            <a:ext cx="11700387" cy="6444763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28500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avatar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89164" y="3673210"/>
            <a:ext cx="1802111" cy="3096345"/>
          </a:xfrm>
          <a:prstGeom prst="rect">
            <a:avLst/>
          </a:prstGeom>
        </p:spPr>
      </p:pic>
      <p:sp>
        <p:nvSpPr>
          <p:cNvPr id="3" name="Texto explicativo em forma de nuvem 2"/>
          <p:cNvSpPr/>
          <p:nvPr/>
        </p:nvSpPr>
        <p:spPr>
          <a:xfrm>
            <a:off x="558808" y="737389"/>
            <a:ext cx="4248472" cy="3725606"/>
          </a:xfrm>
          <a:prstGeom prst="cloudCallout">
            <a:avLst>
              <a:gd name="adj1" fmla="val 145645"/>
              <a:gd name="adj2" fmla="val 38498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 extrusionH="76200" contourW="12700">
            <a:bevelT prst="angle"/>
            <a:extrusionClr>
              <a:schemeClr val="accent2"/>
            </a:extrusionClr>
            <a:contourClr>
              <a:schemeClr val="accent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SÓ EXISTIRÃO VAZÕES IGUAIS ATRAVÉS DAS BOMBAS ASSOCIADAS SE A PERDA DE CARGA ANTES DAS MESMAS E DEPOIS DELAS ATÉ O PONTO QUE AS VAZÕES SE SOMAM FOREM IGUAIS!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797244" y="4672857"/>
            <a:ext cx="363514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ASSOCIAÇÃO </a:t>
            </a:r>
          </a:p>
          <a:p>
            <a:pPr algn="ctr"/>
            <a:r>
              <a:rPr lang="pt-B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EM PARALELO</a:t>
            </a:r>
          </a:p>
        </p:txBody>
      </p:sp>
      <p:sp>
        <p:nvSpPr>
          <p:cNvPr id="7" name="Retângulo 6"/>
          <p:cNvSpPr/>
          <p:nvPr/>
        </p:nvSpPr>
        <p:spPr>
          <a:xfrm>
            <a:off x="6220918" y="325709"/>
            <a:ext cx="5081426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Válvulas 3 e 5 fechadas</a:t>
            </a:r>
          </a:p>
          <a:p>
            <a:pPr algn="ctr"/>
            <a:endParaRPr lang="pt-BR" sz="4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  <a:p>
            <a:pPr algn="ctr"/>
            <a:r>
              <a:rPr lang="pt-B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Válvulas 1, 2 e 4 abertas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F49548F4-3441-4C79-80DF-AA26D0E8FFC9}"/>
              </a:ext>
            </a:extLst>
          </p:cNvPr>
          <p:cNvSpPr/>
          <p:nvPr/>
        </p:nvSpPr>
        <p:spPr>
          <a:xfrm>
            <a:off x="275303" y="241173"/>
            <a:ext cx="11700387" cy="6444763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35299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/>
          </p:nvPr>
        </p:nvGraphicFramePr>
        <p:xfrm>
          <a:off x="2135561" y="937771"/>
          <a:ext cx="8352929" cy="5566371"/>
        </p:xfrm>
        <a:graphic>
          <a:graphicData uri="http://schemas.openxmlformats.org/drawingml/2006/table">
            <a:tbl>
              <a:tblPr/>
              <a:tblGrid>
                <a:gridCol w="165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7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54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6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93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83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96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0904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095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singularidade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Leq (m)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581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Válvula globo angular sem guia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4,88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água 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 (°C)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latin typeface="Symbol" pitchFamily="18" charset="2"/>
                          <a:ea typeface="Verdana" pitchFamily="34" charset="0"/>
                          <a:cs typeface="Verdana" pitchFamily="34" charset="0"/>
                        </a:rPr>
                        <a:t>r</a:t>
                      </a:r>
                      <a:r>
                        <a:rPr lang="en-US" sz="1200" b="1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(kg/m³)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998,2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5812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0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válvula de pé com crivo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17,07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20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latin typeface="Symbol" pitchFamily="18" charset="2"/>
                          <a:ea typeface="Verdana" pitchFamily="34" charset="0"/>
                          <a:cs typeface="Verdana" pitchFamily="34" charset="0"/>
                        </a:rPr>
                        <a:t>g</a:t>
                      </a:r>
                      <a:r>
                        <a:rPr lang="en-US" sz="1200" b="1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(N/m³)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9782,36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5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cotovelo de 90°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1,41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latin typeface="Symbol" pitchFamily="18" charset="2"/>
                          <a:ea typeface="Verdana" pitchFamily="34" charset="0"/>
                          <a:cs typeface="Verdana" pitchFamily="34" charset="0"/>
                        </a:rPr>
                        <a:t>n</a:t>
                      </a:r>
                      <a:r>
                        <a:rPr lang="en-US" sz="1200" b="1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(m²/s)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1,00E-06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07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válvula de retenção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17,07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FF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 (mm)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 (cm²)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07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 de saída lateral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2,06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FF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40,8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13,1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95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 de passagem direta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0,25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95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T de saída bilateral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2,50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 (m/s²)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9,8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84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válvula esfera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0,55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FF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16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venturi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4,36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16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Saída de tub.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1,0</a:t>
                      </a: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6" name="Imagem 5" descr="avatar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5015880" y="1484784"/>
            <a:ext cx="1152128" cy="1979560"/>
          </a:xfrm>
          <a:prstGeom prst="rect">
            <a:avLst/>
          </a:prstGeom>
        </p:spPr>
      </p:pic>
      <p:sp>
        <p:nvSpPr>
          <p:cNvPr id="5" name="Texto explicativo retangular com cantos arredondados 4"/>
          <p:cNvSpPr/>
          <p:nvPr/>
        </p:nvSpPr>
        <p:spPr>
          <a:xfrm>
            <a:off x="4943872" y="260648"/>
            <a:ext cx="5960102" cy="864096"/>
          </a:xfrm>
          <a:prstGeom prst="wedgeRoundRectCallout">
            <a:avLst>
              <a:gd name="adj1" fmla="val -33681"/>
              <a:gd name="adj2" fmla="val 157420"/>
              <a:gd name="adj3" fmla="val 16667"/>
            </a:avLst>
          </a:prstGeom>
          <a:solidFill>
            <a:schemeClr val="accent2"/>
          </a:solidFill>
          <a:scene3d>
            <a:camera prst="orthographicFront"/>
            <a:lightRig rig="threePt" dir="t"/>
          </a:scene3d>
          <a:sp3d contourW="12700">
            <a:bevelT prst="angle"/>
            <a:contourClr>
              <a:schemeClr val="accent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Para demonstrar as condições anteriores, parte-se dos dados a seguir:</a:t>
            </a: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AB58C399-D41E-4F67-A57F-DB7E26725001}"/>
              </a:ext>
            </a:extLst>
          </p:cNvPr>
          <p:cNvSpPr/>
          <p:nvPr/>
        </p:nvSpPr>
        <p:spPr>
          <a:xfrm>
            <a:off x="275303" y="241173"/>
            <a:ext cx="11700387" cy="6444763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8742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avatar1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98346" y="3645024"/>
            <a:ext cx="1802111" cy="3096345"/>
          </a:xfrm>
          <a:prstGeom prst="rect">
            <a:avLst/>
          </a:prstGeom>
        </p:spPr>
      </p:pic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122046"/>
              </p:ext>
            </p:extLst>
          </p:nvPr>
        </p:nvGraphicFramePr>
        <p:xfrm>
          <a:off x="1391334" y="172064"/>
          <a:ext cx="5823839" cy="6387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ção" r:id="rId4" imgW="4736880" imgH="5194080" progId="Equation.3">
                  <p:embed/>
                </p:oleObj>
              </mc:Choice>
              <mc:Fallback>
                <p:oleObj name="Equação" r:id="rId4" imgW="4736880" imgH="5194080" progId="Equation.3">
                  <p:embed/>
                  <p:pic>
                    <p:nvPicPr>
                      <p:cNvPr id="3" name="Obje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1334" y="172064"/>
                        <a:ext cx="5823839" cy="638763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o explicativo em elipse 5"/>
          <p:cNvSpPr/>
          <p:nvPr/>
        </p:nvSpPr>
        <p:spPr>
          <a:xfrm>
            <a:off x="6312024" y="1916832"/>
            <a:ext cx="3456384" cy="1872208"/>
          </a:xfrm>
          <a:prstGeom prst="wedgeEllipseCallout">
            <a:avLst>
              <a:gd name="adj1" fmla="val 20534"/>
              <a:gd name="adj2" fmla="val 69160"/>
            </a:avLst>
          </a:prstGeom>
          <a:solidFill>
            <a:schemeClr val="accent2"/>
          </a:solidFill>
          <a:scene3d>
            <a:camera prst="orthographicFront"/>
            <a:lightRig rig="threePt" dir="t"/>
          </a:scene3d>
          <a:sp3d contourW="12700">
            <a:bevelT prst="angle"/>
            <a:contourClr>
              <a:schemeClr val="accent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CQD e onde Q</a:t>
            </a:r>
            <a:r>
              <a:rPr lang="en-US" sz="3200" baseline="-25000" dirty="0"/>
              <a:t>1</a:t>
            </a:r>
            <a:r>
              <a:rPr lang="en-US" sz="3200" dirty="0"/>
              <a:t>=Q</a:t>
            </a:r>
            <a:r>
              <a:rPr lang="en-US" sz="3200" baseline="-25000" dirty="0"/>
              <a:t>2</a:t>
            </a:r>
            <a:r>
              <a:rPr lang="en-US" sz="3200" dirty="0"/>
              <a:t>=</a:t>
            </a:r>
            <a:r>
              <a:rPr lang="en-US" sz="3200" dirty="0" err="1"/>
              <a:t>Q</a:t>
            </a:r>
            <a:r>
              <a:rPr lang="en-US" sz="3200" baseline="-25000" dirty="0" err="1"/>
              <a:t>ap</a:t>
            </a:r>
            <a:r>
              <a:rPr lang="en-US" sz="3200" dirty="0"/>
              <a:t>/2</a:t>
            </a:r>
            <a:endParaRPr lang="pt-BR" sz="3200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632D6E1-D442-4E5F-B713-069FF3BB0787}"/>
              </a:ext>
            </a:extLst>
          </p:cNvPr>
          <p:cNvSpPr/>
          <p:nvPr/>
        </p:nvSpPr>
        <p:spPr>
          <a:xfrm>
            <a:off x="275303" y="116631"/>
            <a:ext cx="11700387" cy="6569305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22890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163252"/>
              </p:ext>
            </p:extLst>
          </p:nvPr>
        </p:nvGraphicFramePr>
        <p:xfrm>
          <a:off x="4367809" y="1124744"/>
          <a:ext cx="5500725" cy="4500596"/>
        </p:xfrm>
        <a:graphic>
          <a:graphicData uri="http://schemas.openxmlformats.org/drawingml/2006/table">
            <a:tbl>
              <a:tblPr/>
              <a:tblGrid>
                <a:gridCol w="2068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4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77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1599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CCB FABRICANTE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5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Q (m³/h)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</a:t>
                      </a:r>
                      <a:r>
                        <a:rPr lang="en-US" sz="1800" b="1" i="0" u="none" strike="noStrike" baseline="-25000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</a:t>
                      </a:r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(m)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Symbol" pitchFamily="18" charset="2"/>
                          <a:ea typeface="Verdana" pitchFamily="34" charset="0"/>
                          <a:cs typeface="Verdana" pitchFamily="34" charset="0"/>
                        </a:rPr>
                        <a:t>h</a:t>
                      </a:r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(%)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3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3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26,8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3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26,3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3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24,6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55,5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3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3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17,1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54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55,5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23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54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Retângulo 5">
            <a:extLst>
              <a:ext uri="{FF2B5EF4-FFF2-40B4-BE49-F238E27FC236}">
                <a16:creationId xmlns:a16="http://schemas.microsoft.com/office/drawing/2014/main" id="{A278CB5F-8B9E-4453-97ED-2337DD0F44CC}"/>
              </a:ext>
            </a:extLst>
          </p:cNvPr>
          <p:cNvSpPr/>
          <p:nvPr/>
        </p:nvSpPr>
        <p:spPr>
          <a:xfrm>
            <a:off x="275303" y="241173"/>
            <a:ext cx="11700387" cy="6444763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D3722E4C-8A27-4BFB-8236-9F6BC30FA4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7334" y="3312166"/>
            <a:ext cx="3486637" cy="3258005"/>
          </a:xfrm>
          <a:prstGeom prst="rect">
            <a:avLst/>
          </a:prstGeom>
        </p:spPr>
      </p:pic>
      <p:sp>
        <p:nvSpPr>
          <p:cNvPr id="7" name="Texto explicativo em elipse 6"/>
          <p:cNvSpPr/>
          <p:nvPr/>
        </p:nvSpPr>
        <p:spPr>
          <a:xfrm>
            <a:off x="1797795" y="1934882"/>
            <a:ext cx="2206176" cy="1440160"/>
          </a:xfrm>
          <a:prstGeom prst="wedgeEllipseCallout">
            <a:avLst>
              <a:gd name="adj1" fmla="val -21689"/>
              <a:gd name="adj2" fmla="val 97939"/>
            </a:avLst>
          </a:prstGeom>
          <a:solidFill>
            <a:schemeClr val="accent2"/>
          </a:solidFill>
          <a:scene3d>
            <a:camera prst="orthographicFront"/>
            <a:lightRig rig="threePt" dir="t"/>
          </a:scene3d>
          <a:sp3d contourW="12700">
            <a:bevelT prst="angle"/>
            <a:contourClr>
              <a:schemeClr val="accent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Dados do fabricante:</a:t>
            </a: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249444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690614"/>
              </p:ext>
            </p:extLst>
          </p:nvPr>
        </p:nvGraphicFramePr>
        <p:xfrm>
          <a:off x="4583832" y="1500174"/>
          <a:ext cx="5500726" cy="4500596"/>
        </p:xfrm>
        <a:graphic>
          <a:graphicData uri="http://schemas.openxmlformats.org/drawingml/2006/table">
            <a:tbl>
              <a:tblPr/>
              <a:tblGrid>
                <a:gridCol w="1503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3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19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19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159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CCB FABRICANTE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5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Q (m³/h)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err="1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Q</a:t>
                      </a:r>
                      <a:r>
                        <a:rPr lang="pt-BR" sz="1800" b="1" i="0" u="none" strike="noStrike" baseline="-25000" dirty="0" err="1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ap</a:t>
                      </a:r>
                      <a:r>
                        <a:rPr lang="pt-BR" sz="1800" b="1" i="0" u="none" strike="noStrike" baseline="0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(m³/h)</a:t>
                      </a:r>
                      <a:endParaRPr lang="en-US" sz="1800" b="1" i="0" u="none" strike="noStrike" dirty="0">
                        <a:solidFill>
                          <a:schemeClr val="accent2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</a:t>
                      </a:r>
                      <a:r>
                        <a:rPr lang="en-US" sz="1800" b="1" i="0" u="none" strike="noStrike" baseline="-25000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</a:t>
                      </a:r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(m)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Symbol" pitchFamily="18" charset="2"/>
                          <a:ea typeface="Verdana" pitchFamily="34" charset="0"/>
                          <a:cs typeface="Verdana" pitchFamily="34" charset="0"/>
                        </a:rPr>
                        <a:t>h</a:t>
                      </a:r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(%)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3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</a:t>
                      </a:r>
                      <a:endParaRPr lang="en-US" sz="1800" b="1" i="0" u="none" strike="noStrike" dirty="0">
                        <a:solidFill>
                          <a:schemeClr val="accent2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3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</a:t>
                      </a:r>
                      <a:endParaRPr lang="en-US" sz="1800" b="1" i="0" u="none" strike="noStrike" dirty="0">
                        <a:solidFill>
                          <a:schemeClr val="accent2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26,8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3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8</a:t>
                      </a:r>
                      <a:endParaRPr lang="en-US" sz="1800" b="1" i="0" u="none" strike="noStrike" dirty="0">
                        <a:solidFill>
                          <a:schemeClr val="accent2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26,3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3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12</a:t>
                      </a:r>
                      <a:endParaRPr lang="en-US" sz="1800" b="1" i="0" u="none" strike="noStrike" dirty="0">
                        <a:solidFill>
                          <a:schemeClr val="accent2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24,6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55,5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3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16</a:t>
                      </a:r>
                      <a:endParaRPr lang="en-US" sz="1800" b="1" i="0" u="none" strike="noStrike" dirty="0">
                        <a:solidFill>
                          <a:schemeClr val="accent2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3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20</a:t>
                      </a:r>
                      <a:endParaRPr lang="en-US" sz="1800" b="1" i="0" u="none" strike="noStrike" dirty="0">
                        <a:solidFill>
                          <a:schemeClr val="accent2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17,1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54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24</a:t>
                      </a:r>
                      <a:endParaRPr lang="en-US" sz="1800" b="1" i="0" u="none" strike="noStrike" dirty="0">
                        <a:solidFill>
                          <a:schemeClr val="accent2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11,5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55,5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236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28</a:t>
                      </a:r>
                      <a:endParaRPr lang="en-US" sz="1800" b="1" i="0" u="none" strike="noStrike" dirty="0">
                        <a:solidFill>
                          <a:schemeClr val="accent2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54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29</a:t>
                      </a:r>
                      <a:endParaRPr lang="en-US" sz="1800" b="1" i="0" u="none" strike="noStrike" dirty="0">
                        <a:solidFill>
                          <a:schemeClr val="accent2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chemeClr val="accent2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6" name="Imagem 5">
            <a:extLst>
              <a:ext uri="{FF2B5EF4-FFF2-40B4-BE49-F238E27FC236}">
                <a16:creationId xmlns:a16="http://schemas.microsoft.com/office/drawing/2014/main" id="{76CCC36A-4E84-403B-B7B2-7AF1D8E54F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7334" y="3238394"/>
            <a:ext cx="3486637" cy="3258005"/>
          </a:xfrm>
          <a:prstGeom prst="rect">
            <a:avLst/>
          </a:prstGeom>
        </p:spPr>
      </p:pic>
      <p:sp>
        <p:nvSpPr>
          <p:cNvPr id="4" name="Texto explicativo retangular com cantos arredondados 3"/>
          <p:cNvSpPr/>
          <p:nvPr/>
        </p:nvSpPr>
        <p:spPr>
          <a:xfrm>
            <a:off x="1643090" y="2230282"/>
            <a:ext cx="3024336" cy="1008112"/>
          </a:xfrm>
          <a:prstGeom prst="wedgeRoundRectCallout">
            <a:avLst>
              <a:gd name="adj1" fmla="val -25414"/>
              <a:gd name="adj2" fmla="val 103729"/>
              <a:gd name="adj3" fmla="val 16667"/>
            </a:avLst>
          </a:prstGeom>
          <a:solidFill>
            <a:schemeClr val="accent2"/>
          </a:solidFill>
          <a:scene3d>
            <a:camera prst="orthographicFront"/>
            <a:lightRig rig="threePt" dir="t"/>
          </a:scene3d>
          <a:sp3d contourW="12700">
            <a:bevelT prst="angle"/>
            <a:contourClr>
              <a:schemeClr val="accent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Obtendo a CCB</a:t>
            </a:r>
            <a:endParaRPr lang="pt-B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5525E18-794C-4B36-8248-00CADE101894}"/>
              </a:ext>
            </a:extLst>
          </p:cNvPr>
          <p:cNvSpPr/>
          <p:nvPr/>
        </p:nvSpPr>
        <p:spPr>
          <a:xfrm>
            <a:off x="275303" y="241173"/>
            <a:ext cx="11700387" cy="6444763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326663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21227"/>
              </p:ext>
            </p:extLst>
          </p:nvPr>
        </p:nvGraphicFramePr>
        <p:xfrm>
          <a:off x="2135560" y="2420888"/>
          <a:ext cx="8136904" cy="39604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05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3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43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43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43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06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43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5975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Q (m³/h)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 dirty="0" err="1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Q</a:t>
                      </a:r>
                      <a:r>
                        <a:rPr lang="pt-BR" sz="1600" b="1" u="none" strike="noStrike" baseline="-25000" dirty="0" err="1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ap</a:t>
                      </a:r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(m³/h)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</a:t>
                      </a:r>
                      <a:r>
                        <a:rPr lang="pt-BR" sz="1600" b="1" u="none" strike="noStrike" baseline="-25000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</a:t>
                      </a:r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(m)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Symbol" pitchFamily="18" charset="2"/>
                          <a:ea typeface="Verdana" pitchFamily="34" charset="0"/>
                          <a:cs typeface="Verdana" pitchFamily="34" charset="0"/>
                        </a:rPr>
                        <a:t>h</a:t>
                      </a:r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(%)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HS (m)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endParaRPr lang="pt-BR" sz="1600" b="1" i="0" u="none" strike="noStrike" dirty="0">
                        <a:solidFill>
                          <a:schemeClr val="tx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600" b="1" i="0" u="none" strike="noStrike" dirty="0">
                        <a:solidFill>
                          <a:schemeClr val="tx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63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0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26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-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3,0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600" b="0" i="0" u="none" strike="noStrike" dirty="0">
                        <a:solidFill>
                          <a:schemeClr val="tx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600" b="0" i="0" u="none" strike="noStrike" dirty="0">
                        <a:solidFill>
                          <a:schemeClr val="tx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63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26,8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52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3,7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600" b="0" i="0" u="none" strike="noStrike" dirty="0">
                        <a:solidFill>
                          <a:schemeClr val="tx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600" b="0" i="0" u="none" strike="noStrike" dirty="0">
                        <a:solidFill>
                          <a:schemeClr val="tx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63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8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26,3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54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5,5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600" b="0" i="0" u="none" strike="noStrike" dirty="0">
                        <a:solidFill>
                          <a:schemeClr val="tx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600" b="0" i="0" u="none" strike="noStrike" dirty="0">
                        <a:solidFill>
                          <a:schemeClr val="tx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63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6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12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24,6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55,5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8,5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600" b="0" i="0" u="none" strike="noStrike" dirty="0">
                        <a:solidFill>
                          <a:schemeClr val="tx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600" b="0" i="0" u="none" strike="noStrike" dirty="0">
                        <a:solidFill>
                          <a:schemeClr val="tx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63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8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16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21,5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56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12,5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600" b="0" i="0" u="none" strike="noStrike" dirty="0">
                        <a:solidFill>
                          <a:schemeClr val="tx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600" b="0" i="0" u="none" strike="noStrike" dirty="0">
                        <a:solidFill>
                          <a:schemeClr val="tx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563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20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17,1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56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17,6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600" b="0" i="0" u="none" strike="noStrike" dirty="0">
                        <a:solidFill>
                          <a:schemeClr val="tx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600" b="0" i="0" u="none" strike="noStrike" dirty="0">
                        <a:solidFill>
                          <a:schemeClr val="tx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563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12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24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11,5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55,5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23,8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600" b="0" i="0" u="none" strike="noStrike" dirty="0">
                        <a:solidFill>
                          <a:schemeClr val="tx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600" b="0" i="0" u="none" strike="noStrike" dirty="0">
                        <a:solidFill>
                          <a:schemeClr val="tx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563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14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28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4,5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54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31,0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600" b="0" i="0" u="none" strike="noStrike" dirty="0">
                        <a:solidFill>
                          <a:schemeClr val="tx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600" b="0" i="0" u="none" strike="noStrike" dirty="0">
                        <a:solidFill>
                          <a:schemeClr val="tx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631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14,5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29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2,6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600" b="1" u="none" strike="noStrike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 </a:t>
                      </a:r>
                      <a:endParaRPr lang="pt-BR" sz="1600" b="1" i="0" u="none" strike="noStrike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600" b="1" u="none" strike="noStrike" dirty="0"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33,0</a:t>
                      </a:r>
                      <a:endParaRPr lang="pt-BR" sz="1600" b="1" i="0" u="none" strike="noStrike" dirty="0"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1600" b="0" i="0" u="none" strike="noStrike" dirty="0">
                        <a:solidFill>
                          <a:schemeClr val="tx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pt-BR" sz="1600" b="0" i="0" u="none" strike="noStrike" dirty="0">
                        <a:solidFill>
                          <a:schemeClr val="tx2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6" name="Imagem 5" descr="_1279228624_17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23592" y="1457407"/>
            <a:ext cx="914286" cy="914286"/>
          </a:xfrm>
          <a:prstGeom prst="rect">
            <a:avLst/>
          </a:prstGeom>
        </p:spPr>
      </p:pic>
      <p:sp>
        <p:nvSpPr>
          <p:cNvPr id="7" name="Texto explicativo em elipse 6"/>
          <p:cNvSpPr/>
          <p:nvPr/>
        </p:nvSpPr>
        <p:spPr>
          <a:xfrm>
            <a:off x="3415446" y="332656"/>
            <a:ext cx="3744416" cy="1296144"/>
          </a:xfrm>
          <a:prstGeom prst="wedgeEllipseCallout">
            <a:avLst>
              <a:gd name="adj1" fmla="val -50803"/>
              <a:gd name="adj2" fmla="val 68513"/>
            </a:avLst>
          </a:prstGeom>
          <a:solidFill>
            <a:schemeClr val="accent2"/>
          </a:solidFill>
          <a:scene3d>
            <a:camera prst="orthographicFront"/>
            <a:lightRig rig="threePt" dir="t"/>
          </a:scene3d>
          <a:sp3d contourW="12700">
            <a:bevelT prst="angle"/>
            <a:contourClr>
              <a:schemeClr val="accent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Através da tabela abaixo nós podemos obter a representação gráfica da CCB e CCI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B52F193D-0DB5-4B36-9797-4327FB41C3FA}"/>
              </a:ext>
            </a:extLst>
          </p:cNvPr>
          <p:cNvSpPr/>
          <p:nvPr/>
        </p:nvSpPr>
        <p:spPr>
          <a:xfrm>
            <a:off x="275303" y="241173"/>
            <a:ext cx="11700387" cy="6444763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725874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áfic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628467"/>
              </p:ext>
            </p:extLst>
          </p:nvPr>
        </p:nvGraphicFramePr>
        <p:xfrm>
          <a:off x="1415195" y="1010864"/>
          <a:ext cx="9671080" cy="5675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Imagem 7" descr="_1279228624_17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44699" y="332656"/>
            <a:ext cx="914286" cy="914286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52C17880-1BE7-48F6-9B2B-3100C2E546C1}"/>
              </a:ext>
            </a:extLst>
          </p:cNvPr>
          <p:cNvSpPr/>
          <p:nvPr/>
        </p:nvSpPr>
        <p:spPr>
          <a:xfrm>
            <a:off x="275303" y="241173"/>
            <a:ext cx="11700387" cy="6444763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Texto explicativo em elipse 1"/>
          <p:cNvSpPr/>
          <p:nvPr/>
        </p:nvSpPr>
        <p:spPr>
          <a:xfrm>
            <a:off x="3503712" y="44624"/>
            <a:ext cx="5630456" cy="1008112"/>
          </a:xfrm>
          <a:prstGeom prst="wedgeEllipseCallout">
            <a:avLst>
              <a:gd name="adj1" fmla="val -54659"/>
              <a:gd name="adj2" fmla="val 34098"/>
            </a:avLst>
          </a:prstGeom>
          <a:solidFill>
            <a:schemeClr val="accent2"/>
          </a:solidFill>
          <a:scene3d>
            <a:camera prst="orthographicFront"/>
            <a:lightRig rig="threePt" dir="t"/>
          </a:scene3d>
          <a:sp3d contourW="12700">
            <a:bevelT prst="angle"/>
            <a:contourClr>
              <a:schemeClr val="accent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cruzamento da CCB com a CCI nós obtemos o ponto de trabalho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5174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9D700ED7-3558-4B23-847A-E20AEF0C96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6535" y="3237442"/>
            <a:ext cx="3486637" cy="3258005"/>
          </a:xfrm>
          <a:prstGeom prst="rect">
            <a:avLst/>
          </a:prstGeom>
        </p:spPr>
      </p:pic>
      <p:sp>
        <p:nvSpPr>
          <p:cNvPr id="10" name="Texto explicativo em elipse 9"/>
          <p:cNvSpPr/>
          <p:nvPr/>
        </p:nvSpPr>
        <p:spPr>
          <a:xfrm>
            <a:off x="5951984" y="1037755"/>
            <a:ext cx="3456384" cy="2232248"/>
          </a:xfrm>
          <a:prstGeom prst="wedgeEllipseCallout">
            <a:avLst>
              <a:gd name="adj1" fmla="val 39321"/>
              <a:gd name="adj2" fmla="val 88249"/>
            </a:avLst>
          </a:prstGeom>
          <a:solidFill>
            <a:srgbClr val="870011"/>
          </a:solidFill>
          <a:scene3d>
            <a:camera prst="orthographicFront"/>
            <a:lightRig rig="threePt" dir="t"/>
          </a:scene3d>
          <a:sp3d contourW="12700">
            <a:bevelT prst="angle"/>
            <a:bevelB prst="angle"/>
            <a:contourClr>
              <a:schemeClr val="accent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Quando existe a necessidade de aumentar a carga manométrica!</a:t>
            </a: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C6FA96F9-4B9E-419A-BAD9-9B4B10323A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394" y="2924944"/>
            <a:ext cx="2339543" cy="3391194"/>
          </a:xfrm>
          <a:prstGeom prst="rect">
            <a:avLst/>
          </a:prstGeom>
        </p:spPr>
      </p:pic>
      <p:sp>
        <p:nvSpPr>
          <p:cNvPr id="8" name="Texto explicativo em elipse 7"/>
          <p:cNvSpPr/>
          <p:nvPr/>
        </p:nvSpPr>
        <p:spPr>
          <a:xfrm>
            <a:off x="2979737" y="1109763"/>
            <a:ext cx="2016224" cy="2160240"/>
          </a:xfrm>
          <a:prstGeom prst="wedgeEllipseCallout">
            <a:avLst>
              <a:gd name="adj1" fmla="val -41753"/>
              <a:gd name="adj2" fmla="val 70052"/>
            </a:avLst>
          </a:prstGeom>
          <a:solidFill>
            <a:srgbClr val="AE2122"/>
          </a:solidFill>
          <a:scene3d>
            <a:camera prst="orthographicFront"/>
            <a:lightRig rig="threePt" dir="t"/>
          </a:scene3d>
          <a:sp3d contourW="12700">
            <a:bevelT prst="angle"/>
            <a:contourClr>
              <a:schemeClr val="accent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Quando pensar em uma associação em série?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11C0BF5D-7EF2-4D09-A702-15C33C7BC716}"/>
              </a:ext>
            </a:extLst>
          </p:cNvPr>
          <p:cNvSpPr/>
          <p:nvPr/>
        </p:nvSpPr>
        <p:spPr>
          <a:xfrm>
            <a:off x="275303" y="241173"/>
            <a:ext cx="11700387" cy="6444763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5465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/>
          <p:cNvGraphicFramePr>
            <a:graphicFrameLocks noChangeAspect="1"/>
          </p:cNvGraphicFramePr>
          <p:nvPr>
            <p:extLst/>
          </p:nvPr>
        </p:nvGraphicFramePr>
        <p:xfrm>
          <a:off x="1947134" y="559516"/>
          <a:ext cx="8181314" cy="582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ção" r:id="rId3" imgW="4051080" imgH="2882880" progId="Equation.3">
                  <p:embed/>
                </p:oleObj>
              </mc:Choice>
              <mc:Fallback>
                <p:oleObj name="Equação" r:id="rId3" imgW="4051080" imgH="2882880" progId="Equation.3">
                  <p:embed/>
                  <p:pic>
                    <p:nvPicPr>
                      <p:cNvPr id="3" name="Objeto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47134" y="559516"/>
                        <a:ext cx="8181314" cy="582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tângulo 3"/>
          <p:cNvSpPr/>
          <p:nvPr/>
        </p:nvSpPr>
        <p:spPr>
          <a:xfrm>
            <a:off x="3807502" y="97851"/>
            <a:ext cx="82296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DETERMINAÇÃO DO PONTO DE TRABALHO</a:t>
            </a:r>
            <a:endParaRPr lang="pt-BR" sz="4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3EB5A23A-F94D-4F9D-BB25-40DBC594A334}"/>
              </a:ext>
            </a:extLst>
          </p:cNvPr>
          <p:cNvSpPr/>
          <p:nvPr/>
        </p:nvSpPr>
        <p:spPr>
          <a:xfrm>
            <a:off x="275303" y="241173"/>
            <a:ext cx="11700387" cy="6444763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334097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avatar1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93964" y="3520482"/>
            <a:ext cx="1802111" cy="3096345"/>
          </a:xfrm>
          <a:prstGeom prst="rect">
            <a:avLst/>
          </a:prstGeom>
        </p:spPr>
      </p:pic>
      <p:sp>
        <p:nvSpPr>
          <p:cNvPr id="3" name="Texto explicativo em forma de nuvem 2"/>
          <p:cNvSpPr/>
          <p:nvPr/>
        </p:nvSpPr>
        <p:spPr>
          <a:xfrm>
            <a:off x="558808" y="737389"/>
            <a:ext cx="4248472" cy="3725606"/>
          </a:xfrm>
          <a:prstGeom prst="cloudCallout">
            <a:avLst>
              <a:gd name="adj1" fmla="val 153745"/>
              <a:gd name="adj2" fmla="val 303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/>
              <a:t>Determine o ponto de trabalho para a associação em série.</a:t>
            </a:r>
            <a:endParaRPr lang="en-US" sz="3200" dirty="0"/>
          </a:p>
        </p:txBody>
      </p:sp>
      <p:sp>
        <p:nvSpPr>
          <p:cNvPr id="6" name="Retângulo 5"/>
          <p:cNvSpPr/>
          <p:nvPr/>
        </p:nvSpPr>
        <p:spPr>
          <a:xfrm>
            <a:off x="3797244" y="4672857"/>
            <a:ext cx="363514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ASSOCIAÇÃO </a:t>
            </a:r>
          </a:p>
          <a:p>
            <a:pPr algn="ctr"/>
            <a:r>
              <a:rPr lang="pt-B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EM SÉRIE</a:t>
            </a:r>
          </a:p>
        </p:txBody>
      </p:sp>
      <p:sp>
        <p:nvSpPr>
          <p:cNvPr id="7" name="Retângulo 6"/>
          <p:cNvSpPr/>
          <p:nvPr/>
        </p:nvSpPr>
        <p:spPr>
          <a:xfrm>
            <a:off x="6220918" y="325709"/>
            <a:ext cx="5081426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Válvulas 1, 2 e 4 fechadas</a:t>
            </a:r>
          </a:p>
          <a:p>
            <a:pPr algn="ctr"/>
            <a:endParaRPr lang="pt-BR" sz="4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  <a:p>
            <a:pPr algn="ctr"/>
            <a:r>
              <a:rPr lang="pt-B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Válvulas 3 e 5 abertas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7D0F3D70-48C4-41A5-A5F8-74323AE9111E}"/>
              </a:ext>
            </a:extLst>
          </p:cNvPr>
          <p:cNvSpPr/>
          <p:nvPr/>
        </p:nvSpPr>
        <p:spPr>
          <a:xfrm>
            <a:off x="275303" y="241173"/>
            <a:ext cx="11700387" cy="6444763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82455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9619" y="4941169"/>
            <a:ext cx="5399087" cy="174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537" y="1838325"/>
            <a:ext cx="3057525" cy="318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969" y="1654274"/>
            <a:ext cx="4181475" cy="379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Elipse 6"/>
          <p:cNvSpPr/>
          <p:nvPr/>
        </p:nvSpPr>
        <p:spPr>
          <a:xfrm>
            <a:off x="2135560" y="1838326"/>
            <a:ext cx="648072" cy="5825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  <a:endParaRPr lang="pt-BR" dirty="0"/>
          </a:p>
        </p:txBody>
      </p:sp>
      <p:sp>
        <p:nvSpPr>
          <p:cNvPr id="11" name="Elipse 10"/>
          <p:cNvSpPr/>
          <p:nvPr/>
        </p:nvSpPr>
        <p:spPr>
          <a:xfrm>
            <a:off x="2010005" y="5520630"/>
            <a:ext cx="648072" cy="5825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endParaRPr lang="pt-BR" dirty="0"/>
          </a:p>
        </p:txBody>
      </p:sp>
      <p:sp>
        <p:nvSpPr>
          <p:cNvPr id="12" name="Elipse 11"/>
          <p:cNvSpPr/>
          <p:nvPr/>
        </p:nvSpPr>
        <p:spPr>
          <a:xfrm>
            <a:off x="5591944" y="2276873"/>
            <a:ext cx="648072" cy="5825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3258658" y="189674"/>
            <a:ext cx="56915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ASSOCIAÇÃO EM SÉRIE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C344A0FA-1688-4D88-A50A-B6CF343FA785}"/>
              </a:ext>
            </a:extLst>
          </p:cNvPr>
          <p:cNvSpPr/>
          <p:nvPr/>
        </p:nvSpPr>
        <p:spPr>
          <a:xfrm>
            <a:off x="275303" y="241173"/>
            <a:ext cx="11700387" cy="6444763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0951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BB80211E-168A-43D5-988C-A809869A7258}"/>
              </a:ext>
            </a:extLst>
          </p:cNvPr>
          <p:cNvSpPr/>
          <p:nvPr/>
        </p:nvSpPr>
        <p:spPr>
          <a:xfrm>
            <a:off x="275303" y="241173"/>
            <a:ext cx="11700387" cy="6444763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FFC7449C-1C52-4D5C-96E3-1F07D56C01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6535" y="3237442"/>
            <a:ext cx="3486637" cy="3258005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38ABCB87-9906-4DD2-9433-575B49197D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394" y="2924944"/>
            <a:ext cx="2339543" cy="3391194"/>
          </a:xfrm>
          <a:prstGeom prst="rect">
            <a:avLst/>
          </a:prstGeom>
          <a:solidFill>
            <a:srgbClr val="AE2122"/>
          </a:solidFill>
        </p:spPr>
      </p:pic>
      <p:sp>
        <p:nvSpPr>
          <p:cNvPr id="10" name="Texto explicativo em elipse 9"/>
          <p:cNvSpPr/>
          <p:nvPr/>
        </p:nvSpPr>
        <p:spPr>
          <a:xfrm>
            <a:off x="5951984" y="1037755"/>
            <a:ext cx="3456384" cy="2232248"/>
          </a:xfrm>
          <a:prstGeom prst="wedgeEllipseCallout">
            <a:avLst>
              <a:gd name="adj1" fmla="val 36761"/>
              <a:gd name="adj2" fmla="val 86928"/>
            </a:avLst>
          </a:prstGeom>
          <a:solidFill>
            <a:srgbClr val="870011"/>
          </a:solidFill>
          <a:scene3d>
            <a:camera prst="orthographicFront"/>
            <a:lightRig rig="threePt" dir="t"/>
          </a:scene3d>
          <a:sp3d contourW="12700">
            <a:bevelT prst="angle"/>
            <a:contourClr>
              <a:schemeClr val="accent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Quando existe a necessidade de aumentar a vazão!</a:t>
            </a: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o explicativo em elipse 7"/>
          <p:cNvSpPr/>
          <p:nvPr/>
        </p:nvSpPr>
        <p:spPr>
          <a:xfrm>
            <a:off x="3031825" y="1268760"/>
            <a:ext cx="2016224" cy="2160240"/>
          </a:xfrm>
          <a:prstGeom prst="wedgeEllipseCallout">
            <a:avLst>
              <a:gd name="adj1" fmla="val -46630"/>
              <a:gd name="adj2" fmla="val 68686"/>
            </a:avLst>
          </a:prstGeom>
          <a:solidFill>
            <a:srgbClr val="AE2122"/>
          </a:solidFill>
          <a:scene3d>
            <a:camera prst="orthographicFront"/>
            <a:lightRig rig="threePt" dir="t"/>
          </a:scene3d>
          <a:sp3d contourW="12700">
            <a:bevelT prst="angle"/>
            <a:contourClr>
              <a:schemeClr val="accent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Quando pensar em uma associação em paralelo?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08711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4797" y="3252167"/>
            <a:ext cx="3771900" cy="340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Grupo 5"/>
          <p:cNvGrpSpPr/>
          <p:nvPr/>
        </p:nvGrpSpPr>
        <p:grpSpPr>
          <a:xfrm>
            <a:off x="4390236" y="583015"/>
            <a:ext cx="7729289" cy="2124075"/>
            <a:chOff x="539552" y="2204864"/>
            <a:chExt cx="7729289" cy="2124075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39552" y="2348880"/>
              <a:ext cx="3866259" cy="1910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716016" y="2204864"/>
              <a:ext cx="3552825" cy="2124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" name="Imagem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9474" y="3352200"/>
            <a:ext cx="1914061" cy="3173145"/>
          </a:xfrm>
          <a:prstGeom prst="rect">
            <a:avLst/>
          </a:prstGeom>
        </p:spPr>
      </p:pic>
      <p:sp>
        <p:nvSpPr>
          <p:cNvPr id="11" name="Texto explicativo em elipse 10"/>
          <p:cNvSpPr/>
          <p:nvPr/>
        </p:nvSpPr>
        <p:spPr>
          <a:xfrm>
            <a:off x="4390236" y="260649"/>
            <a:ext cx="3715496" cy="3091551"/>
          </a:xfrm>
          <a:prstGeom prst="wedgeEllipseCallout">
            <a:avLst>
              <a:gd name="adj1" fmla="val -35526"/>
              <a:gd name="adj2" fmla="val 110177"/>
            </a:avLst>
          </a:prstGeom>
          <a:noFill/>
          <a:scene3d>
            <a:camera prst="orthographicFront"/>
            <a:lightRig rig="threePt" dir="t"/>
          </a:scene3d>
          <a:sp3d>
            <a:bevelT prst="angle"/>
            <a:bevelB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Texto explicativo em elipse 11"/>
          <p:cNvSpPr/>
          <p:nvPr/>
        </p:nvSpPr>
        <p:spPr>
          <a:xfrm>
            <a:off x="8415937" y="260649"/>
            <a:ext cx="3662362" cy="3091551"/>
          </a:xfrm>
          <a:prstGeom prst="wedgeEllipseCallout">
            <a:avLst>
              <a:gd name="adj1" fmla="val -140081"/>
              <a:gd name="adj2" fmla="val 11017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 14"/>
          <p:cNvSpPr/>
          <p:nvPr/>
        </p:nvSpPr>
        <p:spPr>
          <a:xfrm>
            <a:off x="244573" y="952764"/>
            <a:ext cx="363514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ASSOCIAÇÃO </a:t>
            </a:r>
          </a:p>
          <a:p>
            <a:pPr algn="ctr"/>
            <a:r>
              <a:rPr lang="pt-B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EM PARALELO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A1A01E5E-441C-496D-A779-1F83D038F669}"/>
              </a:ext>
            </a:extLst>
          </p:cNvPr>
          <p:cNvSpPr/>
          <p:nvPr/>
        </p:nvSpPr>
        <p:spPr>
          <a:xfrm>
            <a:off x="275303" y="241173"/>
            <a:ext cx="11700387" cy="6444763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11863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Agrupar 16"/>
          <p:cNvGrpSpPr/>
          <p:nvPr/>
        </p:nvGrpSpPr>
        <p:grpSpPr>
          <a:xfrm>
            <a:off x="5751265" y="3154484"/>
            <a:ext cx="5760640" cy="3472433"/>
            <a:chOff x="4295800" y="2980904"/>
            <a:chExt cx="5760640" cy="3472433"/>
          </a:xfrm>
        </p:grpSpPr>
        <p:cxnSp>
          <p:nvCxnSpPr>
            <p:cNvPr id="15" name="Conector de seta reta 14"/>
            <p:cNvCxnSpPr>
              <a:stCxn id="2" idx="4"/>
            </p:cNvCxnSpPr>
            <p:nvPr/>
          </p:nvCxnSpPr>
          <p:spPr>
            <a:xfrm flipH="1">
              <a:off x="4799856" y="3717032"/>
              <a:ext cx="192398" cy="530396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CaixaDeTexto 15"/>
            <p:cNvSpPr txBox="1"/>
            <p:nvPr/>
          </p:nvSpPr>
          <p:spPr>
            <a:xfrm>
              <a:off x="4295800" y="4247428"/>
              <a:ext cx="10801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atenção</a:t>
              </a:r>
              <a:endParaRPr lang="pt-BR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Agrupar 3"/>
            <p:cNvGrpSpPr/>
            <p:nvPr/>
          </p:nvGrpSpPr>
          <p:grpSpPr>
            <a:xfrm>
              <a:off x="4464572" y="2980904"/>
              <a:ext cx="5591868" cy="3472433"/>
              <a:chOff x="4464572" y="2980904"/>
              <a:chExt cx="5591868" cy="3472433"/>
            </a:xfrm>
          </p:grpSpPr>
          <p:grpSp>
            <p:nvGrpSpPr>
              <p:cNvPr id="5" name="Grupo 4"/>
              <p:cNvGrpSpPr/>
              <p:nvPr/>
            </p:nvGrpSpPr>
            <p:grpSpPr>
              <a:xfrm>
                <a:off x="4511824" y="3052912"/>
                <a:ext cx="5428084" cy="3400425"/>
                <a:chOff x="2987824" y="3052911"/>
                <a:chExt cx="5428084" cy="3400425"/>
              </a:xfrm>
            </p:grpSpPr>
            <p:pic>
              <p:nvPicPr>
                <p:cNvPr id="56322" name="Picture 2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51920" y="3052911"/>
                  <a:ext cx="3771900" cy="34004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cxnSp>
              <p:nvCxnSpPr>
                <p:cNvPr id="3" name="Conector de seta reta 2"/>
                <p:cNvCxnSpPr/>
                <p:nvPr/>
              </p:nvCxnSpPr>
              <p:spPr>
                <a:xfrm>
                  <a:off x="2987824" y="3573016"/>
                  <a:ext cx="1008112" cy="0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Conector de seta reta 11"/>
                <p:cNvCxnSpPr/>
                <p:nvPr/>
              </p:nvCxnSpPr>
              <p:spPr>
                <a:xfrm>
                  <a:off x="7407796" y="6021288"/>
                  <a:ext cx="1008112" cy="0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headEnd type="non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aphicFrame>
            <p:nvGraphicFramePr>
              <p:cNvPr id="7" name="Objeto 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79492015"/>
                  </p:ext>
                </p:extLst>
              </p:nvPr>
            </p:nvGraphicFramePr>
            <p:xfrm>
              <a:off x="4465175" y="3068960"/>
              <a:ext cx="971635" cy="47810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98" name="Equação" r:id="rId4" imgW="799920" imgH="393480" progId="Equation.3">
                      <p:embed/>
                    </p:oleObj>
                  </mc:Choice>
                  <mc:Fallback>
                    <p:oleObj name="Equação" r:id="rId4" imgW="799920" imgH="39348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5"/>
                          <a:stretch>
                            <a:fillRect/>
                          </a:stretch>
                        </p:blipFill>
                        <p:spPr>
                          <a:xfrm>
                            <a:off x="4465175" y="3068960"/>
                            <a:ext cx="971635" cy="478106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8" name="Objeto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545860232"/>
                  </p:ext>
                </p:extLst>
              </p:nvPr>
            </p:nvGraphicFramePr>
            <p:xfrm>
              <a:off x="8931796" y="5445225"/>
              <a:ext cx="971550" cy="4778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99" name="Equação" r:id="rId6" imgW="799920" imgH="393480" progId="Equation.3">
                      <p:embed/>
                    </p:oleObj>
                  </mc:Choice>
                  <mc:Fallback>
                    <p:oleObj name="Equação" r:id="rId6" imgW="799920" imgH="3934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931796" y="5445225"/>
                            <a:ext cx="971550" cy="47783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" name="Elipse 1"/>
              <p:cNvSpPr/>
              <p:nvPr/>
            </p:nvSpPr>
            <p:spPr>
              <a:xfrm>
                <a:off x="4464572" y="2980904"/>
                <a:ext cx="1055364" cy="736129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8" name="Elipse 17"/>
              <p:cNvSpPr/>
              <p:nvPr/>
            </p:nvSpPr>
            <p:spPr>
              <a:xfrm>
                <a:off x="8832304" y="5373216"/>
                <a:ext cx="1224136" cy="648072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cxnSp>
            <p:nvCxnSpPr>
              <p:cNvPr id="20" name="Conector de seta reta 19"/>
              <p:cNvCxnSpPr>
                <a:stCxn id="18" idx="0"/>
              </p:cNvCxnSpPr>
              <p:nvPr/>
            </p:nvCxnSpPr>
            <p:spPr>
              <a:xfrm flipV="1">
                <a:off x="9444372" y="4753124"/>
                <a:ext cx="108012" cy="620093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CaixaDeTexto 21"/>
              <p:cNvSpPr txBox="1"/>
              <p:nvPr/>
            </p:nvSpPr>
            <p:spPr>
              <a:xfrm>
                <a:off x="9120336" y="4432094"/>
                <a:ext cx="93610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atenção</a:t>
                </a:r>
                <a:endParaRPr lang="pt-BR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4" name="Retângulo 23">
            <a:extLst>
              <a:ext uri="{FF2B5EF4-FFF2-40B4-BE49-F238E27FC236}">
                <a16:creationId xmlns:a16="http://schemas.microsoft.com/office/drawing/2014/main" id="{E3684685-F520-4E63-9647-3BF668C4F260}"/>
              </a:ext>
            </a:extLst>
          </p:cNvPr>
          <p:cNvSpPr/>
          <p:nvPr/>
        </p:nvSpPr>
        <p:spPr>
          <a:xfrm>
            <a:off x="275303" y="241173"/>
            <a:ext cx="11700387" cy="6444763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E49F6C8D-1C76-4E06-B778-7D1AE4B5956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32611" y="2031917"/>
            <a:ext cx="2777916" cy="4589069"/>
          </a:xfrm>
          <a:prstGeom prst="rect">
            <a:avLst/>
          </a:prstGeom>
        </p:spPr>
      </p:pic>
      <p:sp>
        <p:nvSpPr>
          <p:cNvPr id="6" name="Texto explicativo retangular com cantos arredondados 5"/>
          <p:cNvSpPr/>
          <p:nvPr/>
        </p:nvSpPr>
        <p:spPr>
          <a:xfrm>
            <a:off x="3201808" y="532507"/>
            <a:ext cx="4113391" cy="2541539"/>
          </a:xfrm>
          <a:prstGeom prst="wedgeRoundRectCallout">
            <a:avLst>
              <a:gd name="adj1" fmla="val -67728"/>
              <a:gd name="adj2" fmla="val 68164"/>
              <a:gd name="adj3" fmla="val 16667"/>
            </a:avLst>
          </a:prstGeom>
          <a:solidFill>
            <a:schemeClr val="accent2"/>
          </a:solidFill>
          <a:scene3d>
            <a:camera prst="orthographicFront"/>
            <a:lightRig rig="threePt" dir="t"/>
          </a:scene3d>
          <a:sp3d contourW="12700">
            <a:bevelT prst="angle"/>
            <a:contourClr>
              <a:schemeClr val="accent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Aqui é importante se pensar na alimentação pela tubulação que causa menor perda de carga, pois se houver acentuadas perda de carga na linha, o aumento da vazão com duas ou mais bombas em paralelo será pequeno e pouco compensador.</a:t>
            </a:r>
            <a:endParaRPr lang="pt-BR" b="1" dirty="0"/>
          </a:p>
        </p:txBody>
      </p:sp>
      <p:sp>
        <p:nvSpPr>
          <p:cNvPr id="11" name="Texto explicativo em elipse 10"/>
          <p:cNvSpPr/>
          <p:nvPr/>
        </p:nvSpPr>
        <p:spPr>
          <a:xfrm>
            <a:off x="3080946" y="3700130"/>
            <a:ext cx="2448272" cy="2160240"/>
          </a:xfrm>
          <a:prstGeom prst="wedgeEllipseCallout">
            <a:avLst>
              <a:gd name="adj1" fmla="val -78408"/>
              <a:gd name="adj2" fmla="val -48323"/>
            </a:avLst>
          </a:prstGeom>
          <a:solidFill>
            <a:schemeClr val="accent2"/>
          </a:solidFill>
          <a:scene3d>
            <a:camera prst="orthographicFront"/>
            <a:lightRig rig="threePt" dir="t"/>
          </a:scene3d>
          <a:sp3d contourW="12700">
            <a:bevelT prst="angle"/>
            <a:contourClr>
              <a:schemeClr val="accent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figura ao lado especifica as recomendações para as velocidades em uma associação em paralelo.</a:t>
            </a:r>
            <a:endParaRPr lang="pt-BR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54081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344859"/>
              </p:ext>
            </p:extLst>
          </p:nvPr>
        </p:nvGraphicFramePr>
        <p:xfrm>
          <a:off x="1919537" y="1091380"/>
          <a:ext cx="8429353" cy="5073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m 4" descr="_1279228624_17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99656" y="1340768"/>
            <a:ext cx="914286" cy="914286"/>
          </a:xfrm>
          <a:prstGeom prst="rect">
            <a:avLst/>
          </a:prstGeom>
        </p:spPr>
      </p:pic>
      <p:sp>
        <p:nvSpPr>
          <p:cNvPr id="4" name="Texto explicativo retangular com cantos arredondados 3"/>
          <p:cNvSpPr/>
          <p:nvPr/>
        </p:nvSpPr>
        <p:spPr>
          <a:xfrm>
            <a:off x="2279575" y="332656"/>
            <a:ext cx="9155331" cy="758724"/>
          </a:xfrm>
          <a:prstGeom prst="wedgeRoundRectCallout">
            <a:avLst>
              <a:gd name="adj1" fmla="val -33997"/>
              <a:gd name="adj2" fmla="val 147821"/>
              <a:gd name="adj3" fmla="val 16667"/>
            </a:avLst>
          </a:prstGeom>
          <a:solidFill>
            <a:schemeClr val="accent2"/>
          </a:solidFill>
          <a:scene3d>
            <a:camera prst="orthographicFront"/>
            <a:lightRig rig="threePt" dir="t"/>
          </a:scene3d>
          <a:sp3d contourW="12700">
            <a:bevelT prst="angle"/>
            <a:contourClr>
              <a:schemeClr val="accent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Observe que para a perda acentuada (CCI verde) a contribuição para o aumento da vazão na associação em paralelo é muito pequena.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" name="Conector de Seta Reta 6"/>
          <p:cNvCxnSpPr/>
          <p:nvPr/>
        </p:nvCxnSpPr>
        <p:spPr>
          <a:xfrm>
            <a:off x="4137285" y="3672590"/>
            <a:ext cx="0" cy="178383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>
            <a:off x="4302177" y="3426058"/>
            <a:ext cx="0" cy="2030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de Seta Reta 10"/>
          <p:cNvCxnSpPr/>
          <p:nvPr/>
        </p:nvCxnSpPr>
        <p:spPr>
          <a:xfrm>
            <a:off x="5186597" y="4332157"/>
            <a:ext cx="0" cy="1289154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de Seta Reta 12"/>
          <p:cNvCxnSpPr/>
          <p:nvPr/>
        </p:nvCxnSpPr>
        <p:spPr>
          <a:xfrm>
            <a:off x="6820525" y="4017364"/>
            <a:ext cx="0" cy="1603947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tângulo 9">
            <a:extLst>
              <a:ext uri="{FF2B5EF4-FFF2-40B4-BE49-F238E27FC236}">
                <a16:creationId xmlns:a16="http://schemas.microsoft.com/office/drawing/2014/main" id="{CAF209A9-8BDC-4DC0-B9A3-ACEA559BF13D}"/>
              </a:ext>
            </a:extLst>
          </p:cNvPr>
          <p:cNvSpPr/>
          <p:nvPr/>
        </p:nvSpPr>
        <p:spPr>
          <a:xfrm>
            <a:off x="275303" y="241173"/>
            <a:ext cx="11700387" cy="6444763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56313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553" y="56738"/>
            <a:ext cx="9059793" cy="6801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tângulo 2"/>
          <p:cNvSpPr/>
          <p:nvPr/>
        </p:nvSpPr>
        <p:spPr>
          <a:xfrm>
            <a:off x="184613" y="3350544"/>
            <a:ext cx="28139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SÍNTESE </a:t>
            </a:r>
          </a:p>
        </p:txBody>
      </p:sp>
    </p:spTree>
    <p:extLst>
      <p:ext uri="{BB962C8B-B14F-4D97-AF65-F5344CB8AC3E}">
        <p14:creationId xmlns:p14="http://schemas.microsoft.com/office/powerpoint/2010/main" val="2120888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161292" y="687180"/>
            <a:ext cx="813690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pt-BR" dirty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Uma instalação de bombeamento transporta um fluido com viscosidade menor que 20 mm²/s e tem a sua CCI representada pela equação: </a:t>
            </a:r>
            <a:endParaRPr lang="pt-BR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4023033"/>
              </p:ext>
            </p:extLst>
          </p:nvPr>
        </p:nvGraphicFramePr>
        <p:xfrm>
          <a:off x="5538788" y="1412875"/>
          <a:ext cx="2578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ção" r:id="rId3" imgW="1346040" imgH="266400" progId="Equation.3">
                  <p:embed/>
                </p:oleObj>
              </mc:Choice>
              <mc:Fallback>
                <p:oleObj name="Equação" r:id="rId3" imgW="134604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8788" y="1412875"/>
                        <a:ext cx="2578100" cy="5111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3359696" y="2060848"/>
            <a:ext cx="69385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pt-BR" sz="1200" dirty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pt-BR" dirty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com a vazão em m³/s e a carga do sistema em m, isto para </a:t>
            </a:r>
            <a:r>
              <a:rPr lang="pt-BR" b="1" u="sng" dirty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todas </a:t>
            </a:r>
            <a:r>
              <a:rPr lang="pt-BR" dirty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as possibilidades de funcionamento das bombas idênticas que se encontram na casa de máquina.</a:t>
            </a:r>
            <a:endParaRPr lang="pt-BR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3374255" y="3068960"/>
            <a:ext cx="679448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Conhecendo os dados para obtenção das curvas H</a:t>
            </a:r>
            <a:r>
              <a:rPr lang="pt-BR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pt-BR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f(Q) e </a:t>
            </a:r>
            <a:r>
              <a:rPr lang="pt-BR" dirty="0">
                <a:solidFill>
                  <a:schemeClr val="tx2"/>
                </a:solidFill>
                <a:latin typeface="Symbol" pitchFamily="18" charset="2"/>
                <a:cs typeface="Times New Roman" pitchFamily="18" charset="0"/>
              </a:rPr>
              <a:t>h</a:t>
            </a:r>
            <a:r>
              <a:rPr lang="pt-BR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pt-BR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f(Q), pede-se determinar a vazão, a carga manométrica, o rendimento e a potência mecânica para: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3374255" y="4097308"/>
            <a:ext cx="6765366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buFont typeface="+mj-lt"/>
              <a:buAutoNum type="alphaLcPeriod"/>
            </a:pPr>
            <a:r>
              <a:rPr lang="pt-BR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o uso de uma única bomba;</a:t>
            </a:r>
          </a:p>
          <a:p>
            <a:pPr marL="342900" indent="-342900" algn="just">
              <a:lnSpc>
                <a:spcPct val="115000"/>
              </a:lnSpc>
              <a:buFont typeface="+mj-lt"/>
              <a:buAutoNum type="alphaLcPeriod"/>
            </a:pPr>
            <a:r>
              <a:rPr lang="pt-BR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o uso da associação em série das duas bombas idênticas;</a:t>
            </a:r>
          </a:p>
          <a:p>
            <a:pPr marL="342900" indent="-342900" algn="just">
              <a:lnSpc>
                <a:spcPct val="115000"/>
              </a:lnSpc>
              <a:buFont typeface="+mj-lt"/>
              <a:buAutoNum type="alphaLcPeriod"/>
            </a:pPr>
            <a:r>
              <a:rPr lang="pt-BR" dirty="0">
                <a:solidFill>
                  <a:schemeClr val="tx2"/>
                </a:solidFill>
                <a:latin typeface="Times New Roman"/>
                <a:ea typeface="Calibri"/>
                <a:cs typeface="Times New Roman"/>
              </a:rPr>
              <a:t>O uso da associação em paralelo das duas bombas idênticas.</a:t>
            </a:r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/>
          </p:nvPr>
        </p:nvGraphicFramePr>
        <p:xfrm>
          <a:off x="3143672" y="5517232"/>
          <a:ext cx="6624734" cy="870585"/>
        </p:xfrm>
        <a:graphic>
          <a:graphicData uri="http://schemas.openxmlformats.org/drawingml/2006/table">
            <a:tbl>
              <a:tblPr firstRow="1" firstCol="1" bandRow="1"/>
              <a:tblGrid>
                <a:gridCol w="9457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6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6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6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6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6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6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</a:t>
                      </a:r>
                      <a:r>
                        <a:rPr lang="pt-BR" sz="1800" baseline="-25000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</a:t>
                      </a:r>
                      <a:r>
                        <a:rPr lang="pt-BR" sz="1800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(m)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Q(m³/h)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75,6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122,4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154,8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176,4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190,8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2"/>
                          </a:solidFill>
                          <a:effectLst/>
                          <a:latin typeface="Symbol" pitchFamily="18" charset="2"/>
                          <a:ea typeface="Calibri"/>
                          <a:cs typeface="Times New Roman" pitchFamily="18" charset="0"/>
                        </a:rPr>
                        <a:t>h</a:t>
                      </a:r>
                      <a:r>
                        <a:rPr lang="pt-BR" sz="1800" baseline="-25000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</a:t>
                      </a:r>
                      <a:r>
                        <a:rPr lang="pt-BR" sz="1800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(%)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Explosão 2 12"/>
          <p:cNvSpPr/>
          <p:nvPr/>
        </p:nvSpPr>
        <p:spPr>
          <a:xfrm>
            <a:off x="1289917" y="5204222"/>
            <a:ext cx="1742750" cy="1152128"/>
          </a:xfrm>
          <a:prstGeom prst="irregularSeal2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Dado: </a:t>
            </a:r>
            <a:endParaRPr lang="pt-BR" dirty="0"/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1AE951DF-8FF6-4059-98AA-A734B66733D3}"/>
              </a:ext>
            </a:extLst>
          </p:cNvPr>
          <p:cNvSpPr/>
          <p:nvPr/>
        </p:nvSpPr>
        <p:spPr>
          <a:xfrm>
            <a:off x="275303" y="241173"/>
            <a:ext cx="11700387" cy="6444763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214983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867</Words>
  <Application>Microsoft Office PowerPoint</Application>
  <PresentationFormat>Widescreen</PresentationFormat>
  <Paragraphs>249</Paragraphs>
  <Slides>21</Slides>
  <Notes>1</Notes>
  <HiddenSlides>0</HiddenSlides>
  <MMClips>0</MMClips>
  <ScaleCrop>false</ScaleCrop>
  <HeadingPairs>
    <vt:vector size="8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30" baseType="lpstr">
      <vt:lpstr>Arial</vt:lpstr>
      <vt:lpstr>Calibri</vt:lpstr>
      <vt:lpstr>Calibri Light</vt:lpstr>
      <vt:lpstr>Gabriola</vt:lpstr>
      <vt:lpstr>Symbol</vt:lpstr>
      <vt:lpstr>Times New Roman</vt:lpstr>
      <vt:lpstr>Verdana</vt:lpstr>
      <vt:lpstr>Tema do Office</vt:lpstr>
      <vt:lpstr>Equação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Outro problema:  Considere a instalação ao lado, que pode operar só com uma bomba, com bombas associadas em série e paralelo.   Sabe-se que a tubulação é de aço 40 com um único diâmetro nominal de 1,5” (K=4,6e-5 m), que as válvulas são da MIPEL e os demais acessórios são da Tupy e que o medidor de vazão (Q) é um Venturi com comprimento equivalente igual a 4,36 m. </vt:lpstr>
      <vt:lpstr>Para viabilizar o funcionamento adequado da associação em paralelo de duas bombas iguais, deve-se ter cada uma contribuindo com Qap/2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Raimundo Ferreira Ignacio</dc:creator>
  <cp:lastModifiedBy>Raimundo Ferreira Ignacio</cp:lastModifiedBy>
  <cp:revision>28</cp:revision>
  <dcterms:created xsi:type="dcterms:W3CDTF">2016-05-02T13:59:25Z</dcterms:created>
  <dcterms:modified xsi:type="dcterms:W3CDTF">2018-09-17T20:09:20Z</dcterms:modified>
</cp:coreProperties>
</file>